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61"/>
  </p:notesMasterIdLst>
  <p:handoutMasterIdLst>
    <p:handoutMasterId r:id="rId62"/>
  </p:handoutMasterIdLst>
  <p:sldIdLst>
    <p:sldId id="258" r:id="rId2"/>
    <p:sldId id="438" r:id="rId3"/>
    <p:sldId id="470" r:id="rId4"/>
    <p:sldId id="570" r:id="rId5"/>
    <p:sldId id="571" r:id="rId6"/>
    <p:sldId id="572" r:id="rId7"/>
    <p:sldId id="573" r:id="rId8"/>
    <p:sldId id="574" r:id="rId9"/>
    <p:sldId id="575" r:id="rId10"/>
    <p:sldId id="576" r:id="rId11"/>
    <p:sldId id="577" r:id="rId12"/>
    <p:sldId id="603" r:id="rId13"/>
    <p:sldId id="604" r:id="rId14"/>
    <p:sldId id="605" r:id="rId15"/>
    <p:sldId id="606" r:id="rId16"/>
    <p:sldId id="608" r:id="rId17"/>
    <p:sldId id="609" r:id="rId18"/>
    <p:sldId id="610" r:id="rId19"/>
    <p:sldId id="611" r:id="rId20"/>
    <p:sldId id="612" r:id="rId21"/>
    <p:sldId id="613" r:id="rId22"/>
    <p:sldId id="636" r:id="rId23"/>
    <p:sldId id="618" r:id="rId24"/>
    <p:sldId id="637" r:id="rId25"/>
    <p:sldId id="648" r:id="rId26"/>
    <p:sldId id="614" r:id="rId27"/>
    <p:sldId id="580" r:id="rId28"/>
    <p:sldId id="581" r:id="rId29"/>
    <p:sldId id="582" r:id="rId30"/>
    <p:sldId id="583" r:id="rId31"/>
    <p:sldId id="584" r:id="rId32"/>
    <p:sldId id="585" r:id="rId33"/>
    <p:sldId id="586" r:id="rId34"/>
    <p:sldId id="587" r:id="rId35"/>
    <p:sldId id="589" r:id="rId36"/>
    <p:sldId id="588" r:id="rId37"/>
    <p:sldId id="590" r:id="rId38"/>
    <p:sldId id="592" r:id="rId39"/>
    <p:sldId id="638" r:id="rId40"/>
    <p:sldId id="639" r:id="rId41"/>
    <p:sldId id="641" r:id="rId42"/>
    <p:sldId id="640" r:id="rId43"/>
    <p:sldId id="594" r:id="rId44"/>
    <p:sldId id="630" r:id="rId45"/>
    <p:sldId id="631" r:id="rId46"/>
    <p:sldId id="632" r:id="rId47"/>
    <p:sldId id="635" r:id="rId48"/>
    <p:sldId id="634" r:id="rId49"/>
    <p:sldId id="619" r:id="rId50"/>
    <p:sldId id="620" r:id="rId51"/>
    <p:sldId id="621" r:id="rId52"/>
    <p:sldId id="622" r:id="rId53"/>
    <p:sldId id="646" r:id="rId54"/>
    <p:sldId id="647" r:id="rId55"/>
    <p:sldId id="644" r:id="rId56"/>
    <p:sldId id="624" r:id="rId57"/>
    <p:sldId id="602" r:id="rId58"/>
    <p:sldId id="642" r:id="rId59"/>
    <p:sldId id="64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60" autoAdjust="0"/>
  </p:normalViewPr>
  <p:slideViewPr>
    <p:cSldViewPr>
      <p:cViewPr varScale="1">
        <p:scale>
          <a:sx n="115" d="100"/>
          <a:sy n="115" d="100"/>
        </p:scale>
        <p:origin x="1116" y="126"/>
      </p:cViewPr>
      <p:guideLst>
        <p:guide orient="horz" pos="2160"/>
        <p:guide pos="2880"/>
      </p:guideLst>
    </p:cSldViewPr>
  </p:slideViewPr>
  <p:outlineViewPr>
    <p:cViewPr>
      <p:scale>
        <a:sx n="33" d="100"/>
        <a:sy n="33" d="100"/>
      </p:scale>
      <p:origin x="0" y="600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01922B61-EBD9-4626-BB51-AFBEBC5B06EF}" type="datetimeFigureOut">
              <a:rPr lang="fa-IR" smtClean="0"/>
              <a:t>06/12/1446</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7D1C5BCC-63CE-47CC-B461-13C28839C9A7}" type="slidenum">
              <a:rPr lang="fa-IR" smtClean="0"/>
              <a:t>‹#›</a:t>
            </a:fld>
            <a:endParaRPr lang="fa-IR"/>
          </a:p>
        </p:txBody>
      </p:sp>
    </p:spTree>
    <p:extLst>
      <p:ext uri="{BB962C8B-B14F-4D97-AF65-F5344CB8AC3E}">
        <p14:creationId xmlns:p14="http://schemas.microsoft.com/office/powerpoint/2010/main" val="132343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EDB7BC-27A3-48B6-9E4A-0314713BA765}" type="datetimeFigureOut">
              <a:rPr lang="fa-IR" smtClean="0"/>
              <a:t>06/12/1446</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5465D2B-48C5-4B00-B4CD-1AB384E9135D}" type="slidenum">
              <a:rPr lang="fa-IR" smtClean="0"/>
              <a:t>‹#›</a:t>
            </a:fld>
            <a:endParaRPr lang="fa-IR"/>
          </a:p>
        </p:txBody>
      </p:sp>
    </p:spTree>
    <p:extLst>
      <p:ext uri="{BB962C8B-B14F-4D97-AF65-F5344CB8AC3E}">
        <p14:creationId xmlns:p14="http://schemas.microsoft.com/office/powerpoint/2010/main" val="347750579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10</a:t>
            </a:fld>
            <a:endParaRPr lang="fa-IR"/>
          </a:p>
        </p:txBody>
      </p:sp>
    </p:spTree>
    <p:extLst>
      <p:ext uri="{BB962C8B-B14F-4D97-AF65-F5344CB8AC3E}">
        <p14:creationId xmlns:p14="http://schemas.microsoft.com/office/powerpoint/2010/main" val="2050318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11</a:t>
            </a:fld>
            <a:endParaRPr lang="fa-IR"/>
          </a:p>
        </p:txBody>
      </p:sp>
    </p:spTree>
    <p:extLst>
      <p:ext uri="{BB962C8B-B14F-4D97-AF65-F5344CB8AC3E}">
        <p14:creationId xmlns:p14="http://schemas.microsoft.com/office/powerpoint/2010/main" val="13981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12</a:t>
            </a:fld>
            <a:endParaRPr lang="fa-IR"/>
          </a:p>
        </p:txBody>
      </p:sp>
    </p:spTree>
    <p:extLst>
      <p:ext uri="{BB962C8B-B14F-4D97-AF65-F5344CB8AC3E}">
        <p14:creationId xmlns:p14="http://schemas.microsoft.com/office/powerpoint/2010/main" val="1067004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13</a:t>
            </a:fld>
            <a:endParaRPr lang="fa-IR"/>
          </a:p>
        </p:txBody>
      </p:sp>
    </p:spTree>
    <p:extLst>
      <p:ext uri="{BB962C8B-B14F-4D97-AF65-F5344CB8AC3E}">
        <p14:creationId xmlns:p14="http://schemas.microsoft.com/office/powerpoint/2010/main" val="160919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14</a:t>
            </a:fld>
            <a:endParaRPr lang="fa-IR"/>
          </a:p>
        </p:txBody>
      </p:sp>
    </p:spTree>
    <p:extLst>
      <p:ext uri="{BB962C8B-B14F-4D97-AF65-F5344CB8AC3E}">
        <p14:creationId xmlns:p14="http://schemas.microsoft.com/office/powerpoint/2010/main" val="399532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15</a:t>
            </a:fld>
            <a:endParaRPr lang="fa-IR"/>
          </a:p>
        </p:txBody>
      </p:sp>
    </p:spTree>
    <p:extLst>
      <p:ext uri="{BB962C8B-B14F-4D97-AF65-F5344CB8AC3E}">
        <p14:creationId xmlns:p14="http://schemas.microsoft.com/office/powerpoint/2010/main" val="3627068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16</a:t>
            </a:fld>
            <a:endParaRPr lang="fa-IR"/>
          </a:p>
        </p:txBody>
      </p:sp>
    </p:spTree>
    <p:extLst>
      <p:ext uri="{BB962C8B-B14F-4D97-AF65-F5344CB8AC3E}">
        <p14:creationId xmlns:p14="http://schemas.microsoft.com/office/powerpoint/2010/main" val="4104101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17</a:t>
            </a:fld>
            <a:endParaRPr lang="fa-IR"/>
          </a:p>
        </p:txBody>
      </p:sp>
    </p:spTree>
    <p:extLst>
      <p:ext uri="{BB962C8B-B14F-4D97-AF65-F5344CB8AC3E}">
        <p14:creationId xmlns:p14="http://schemas.microsoft.com/office/powerpoint/2010/main" val="1316840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18</a:t>
            </a:fld>
            <a:endParaRPr lang="fa-IR"/>
          </a:p>
        </p:txBody>
      </p:sp>
    </p:spTree>
    <p:extLst>
      <p:ext uri="{BB962C8B-B14F-4D97-AF65-F5344CB8AC3E}">
        <p14:creationId xmlns:p14="http://schemas.microsoft.com/office/powerpoint/2010/main" val="60095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19</a:t>
            </a:fld>
            <a:endParaRPr lang="fa-IR"/>
          </a:p>
        </p:txBody>
      </p:sp>
    </p:spTree>
    <p:extLst>
      <p:ext uri="{BB962C8B-B14F-4D97-AF65-F5344CB8AC3E}">
        <p14:creationId xmlns:p14="http://schemas.microsoft.com/office/powerpoint/2010/main" val="114877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a:t>
            </a:fld>
            <a:endParaRPr lang="fa-IR"/>
          </a:p>
        </p:txBody>
      </p:sp>
    </p:spTree>
    <p:extLst>
      <p:ext uri="{BB962C8B-B14F-4D97-AF65-F5344CB8AC3E}">
        <p14:creationId xmlns:p14="http://schemas.microsoft.com/office/powerpoint/2010/main" val="1296808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20</a:t>
            </a:fld>
            <a:endParaRPr lang="fa-IR"/>
          </a:p>
        </p:txBody>
      </p:sp>
    </p:spTree>
    <p:extLst>
      <p:ext uri="{BB962C8B-B14F-4D97-AF65-F5344CB8AC3E}">
        <p14:creationId xmlns:p14="http://schemas.microsoft.com/office/powerpoint/2010/main" val="78605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21</a:t>
            </a:fld>
            <a:endParaRPr lang="fa-IR"/>
          </a:p>
        </p:txBody>
      </p:sp>
    </p:spTree>
    <p:extLst>
      <p:ext uri="{BB962C8B-B14F-4D97-AF65-F5344CB8AC3E}">
        <p14:creationId xmlns:p14="http://schemas.microsoft.com/office/powerpoint/2010/main" val="4195292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23</a:t>
            </a:fld>
            <a:endParaRPr lang="fa-IR"/>
          </a:p>
        </p:txBody>
      </p:sp>
    </p:spTree>
    <p:extLst>
      <p:ext uri="{BB962C8B-B14F-4D97-AF65-F5344CB8AC3E}">
        <p14:creationId xmlns:p14="http://schemas.microsoft.com/office/powerpoint/2010/main" val="1305913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26</a:t>
            </a:fld>
            <a:endParaRPr lang="fa-IR"/>
          </a:p>
        </p:txBody>
      </p:sp>
    </p:spTree>
    <p:extLst>
      <p:ext uri="{BB962C8B-B14F-4D97-AF65-F5344CB8AC3E}">
        <p14:creationId xmlns:p14="http://schemas.microsoft.com/office/powerpoint/2010/main" val="3882772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27</a:t>
            </a:fld>
            <a:endParaRPr lang="fa-IR"/>
          </a:p>
        </p:txBody>
      </p:sp>
    </p:spTree>
    <p:extLst>
      <p:ext uri="{BB962C8B-B14F-4D97-AF65-F5344CB8AC3E}">
        <p14:creationId xmlns:p14="http://schemas.microsoft.com/office/powerpoint/2010/main" val="634106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28</a:t>
            </a:fld>
            <a:endParaRPr lang="fa-IR"/>
          </a:p>
        </p:txBody>
      </p:sp>
    </p:spTree>
    <p:extLst>
      <p:ext uri="{BB962C8B-B14F-4D97-AF65-F5344CB8AC3E}">
        <p14:creationId xmlns:p14="http://schemas.microsoft.com/office/powerpoint/2010/main" val="3644219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29</a:t>
            </a:fld>
            <a:endParaRPr lang="fa-IR"/>
          </a:p>
        </p:txBody>
      </p:sp>
    </p:spTree>
    <p:extLst>
      <p:ext uri="{BB962C8B-B14F-4D97-AF65-F5344CB8AC3E}">
        <p14:creationId xmlns:p14="http://schemas.microsoft.com/office/powerpoint/2010/main" val="170478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30</a:t>
            </a:fld>
            <a:endParaRPr lang="fa-IR"/>
          </a:p>
        </p:txBody>
      </p:sp>
    </p:spTree>
    <p:extLst>
      <p:ext uri="{BB962C8B-B14F-4D97-AF65-F5344CB8AC3E}">
        <p14:creationId xmlns:p14="http://schemas.microsoft.com/office/powerpoint/2010/main" val="40634020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31</a:t>
            </a:fld>
            <a:endParaRPr lang="fa-IR"/>
          </a:p>
        </p:txBody>
      </p:sp>
    </p:spTree>
    <p:extLst>
      <p:ext uri="{BB962C8B-B14F-4D97-AF65-F5344CB8AC3E}">
        <p14:creationId xmlns:p14="http://schemas.microsoft.com/office/powerpoint/2010/main" val="216557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32</a:t>
            </a:fld>
            <a:endParaRPr lang="fa-IR"/>
          </a:p>
        </p:txBody>
      </p:sp>
    </p:spTree>
    <p:extLst>
      <p:ext uri="{BB962C8B-B14F-4D97-AF65-F5344CB8AC3E}">
        <p14:creationId xmlns:p14="http://schemas.microsoft.com/office/powerpoint/2010/main" val="59261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a:t>
            </a:fld>
            <a:endParaRPr lang="fa-IR"/>
          </a:p>
        </p:txBody>
      </p:sp>
    </p:spTree>
    <p:extLst>
      <p:ext uri="{BB962C8B-B14F-4D97-AF65-F5344CB8AC3E}">
        <p14:creationId xmlns:p14="http://schemas.microsoft.com/office/powerpoint/2010/main" val="3342900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33</a:t>
            </a:fld>
            <a:endParaRPr lang="fa-IR"/>
          </a:p>
        </p:txBody>
      </p:sp>
    </p:spTree>
    <p:extLst>
      <p:ext uri="{BB962C8B-B14F-4D97-AF65-F5344CB8AC3E}">
        <p14:creationId xmlns:p14="http://schemas.microsoft.com/office/powerpoint/2010/main" val="3459687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34</a:t>
            </a:fld>
            <a:endParaRPr lang="fa-IR"/>
          </a:p>
        </p:txBody>
      </p:sp>
    </p:spTree>
    <p:extLst>
      <p:ext uri="{BB962C8B-B14F-4D97-AF65-F5344CB8AC3E}">
        <p14:creationId xmlns:p14="http://schemas.microsoft.com/office/powerpoint/2010/main" val="869170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35</a:t>
            </a:fld>
            <a:endParaRPr lang="fa-IR"/>
          </a:p>
        </p:txBody>
      </p:sp>
    </p:spTree>
    <p:extLst>
      <p:ext uri="{BB962C8B-B14F-4D97-AF65-F5344CB8AC3E}">
        <p14:creationId xmlns:p14="http://schemas.microsoft.com/office/powerpoint/2010/main" val="3451352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36</a:t>
            </a:fld>
            <a:endParaRPr lang="fa-IR"/>
          </a:p>
        </p:txBody>
      </p:sp>
    </p:spTree>
    <p:extLst>
      <p:ext uri="{BB962C8B-B14F-4D97-AF65-F5344CB8AC3E}">
        <p14:creationId xmlns:p14="http://schemas.microsoft.com/office/powerpoint/2010/main" val="2815533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37</a:t>
            </a:fld>
            <a:endParaRPr lang="fa-IR"/>
          </a:p>
        </p:txBody>
      </p:sp>
    </p:spTree>
    <p:extLst>
      <p:ext uri="{BB962C8B-B14F-4D97-AF65-F5344CB8AC3E}">
        <p14:creationId xmlns:p14="http://schemas.microsoft.com/office/powerpoint/2010/main" val="4251180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38</a:t>
            </a:fld>
            <a:endParaRPr lang="fa-IR"/>
          </a:p>
        </p:txBody>
      </p:sp>
    </p:spTree>
    <p:extLst>
      <p:ext uri="{BB962C8B-B14F-4D97-AF65-F5344CB8AC3E}">
        <p14:creationId xmlns:p14="http://schemas.microsoft.com/office/powerpoint/2010/main" val="1390749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39</a:t>
            </a:fld>
            <a:endParaRPr lang="fa-IR"/>
          </a:p>
        </p:txBody>
      </p:sp>
    </p:spTree>
    <p:extLst>
      <p:ext uri="{BB962C8B-B14F-4D97-AF65-F5344CB8AC3E}">
        <p14:creationId xmlns:p14="http://schemas.microsoft.com/office/powerpoint/2010/main" val="40788346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41</a:t>
            </a:fld>
            <a:endParaRPr lang="fa-IR"/>
          </a:p>
        </p:txBody>
      </p:sp>
    </p:spTree>
    <p:extLst>
      <p:ext uri="{BB962C8B-B14F-4D97-AF65-F5344CB8AC3E}">
        <p14:creationId xmlns:p14="http://schemas.microsoft.com/office/powerpoint/2010/main" val="1547211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42</a:t>
            </a:fld>
            <a:endParaRPr lang="fa-IR"/>
          </a:p>
        </p:txBody>
      </p:sp>
    </p:spTree>
    <p:extLst>
      <p:ext uri="{BB962C8B-B14F-4D97-AF65-F5344CB8AC3E}">
        <p14:creationId xmlns:p14="http://schemas.microsoft.com/office/powerpoint/2010/main" val="2619136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43</a:t>
            </a:fld>
            <a:endParaRPr lang="fa-IR"/>
          </a:p>
        </p:txBody>
      </p:sp>
    </p:spTree>
    <p:extLst>
      <p:ext uri="{BB962C8B-B14F-4D97-AF65-F5344CB8AC3E}">
        <p14:creationId xmlns:p14="http://schemas.microsoft.com/office/powerpoint/2010/main" val="2729754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a:t>
            </a:fld>
            <a:endParaRPr lang="fa-IR"/>
          </a:p>
        </p:txBody>
      </p:sp>
    </p:spTree>
    <p:extLst>
      <p:ext uri="{BB962C8B-B14F-4D97-AF65-F5344CB8AC3E}">
        <p14:creationId xmlns:p14="http://schemas.microsoft.com/office/powerpoint/2010/main" val="26460405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44</a:t>
            </a:fld>
            <a:endParaRPr lang="fa-IR"/>
          </a:p>
        </p:txBody>
      </p:sp>
    </p:spTree>
    <p:extLst>
      <p:ext uri="{BB962C8B-B14F-4D97-AF65-F5344CB8AC3E}">
        <p14:creationId xmlns:p14="http://schemas.microsoft.com/office/powerpoint/2010/main" val="38166563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49</a:t>
            </a:fld>
            <a:endParaRPr lang="fa-IR"/>
          </a:p>
        </p:txBody>
      </p:sp>
    </p:spTree>
    <p:extLst>
      <p:ext uri="{BB962C8B-B14F-4D97-AF65-F5344CB8AC3E}">
        <p14:creationId xmlns:p14="http://schemas.microsoft.com/office/powerpoint/2010/main" val="1918838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50</a:t>
            </a:fld>
            <a:endParaRPr lang="fa-IR"/>
          </a:p>
        </p:txBody>
      </p:sp>
    </p:spTree>
    <p:extLst>
      <p:ext uri="{BB962C8B-B14F-4D97-AF65-F5344CB8AC3E}">
        <p14:creationId xmlns:p14="http://schemas.microsoft.com/office/powerpoint/2010/main" val="9607975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51</a:t>
            </a:fld>
            <a:endParaRPr lang="fa-IR"/>
          </a:p>
        </p:txBody>
      </p:sp>
    </p:spTree>
    <p:extLst>
      <p:ext uri="{BB962C8B-B14F-4D97-AF65-F5344CB8AC3E}">
        <p14:creationId xmlns:p14="http://schemas.microsoft.com/office/powerpoint/2010/main" val="35982000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52</a:t>
            </a:fld>
            <a:endParaRPr lang="fa-IR"/>
          </a:p>
        </p:txBody>
      </p:sp>
    </p:spTree>
    <p:extLst>
      <p:ext uri="{BB962C8B-B14F-4D97-AF65-F5344CB8AC3E}">
        <p14:creationId xmlns:p14="http://schemas.microsoft.com/office/powerpoint/2010/main" val="3988753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56</a:t>
            </a:fld>
            <a:endParaRPr lang="fa-IR"/>
          </a:p>
        </p:txBody>
      </p:sp>
    </p:spTree>
    <p:extLst>
      <p:ext uri="{BB962C8B-B14F-4D97-AF65-F5344CB8AC3E}">
        <p14:creationId xmlns:p14="http://schemas.microsoft.com/office/powerpoint/2010/main" val="13708955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57</a:t>
            </a:fld>
            <a:endParaRPr lang="fa-IR"/>
          </a:p>
        </p:txBody>
      </p:sp>
    </p:spTree>
    <p:extLst>
      <p:ext uri="{BB962C8B-B14F-4D97-AF65-F5344CB8AC3E}">
        <p14:creationId xmlns:p14="http://schemas.microsoft.com/office/powerpoint/2010/main" val="311198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5</a:t>
            </a:fld>
            <a:endParaRPr lang="fa-IR"/>
          </a:p>
        </p:txBody>
      </p:sp>
    </p:spTree>
    <p:extLst>
      <p:ext uri="{BB962C8B-B14F-4D97-AF65-F5344CB8AC3E}">
        <p14:creationId xmlns:p14="http://schemas.microsoft.com/office/powerpoint/2010/main" val="16599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6</a:t>
            </a:fld>
            <a:endParaRPr lang="fa-IR"/>
          </a:p>
        </p:txBody>
      </p:sp>
    </p:spTree>
    <p:extLst>
      <p:ext uri="{BB962C8B-B14F-4D97-AF65-F5344CB8AC3E}">
        <p14:creationId xmlns:p14="http://schemas.microsoft.com/office/powerpoint/2010/main" val="290530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7</a:t>
            </a:fld>
            <a:endParaRPr lang="fa-IR"/>
          </a:p>
        </p:txBody>
      </p:sp>
    </p:spTree>
    <p:extLst>
      <p:ext uri="{BB962C8B-B14F-4D97-AF65-F5344CB8AC3E}">
        <p14:creationId xmlns:p14="http://schemas.microsoft.com/office/powerpoint/2010/main" val="313715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8</a:t>
            </a:fld>
            <a:endParaRPr lang="fa-IR"/>
          </a:p>
        </p:txBody>
      </p:sp>
    </p:spTree>
    <p:extLst>
      <p:ext uri="{BB962C8B-B14F-4D97-AF65-F5344CB8AC3E}">
        <p14:creationId xmlns:p14="http://schemas.microsoft.com/office/powerpoint/2010/main" val="496660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95465D2B-48C5-4B00-B4CD-1AB384E9135D}" type="slidenum">
              <a:rPr lang="fa-IR" smtClean="0"/>
              <a:t>9</a:t>
            </a:fld>
            <a:endParaRPr lang="fa-IR"/>
          </a:p>
        </p:txBody>
      </p:sp>
    </p:spTree>
    <p:extLst>
      <p:ext uri="{BB962C8B-B14F-4D97-AF65-F5344CB8AC3E}">
        <p14:creationId xmlns:p14="http://schemas.microsoft.com/office/powerpoint/2010/main" val="229841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85C981-F1D6-4D4E-AED4-04B2F75152F6}"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9DD23-1EE2-401D-B22B-F9A96697861B}"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C9A3BD-E522-4D84-9463-F1EADA5CA693}"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E479BC-AC3D-4FCF-BB65-FA6D8F374B2D}"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508FAC-FC6D-4C94-BC9E-3A4F83319A89}" type="datetime1">
              <a:rPr lang="en-US" smtClean="0"/>
              <a:t>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D35F72-6ABA-4299-946B-2D7DA83C1733}" type="datetime1">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268923-317B-49EA-A1BF-74DED6DC183C}" type="datetime1">
              <a:rPr lang="en-US" smtClean="0"/>
              <a:t>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53EB29-519D-4660-8C8C-87C7D67DEB56}" type="datetime1">
              <a:rPr lang="en-US" smtClean="0"/>
              <a:t>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498CF-BBB1-4CE8-8804-1B4ED039B9C6}" type="datetime1">
              <a:rPr lang="en-US" smtClean="0"/>
              <a:t>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91C780-9713-4230-84AF-7B3FE4FD88EC}" type="datetime1">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33DAB7-055B-4844-80BA-F2C22698CFB4}" type="datetime1">
              <a:rPr lang="en-US" smtClean="0"/>
              <a:t>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F99B61-49AB-4060-9BE2-18A411905A34}" type="datetime1">
              <a:rPr lang="en-US" smtClean="0"/>
              <a:t>6/2/2025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6.png"/><Relationship Id="rId9"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emf"/><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12.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9.emf"/><Relationship Id="rId18" Type="http://schemas.openxmlformats.org/officeDocument/2006/relationships/image" Target="../media/image11.emf"/><Relationship Id="rId3" Type="http://schemas.openxmlformats.org/officeDocument/2006/relationships/image" Target="../media/image7.emf"/><Relationship Id="rId7" Type="http://schemas.openxmlformats.org/officeDocument/2006/relationships/image" Target="../media/image78.png"/><Relationship Id="rId12" Type="http://schemas.openxmlformats.org/officeDocument/2006/relationships/image" Target="../media/image84.png"/><Relationship Id="rId17" Type="http://schemas.openxmlformats.org/officeDocument/2006/relationships/image" Target="../media/image89.png"/><Relationship Id="rId2" Type="http://schemas.openxmlformats.org/officeDocument/2006/relationships/notesSlide" Target="../notesSlides/notesSlide12.xml"/><Relationship Id="rId16" Type="http://schemas.openxmlformats.org/officeDocument/2006/relationships/image" Target="../media/image88.png"/><Relationship Id="rId20"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83.png"/><Relationship Id="rId5" Type="http://schemas.openxmlformats.org/officeDocument/2006/relationships/image" Target="../media/image77.png"/><Relationship Id="rId15" Type="http://schemas.openxmlformats.org/officeDocument/2006/relationships/image" Target="../media/image87.png"/><Relationship Id="rId10" Type="http://schemas.openxmlformats.org/officeDocument/2006/relationships/image" Target="../media/image82.png"/><Relationship Id="rId19" Type="http://schemas.openxmlformats.org/officeDocument/2006/relationships/image" Target="../media/image12.emf"/><Relationship Id="rId4" Type="http://schemas.openxmlformats.org/officeDocument/2006/relationships/image" Target="../media/image76.png"/><Relationship Id="rId9" Type="http://schemas.openxmlformats.org/officeDocument/2006/relationships/image" Target="../media/image8.emf"/><Relationship Id="rId14" Type="http://schemas.openxmlformats.org/officeDocument/2006/relationships/image" Target="../media/image10.emf"/></Relationships>
</file>

<file path=ppt/slides/_rels/slide13.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95.png"/><Relationship Id="rId3" Type="http://schemas.openxmlformats.org/officeDocument/2006/relationships/image" Target="../media/image92.png"/><Relationship Id="rId7" Type="http://schemas.openxmlformats.org/officeDocument/2006/relationships/image" Target="../media/image14.emf"/><Relationship Id="rId12" Type="http://schemas.openxmlformats.org/officeDocument/2006/relationships/image" Target="../media/image9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emf"/><Relationship Id="rId11" Type="http://schemas.openxmlformats.org/officeDocument/2006/relationships/image" Target="../media/image90.png"/><Relationship Id="rId5" Type="http://schemas.openxmlformats.org/officeDocument/2006/relationships/image" Target="../media/image94.png"/><Relationship Id="rId10" Type="http://schemas.openxmlformats.org/officeDocument/2006/relationships/image" Target="../media/image99.png"/><Relationship Id="rId4" Type="http://schemas.openxmlformats.org/officeDocument/2006/relationships/image" Target="../media/image93.png"/><Relationship Id="rId9" Type="http://schemas.openxmlformats.org/officeDocument/2006/relationships/image" Target="../media/image98.png"/><Relationship Id="rId14" Type="http://schemas.openxmlformats.org/officeDocument/2006/relationships/image" Target="../media/image80.png"/></Relationships>
</file>

<file path=ppt/slides/_rels/slide1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910.png"/><Relationship Id="rId3" Type="http://schemas.openxmlformats.org/officeDocument/2006/relationships/image" Target="../media/image15.emf"/><Relationship Id="rId7" Type="http://schemas.openxmlformats.org/officeDocument/2006/relationships/image" Target="../media/image750.png"/><Relationship Id="rId12" Type="http://schemas.openxmlformats.org/officeDocument/2006/relationships/image" Target="../media/image90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16.emf"/><Relationship Id="rId5" Type="http://schemas.openxmlformats.org/officeDocument/2006/relationships/image" Target="../media/image560.png"/><Relationship Id="rId15" Type="http://schemas.openxmlformats.org/officeDocument/2006/relationships/image" Target="../media/image960.png"/><Relationship Id="rId10" Type="http://schemas.openxmlformats.org/officeDocument/2006/relationships/image" Target="../media/image86.png"/><Relationship Id="rId4" Type="http://schemas.openxmlformats.org/officeDocument/2006/relationships/image" Target="../media/image400.png"/><Relationship Id="rId9" Type="http://schemas.openxmlformats.org/officeDocument/2006/relationships/image" Target="../media/image850.png"/><Relationship Id="rId14" Type="http://schemas.openxmlformats.org/officeDocument/2006/relationships/image" Target="../media/image950.png"/></Relationships>
</file>

<file path=ppt/slides/_rels/slide15.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image" Target="../media/image103.png"/><Relationship Id="rId18" Type="http://schemas.openxmlformats.org/officeDocument/2006/relationships/image" Target="../media/image106.png"/><Relationship Id="rId3" Type="http://schemas.openxmlformats.org/officeDocument/2006/relationships/image" Target="../media/image17.emf"/><Relationship Id="rId7" Type="http://schemas.openxmlformats.org/officeDocument/2006/relationships/image" Target="../media/image19.emf"/><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notesSlide" Target="../notesSlides/notesSlide15.xml"/><Relationship Id="rId16"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image" Target="../media/image67.png"/><Relationship Id="rId11" Type="http://schemas.openxmlformats.org/officeDocument/2006/relationships/image" Target="../media/image101.png"/><Relationship Id="rId5" Type="http://schemas.openxmlformats.org/officeDocument/2006/relationships/image" Target="../media/image440.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18.emf"/><Relationship Id="rId9" Type="http://schemas.openxmlformats.org/officeDocument/2006/relationships/image" Target="../media/image800.png"/><Relationship Id="rId14" Type="http://schemas.openxmlformats.org/officeDocument/2006/relationships/image" Target="../media/image21.emf"/></Relationships>
</file>

<file path=ppt/slides/_rels/slide16.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117.png"/><Relationship Id="rId18" Type="http://schemas.openxmlformats.org/officeDocument/2006/relationships/image" Target="../media/image122.png"/><Relationship Id="rId3" Type="http://schemas.openxmlformats.org/officeDocument/2006/relationships/image" Target="../media/image22.emf"/><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121.png"/><Relationship Id="rId2" Type="http://schemas.openxmlformats.org/officeDocument/2006/relationships/notesSlide" Target="../notesSlides/notesSlide16.xml"/><Relationship Id="rId16" Type="http://schemas.openxmlformats.org/officeDocument/2006/relationships/image" Target="../media/image120.png"/><Relationship Id="rId1" Type="http://schemas.openxmlformats.org/officeDocument/2006/relationships/slideLayout" Target="../slideLayouts/slideLayout1.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23.emf"/><Relationship Id="rId10" Type="http://schemas.openxmlformats.org/officeDocument/2006/relationships/image" Target="../media/image114.png"/><Relationship Id="rId19" Type="http://schemas.openxmlformats.org/officeDocument/2006/relationships/image" Target="../media/image123.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118.png"/></Relationships>
</file>

<file path=ppt/slides/_rels/slide17.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24.emf"/><Relationship Id="rId7" Type="http://schemas.openxmlformats.org/officeDocument/2006/relationships/image" Target="../media/image12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7.png"/><Relationship Id="rId5" Type="http://schemas.openxmlformats.org/officeDocument/2006/relationships/image" Target="../media/image126.png"/><Relationship Id="rId10" Type="http://schemas.openxmlformats.org/officeDocument/2006/relationships/image" Target="../media/image131.png"/><Relationship Id="rId4" Type="http://schemas.openxmlformats.org/officeDocument/2006/relationships/image" Target="../media/image125.png"/><Relationship Id="rId9" Type="http://schemas.openxmlformats.org/officeDocument/2006/relationships/image" Target="../media/image130.png"/></Relationships>
</file>

<file path=ppt/slides/_rels/slide18.xml.rels><?xml version="1.0" encoding="UTF-8" standalone="yes"?>
<Relationships xmlns="http://schemas.openxmlformats.org/package/2006/relationships"><Relationship Id="rId8" Type="http://schemas.openxmlformats.org/officeDocument/2006/relationships/image" Target="../media/image147.png"/><Relationship Id="rId3" Type="http://schemas.openxmlformats.org/officeDocument/2006/relationships/image" Target="../media/image25.emf"/><Relationship Id="rId7" Type="http://schemas.openxmlformats.org/officeDocument/2006/relationships/image" Target="../media/image14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5.png"/><Relationship Id="rId5" Type="http://schemas.openxmlformats.org/officeDocument/2006/relationships/image" Target="../media/image134.png"/><Relationship Id="rId4" Type="http://schemas.openxmlformats.org/officeDocument/2006/relationships/image" Target="../media/image133.png"/><Relationship Id="rId9" Type="http://schemas.openxmlformats.org/officeDocument/2006/relationships/image" Target="../media/image135.png"/></Relationships>
</file>

<file path=ppt/slides/_rels/slide19.xml.rels><?xml version="1.0" encoding="UTF-8" standalone="yes"?>
<Relationships xmlns="http://schemas.openxmlformats.org/package/2006/relationships"><Relationship Id="rId8" Type="http://schemas.openxmlformats.org/officeDocument/2006/relationships/image" Target="../media/image141.png"/><Relationship Id="rId13" Type="http://schemas.openxmlformats.org/officeDocument/2006/relationships/image" Target="../media/image149.png"/><Relationship Id="rId3" Type="http://schemas.openxmlformats.org/officeDocument/2006/relationships/image" Target="../media/image26.emf"/><Relationship Id="rId7" Type="http://schemas.openxmlformats.org/officeDocument/2006/relationships/image" Target="../media/image29.emf"/><Relationship Id="rId12" Type="http://schemas.openxmlformats.org/officeDocument/2006/relationships/image" Target="../media/image14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9.png"/><Relationship Id="rId11" Type="http://schemas.openxmlformats.org/officeDocument/2006/relationships/image" Target="../media/image30.emf"/><Relationship Id="rId5" Type="http://schemas.openxmlformats.org/officeDocument/2006/relationships/image" Target="../media/image28.emf"/><Relationship Id="rId10" Type="http://schemas.openxmlformats.org/officeDocument/2006/relationships/image" Target="../media/image143.png"/><Relationship Id="rId4" Type="http://schemas.openxmlformats.org/officeDocument/2006/relationships/image" Target="../media/image27.emf"/><Relationship Id="rId9" Type="http://schemas.openxmlformats.org/officeDocument/2006/relationships/image" Target="../media/image142.png"/><Relationship Id="rId14" Type="http://schemas.openxmlformats.org/officeDocument/2006/relationships/image" Target="../media/image15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3.emf"/><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31.emf"/><Relationship Id="rId7" Type="http://schemas.openxmlformats.org/officeDocument/2006/relationships/image" Target="../media/image165.png"/><Relationship Id="rId12"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64.png"/><Relationship Id="rId11" Type="http://schemas.openxmlformats.org/officeDocument/2006/relationships/image" Target="../media/image169.png"/><Relationship Id="rId5" Type="http://schemas.openxmlformats.org/officeDocument/2006/relationships/image" Target="../media/image33.emf"/><Relationship Id="rId10" Type="http://schemas.openxmlformats.org/officeDocument/2006/relationships/image" Target="../media/image168.png"/><Relationship Id="rId4" Type="http://schemas.openxmlformats.org/officeDocument/2006/relationships/image" Target="../media/image32.emf"/><Relationship Id="rId9" Type="http://schemas.openxmlformats.org/officeDocument/2006/relationships/image" Target="../media/image167.png"/></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58.png"/><Relationship Id="rId5" Type="http://schemas.openxmlformats.org/officeDocument/2006/relationships/image" Target="../media/image36.emf"/><Relationship Id="rId4" Type="http://schemas.openxmlformats.org/officeDocument/2006/relationships/image" Target="../media/image156.png"/></Relationships>
</file>

<file path=ppt/slides/_rels/slide2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96.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22.xml"/><Relationship Id="rId7" Type="http://schemas.openxmlformats.org/officeDocument/2006/relationships/image" Target="../media/image1610.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9.emf"/><Relationship Id="rId5" Type="http://schemas.openxmlformats.org/officeDocument/2006/relationships/image" Target="../media/image157.png"/><Relationship Id="rId10" Type="http://schemas.openxmlformats.org/officeDocument/2006/relationships/image" Target="../media/image170.png"/><Relationship Id="rId4" Type="http://schemas.openxmlformats.org/officeDocument/2006/relationships/image" Target="../media/image98.emf"/><Relationship Id="rId9" Type="http://schemas.openxmlformats.org/officeDocument/2006/relationships/image" Target="../media/image97.emf"/></Relationships>
</file>

<file path=ppt/slides/_rels/slide24.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630.png"/><Relationship Id="rId1" Type="http://schemas.openxmlformats.org/officeDocument/2006/relationships/slideLayout" Target="../slideLayouts/slideLayout2.xml"/><Relationship Id="rId4" Type="http://schemas.openxmlformats.org/officeDocument/2006/relationships/image" Target="../media/image172.png"/></Relationships>
</file>

<file path=ppt/slides/_rels/slide25.xml.rels><?xml version="1.0" encoding="UTF-8" standalone="yes"?>
<Relationships xmlns="http://schemas.openxmlformats.org/package/2006/relationships"><Relationship Id="rId2" Type="http://schemas.openxmlformats.org/officeDocument/2006/relationships/image" Target="../media/image1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27.emf"/><Relationship Id="rId3" Type="http://schemas.openxmlformats.org/officeDocument/2006/relationships/image" Target="../media/image132.png"/><Relationship Id="rId7" Type="http://schemas.openxmlformats.org/officeDocument/2006/relationships/image" Target="../media/image13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37.png"/><Relationship Id="rId11" Type="http://schemas.openxmlformats.org/officeDocument/2006/relationships/image" Target="../media/image140.png"/><Relationship Id="rId5" Type="http://schemas.openxmlformats.org/officeDocument/2006/relationships/image" Target="../media/image136.png"/><Relationship Id="rId10" Type="http://schemas.openxmlformats.org/officeDocument/2006/relationships/image" Target="../media/image180.png"/><Relationship Id="rId4" Type="http://schemas.openxmlformats.org/officeDocument/2006/relationships/image" Target="../media/image126.emf"/><Relationship Id="rId9" Type="http://schemas.openxmlformats.org/officeDocument/2006/relationships/image" Target="../media/image179.png"/></Relationships>
</file>

<file path=ppt/slides/_rels/slide27.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1.png"/><Relationship Id="rId4" Type="http://schemas.openxmlformats.org/officeDocument/2006/relationships/image" Target="../media/image144.png"/></Relationships>
</file>

<file path=ppt/slides/_rels/slide28.xml.rels><?xml version="1.0" encoding="UTF-8" standalone="yes"?>
<Relationships xmlns="http://schemas.openxmlformats.org/package/2006/relationships"><Relationship Id="rId3" Type="http://schemas.openxmlformats.org/officeDocument/2006/relationships/image" Target="../media/image145.emf"/><Relationship Id="rId7" Type="http://schemas.openxmlformats.org/officeDocument/2006/relationships/image" Target="../media/image1400.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3.png"/><Relationship Id="rId4" Type="http://schemas.openxmlformats.org/officeDocument/2006/relationships/image" Target="../media/image1360.png"/></Relationships>
</file>

<file path=ppt/slides/_rels/slide29.xml.rels><?xml version="1.0" encoding="UTF-8" standalone="yes"?>
<Relationships xmlns="http://schemas.openxmlformats.org/package/2006/relationships"><Relationship Id="rId8" Type="http://schemas.openxmlformats.org/officeDocument/2006/relationships/image" Target="../media/image1760.png"/><Relationship Id="rId13" Type="http://schemas.openxmlformats.org/officeDocument/2006/relationships/image" Target="../media/image147.emf"/><Relationship Id="rId3" Type="http://schemas.openxmlformats.org/officeDocument/2006/relationships/image" Target="../media/image146.emf"/><Relationship Id="rId7" Type="http://schemas.openxmlformats.org/officeDocument/2006/relationships/image" Target="../media/image1750.png"/><Relationship Id="rId12" Type="http://schemas.openxmlformats.org/officeDocument/2006/relationships/image" Target="../media/image183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30.png"/><Relationship Id="rId11" Type="http://schemas.openxmlformats.org/officeDocument/2006/relationships/image" Target="../media/image1810.png"/><Relationship Id="rId5" Type="http://schemas.openxmlformats.org/officeDocument/2006/relationships/image" Target="../media/image1710.png"/><Relationship Id="rId15" Type="http://schemas.openxmlformats.org/officeDocument/2006/relationships/image" Target="../media/image159.png"/><Relationship Id="rId10" Type="http://schemas.openxmlformats.org/officeDocument/2006/relationships/image" Target="../media/image1790.png"/><Relationship Id="rId4" Type="http://schemas.openxmlformats.org/officeDocument/2006/relationships/image" Target="../media/image1440.png"/><Relationship Id="rId9" Type="http://schemas.openxmlformats.org/officeDocument/2006/relationships/image" Target="../media/image1770.png"/><Relationship Id="rId14" Type="http://schemas.openxmlformats.org/officeDocument/2006/relationships/image" Target="../media/image148.emf"/></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71.png"/><Relationship Id="rId5" Type="http://schemas.openxmlformats.org/officeDocument/2006/relationships/image" Target="../media/image163.png"/><Relationship Id="rId4" Type="http://schemas.openxmlformats.org/officeDocument/2006/relationships/image" Target="../media/image154.png"/></Relationships>
</file>

<file path=ppt/slides/_rels/slide31.xml.rels><?xml version="1.0" encoding="UTF-8" standalone="yes"?>
<Relationships xmlns="http://schemas.openxmlformats.org/package/2006/relationships"><Relationship Id="rId8" Type="http://schemas.openxmlformats.org/officeDocument/2006/relationships/image" Target="../media/image1590.png"/><Relationship Id="rId13" Type="http://schemas.openxmlformats.org/officeDocument/2006/relationships/image" Target="../media/image200.png"/><Relationship Id="rId3" Type="http://schemas.openxmlformats.org/officeDocument/2006/relationships/image" Target="../media/image155.emf"/><Relationship Id="rId7" Type="http://schemas.openxmlformats.org/officeDocument/2006/relationships/image" Target="../media/image157.e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930.png"/><Relationship Id="rId11" Type="http://schemas.openxmlformats.org/officeDocument/2006/relationships/image" Target="../media/image158.emf"/><Relationship Id="rId5" Type="http://schemas.openxmlformats.org/officeDocument/2006/relationships/image" Target="../media/image1920.png"/><Relationship Id="rId15" Type="http://schemas.openxmlformats.org/officeDocument/2006/relationships/image" Target="../media/image1711.png"/><Relationship Id="rId10" Type="http://schemas.openxmlformats.org/officeDocument/2006/relationships/image" Target="../media/image175.png"/><Relationship Id="rId4" Type="http://schemas.openxmlformats.org/officeDocument/2006/relationships/image" Target="../media/image156.emf"/><Relationship Id="rId9" Type="http://schemas.openxmlformats.org/officeDocument/2006/relationships/image" Target="../media/image1620.png"/></Relationships>
</file>

<file path=ppt/slides/_rels/slide32.xml.rels><?xml version="1.0" encoding="UTF-8" standalone="yes"?>
<Relationships xmlns="http://schemas.openxmlformats.org/package/2006/relationships"><Relationship Id="rId8" Type="http://schemas.openxmlformats.org/officeDocument/2006/relationships/image" Target="../media/image178.png"/><Relationship Id="rId13" Type="http://schemas.openxmlformats.org/officeDocument/2006/relationships/image" Target="../media/image184.png"/><Relationship Id="rId3" Type="http://schemas.openxmlformats.org/officeDocument/2006/relationships/image" Target="../media/image159.emf"/><Relationship Id="rId7" Type="http://schemas.openxmlformats.org/officeDocument/2006/relationships/image" Target="../media/image161.emf"/><Relationship Id="rId12" Type="http://schemas.openxmlformats.org/officeDocument/2006/relationships/image" Target="../media/image21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06.png"/><Relationship Id="rId11" Type="http://schemas.openxmlformats.org/officeDocument/2006/relationships/image" Target="../media/image211.png"/><Relationship Id="rId5" Type="http://schemas.openxmlformats.org/officeDocument/2006/relationships/image" Target="../media/image205.png"/><Relationship Id="rId10" Type="http://schemas.openxmlformats.org/officeDocument/2006/relationships/image" Target="../media/image162.emf"/><Relationship Id="rId4" Type="http://schemas.openxmlformats.org/officeDocument/2006/relationships/image" Target="../media/image160.emf"/><Relationship Id="rId9" Type="http://schemas.openxmlformats.org/officeDocument/2006/relationships/image" Target="../media/image182.png"/><Relationship Id="rId14" Type="http://schemas.openxmlformats.org/officeDocument/2006/relationships/image" Target="../media/image214.png"/></Relationships>
</file>

<file path=ppt/slides/_rels/slide33.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63.emf"/><Relationship Id="rId7" Type="http://schemas.openxmlformats.org/officeDocument/2006/relationships/image" Target="../media/image21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88.png"/><Relationship Id="rId11" Type="http://schemas.openxmlformats.org/officeDocument/2006/relationships/image" Target="../media/image223.png"/><Relationship Id="rId5" Type="http://schemas.openxmlformats.org/officeDocument/2006/relationships/image" Target="../media/image187.png"/><Relationship Id="rId10" Type="http://schemas.openxmlformats.org/officeDocument/2006/relationships/image" Target="../media/image173.png"/><Relationship Id="rId4" Type="http://schemas.openxmlformats.org/officeDocument/2006/relationships/image" Target="../media/image186.png"/><Relationship Id="rId9" Type="http://schemas.openxmlformats.org/officeDocument/2006/relationships/image" Target="../media/image221.png"/></Relationships>
</file>

<file path=ppt/slides/_rels/slide34.xml.rels><?xml version="1.0" encoding="UTF-8" standalone="yes"?>
<Relationships xmlns="http://schemas.openxmlformats.org/package/2006/relationships"><Relationship Id="rId8" Type="http://schemas.openxmlformats.org/officeDocument/2006/relationships/image" Target="../media/image194.png"/><Relationship Id="rId13" Type="http://schemas.openxmlformats.org/officeDocument/2006/relationships/image" Target="../media/image203.png"/><Relationship Id="rId18" Type="http://schemas.openxmlformats.org/officeDocument/2006/relationships/image" Target="../media/image239.png"/><Relationship Id="rId3" Type="http://schemas.openxmlformats.org/officeDocument/2006/relationships/image" Target="../media/image174.png"/><Relationship Id="rId7" Type="http://schemas.openxmlformats.org/officeDocument/2006/relationships/image" Target="../media/image193.png"/><Relationship Id="rId12" Type="http://schemas.openxmlformats.org/officeDocument/2006/relationships/image" Target="../media/image202.png"/><Relationship Id="rId17" Type="http://schemas.openxmlformats.org/officeDocument/2006/relationships/image" Target="../media/image238.png"/><Relationship Id="rId2" Type="http://schemas.openxmlformats.org/officeDocument/2006/relationships/notesSlide" Target="../notesSlides/notesSlide31.xml"/><Relationship Id="rId16" Type="http://schemas.openxmlformats.org/officeDocument/2006/relationships/image" Target="../media/image237.png"/><Relationship Id="rId20" Type="http://schemas.openxmlformats.org/officeDocument/2006/relationships/image" Target="../media/image176.png"/><Relationship Id="rId1" Type="http://schemas.openxmlformats.org/officeDocument/2006/relationships/slideLayout" Target="../slideLayouts/slideLayout1.xml"/><Relationship Id="rId6" Type="http://schemas.openxmlformats.org/officeDocument/2006/relationships/image" Target="../media/image227.png"/><Relationship Id="rId11" Type="http://schemas.openxmlformats.org/officeDocument/2006/relationships/image" Target="../media/image199.png"/><Relationship Id="rId5" Type="http://schemas.openxmlformats.org/officeDocument/2006/relationships/image" Target="../media/image192.png"/><Relationship Id="rId15" Type="http://schemas.openxmlformats.org/officeDocument/2006/relationships/image" Target="../media/image207.png"/><Relationship Id="rId10" Type="http://schemas.openxmlformats.org/officeDocument/2006/relationships/image" Target="../media/image196.png"/><Relationship Id="rId19" Type="http://schemas.openxmlformats.org/officeDocument/2006/relationships/image" Target="../media/image240.png"/><Relationship Id="rId4" Type="http://schemas.openxmlformats.org/officeDocument/2006/relationships/image" Target="../media/image191.png"/><Relationship Id="rId9" Type="http://schemas.openxmlformats.org/officeDocument/2006/relationships/image" Target="../media/image195.png"/><Relationship Id="rId14" Type="http://schemas.openxmlformats.org/officeDocument/2006/relationships/image" Target="../media/image204.png"/></Relationships>
</file>

<file path=ppt/slides/_rels/slide35.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225.png"/><Relationship Id="rId3" Type="http://schemas.openxmlformats.org/officeDocument/2006/relationships/image" Target="../media/image177.emf"/><Relationship Id="rId7" Type="http://schemas.openxmlformats.org/officeDocument/2006/relationships/image" Target="../media/image215.png"/><Relationship Id="rId12" Type="http://schemas.openxmlformats.org/officeDocument/2006/relationships/image" Target="../media/image22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78.emf"/><Relationship Id="rId11" Type="http://schemas.openxmlformats.org/officeDocument/2006/relationships/image" Target="../media/image222.png"/><Relationship Id="rId5" Type="http://schemas.openxmlformats.org/officeDocument/2006/relationships/image" Target="../media/image213.png"/><Relationship Id="rId10" Type="http://schemas.openxmlformats.org/officeDocument/2006/relationships/image" Target="../media/image218.png"/><Relationship Id="rId4" Type="http://schemas.openxmlformats.org/officeDocument/2006/relationships/image" Target="../media/image210.png"/><Relationship Id="rId9" Type="http://schemas.openxmlformats.org/officeDocument/2006/relationships/image" Target="../media/image217.png"/></Relationships>
</file>

<file path=ppt/slides/_rels/slide36.xml.rels><?xml version="1.0" encoding="UTF-8" standalone="yes"?>
<Relationships xmlns="http://schemas.openxmlformats.org/package/2006/relationships"><Relationship Id="rId8" Type="http://schemas.openxmlformats.org/officeDocument/2006/relationships/image" Target="../media/image228.png"/><Relationship Id="rId3" Type="http://schemas.openxmlformats.org/officeDocument/2006/relationships/image" Target="../media/image179.emf"/><Relationship Id="rId7" Type="http://schemas.openxmlformats.org/officeDocument/2006/relationships/image" Target="../media/image180.wmf"/><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26.png"/><Relationship Id="rId5" Type="http://schemas.openxmlformats.org/officeDocument/2006/relationships/image" Target="../media/image209.png"/><Relationship Id="rId10" Type="http://schemas.openxmlformats.org/officeDocument/2006/relationships/image" Target="../media/image230.png"/><Relationship Id="rId4" Type="http://schemas.openxmlformats.org/officeDocument/2006/relationships/image" Target="../media/image208.png"/><Relationship Id="rId9" Type="http://schemas.openxmlformats.org/officeDocument/2006/relationships/image" Target="../media/image181.emf"/></Relationships>
</file>

<file path=ppt/slides/_rels/slide37.xml.rels><?xml version="1.0" encoding="UTF-8" standalone="yes"?>
<Relationships xmlns="http://schemas.openxmlformats.org/package/2006/relationships"><Relationship Id="rId8" Type="http://schemas.openxmlformats.org/officeDocument/2006/relationships/image" Target="../media/image234.png"/><Relationship Id="rId13" Type="http://schemas.openxmlformats.org/officeDocument/2006/relationships/image" Target="../media/image243.png"/><Relationship Id="rId3" Type="http://schemas.openxmlformats.org/officeDocument/2006/relationships/image" Target="../media/image262.png"/><Relationship Id="rId7" Type="http://schemas.openxmlformats.org/officeDocument/2006/relationships/image" Target="../media/image233.png"/><Relationship Id="rId12" Type="http://schemas.openxmlformats.org/officeDocument/2006/relationships/image" Target="../media/image24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32.png"/><Relationship Id="rId11" Type="http://schemas.openxmlformats.org/officeDocument/2006/relationships/image" Target="../media/image241.png"/><Relationship Id="rId5" Type="http://schemas.openxmlformats.org/officeDocument/2006/relationships/image" Target="../media/image231.png"/><Relationship Id="rId10" Type="http://schemas.openxmlformats.org/officeDocument/2006/relationships/image" Target="../media/image236.png"/><Relationship Id="rId4" Type="http://schemas.openxmlformats.org/officeDocument/2006/relationships/image" Target="../media/image229.png"/><Relationship Id="rId9" Type="http://schemas.openxmlformats.org/officeDocument/2006/relationships/image" Target="../media/image235.png"/></Relationships>
</file>

<file path=ppt/slides/_rels/slide38.xml.rels><?xml version="1.0" encoding="UTF-8" standalone="yes"?>
<Relationships xmlns="http://schemas.openxmlformats.org/package/2006/relationships"><Relationship Id="rId8" Type="http://schemas.openxmlformats.org/officeDocument/2006/relationships/image" Target="../media/image279.png"/><Relationship Id="rId3" Type="http://schemas.openxmlformats.org/officeDocument/2006/relationships/image" Target="../media/image244.png"/><Relationship Id="rId7" Type="http://schemas.openxmlformats.org/officeDocument/2006/relationships/image" Target="../media/image27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46.png"/><Relationship Id="rId5" Type="http://schemas.openxmlformats.org/officeDocument/2006/relationships/image" Target="../media/image245.png"/><Relationship Id="rId10" Type="http://schemas.openxmlformats.org/officeDocument/2006/relationships/image" Target="../media/image281.png"/><Relationship Id="rId4" Type="http://schemas.openxmlformats.org/officeDocument/2006/relationships/image" Target="../media/image275.png"/><Relationship Id="rId9" Type="http://schemas.openxmlformats.org/officeDocument/2006/relationships/image" Target="../media/image280.png"/></Relationships>
</file>

<file path=ppt/slides/_rels/slide39.xml.rels><?xml version="1.0" encoding="UTF-8" standalone="yes"?>
<Relationships xmlns="http://schemas.openxmlformats.org/package/2006/relationships"><Relationship Id="rId8" Type="http://schemas.openxmlformats.org/officeDocument/2006/relationships/image" Target="../media/image2360.png"/><Relationship Id="rId13" Type="http://schemas.openxmlformats.org/officeDocument/2006/relationships/image" Target="../media/image2440.png"/><Relationship Id="rId3" Type="http://schemas.openxmlformats.org/officeDocument/2006/relationships/image" Target="../media/image2310.png"/><Relationship Id="rId7" Type="http://schemas.openxmlformats.org/officeDocument/2006/relationships/image" Target="../media/image2350.png"/><Relationship Id="rId12" Type="http://schemas.openxmlformats.org/officeDocument/2006/relationships/image" Target="../media/image259.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340.png"/><Relationship Id="rId11" Type="http://schemas.openxmlformats.org/officeDocument/2006/relationships/image" Target="../media/image2430.png"/><Relationship Id="rId5" Type="http://schemas.openxmlformats.org/officeDocument/2006/relationships/image" Target="../media/image182.emf"/><Relationship Id="rId10" Type="http://schemas.openxmlformats.org/officeDocument/2006/relationships/image" Target="../media/image2420.png"/><Relationship Id="rId4" Type="http://schemas.openxmlformats.org/officeDocument/2006/relationships/image" Target="../media/image2320.png"/><Relationship Id="rId9" Type="http://schemas.openxmlformats.org/officeDocument/2006/relationships/image" Target="../media/image2410.png"/><Relationship Id="rId14" Type="http://schemas.openxmlformats.org/officeDocument/2006/relationships/image" Target="../media/image261.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184.wmf"/><Relationship Id="rId7" Type="http://schemas.openxmlformats.org/officeDocument/2006/relationships/image" Target="../media/image253.png"/><Relationship Id="rId2" Type="http://schemas.openxmlformats.org/officeDocument/2006/relationships/image" Target="../media/image183.wmf"/><Relationship Id="rId1" Type="http://schemas.openxmlformats.org/officeDocument/2006/relationships/slideLayout" Target="../slideLayouts/slideLayout2.xml"/><Relationship Id="rId6" Type="http://schemas.openxmlformats.org/officeDocument/2006/relationships/image" Target="../media/image252.png"/><Relationship Id="rId5" Type="http://schemas.openxmlformats.org/officeDocument/2006/relationships/image" Target="../media/image251.png"/><Relationship Id="rId4" Type="http://schemas.openxmlformats.org/officeDocument/2006/relationships/image" Target="../media/image250.png"/><Relationship Id="rId9" Type="http://schemas.openxmlformats.org/officeDocument/2006/relationships/image" Target="../media/image189.png"/></Relationships>
</file>

<file path=ppt/slides/_rels/slide41.xml.rels><?xml version="1.0" encoding="UTF-8" standalone="yes"?>
<Relationships xmlns="http://schemas.openxmlformats.org/package/2006/relationships"><Relationship Id="rId8" Type="http://schemas.openxmlformats.org/officeDocument/2006/relationships/image" Target="../media/image291.png"/><Relationship Id="rId3" Type="http://schemas.openxmlformats.org/officeDocument/2006/relationships/image" Target="../media/image247.png"/><Relationship Id="rId7" Type="http://schemas.openxmlformats.org/officeDocument/2006/relationships/image" Target="../media/image2800.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311.png"/><Relationship Id="rId5" Type="http://schemas.openxmlformats.org/officeDocument/2006/relationships/image" Target="../media/image249.png"/><Relationship Id="rId4" Type="http://schemas.openxmlformats.org/officeDocument/2006/relationships/image" Target="../media/image248.png"/></Relationships>
</file>

<file path=ppt/slides/_rels/slide42.xml.rels><?xml version="1.0" encoding="UTF-8" standalone="yes"?>
<Relationships xmlns="http://schemas.openxmlformats.org/package/2006/relationships"><Relationship Id="rId8" Type="http://schemas.openxmlformats.org/officeDocument/2006/relationships/image" Target="../media/image264.png"/><Relationship Id="rId13" Type="http://schemas.openxmlformats.org/officeDocument/2006/relationships/image" Target="../media/image269.png"/><Relationship Id="rId3" Type="http://schemas.openxmlformats.org/officeDocument/2006/relationships/image" Target="../media/image256.png"/><Relationship Id="rId7" Type="http://schemas.openxmlformats.org/officeDocument/2006/relationships/image" Target="../media/image263.png"/><Relationship Id="rId12" Type="http://schemas.openxmlformats.org/officeDocument/2006/relationships/image" Target="../media/image268.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60.png"/><Relationship Id="rId11" Type="http://schemas.openxmlformats.org/officeDocument/2006/relationships/image" Target="../media/image267.png"/><Relationship Id="rId5" Type="http://schemas.openxmlformats.org/officeDocument/2006/relationships/image" Target="../media/image258.png"/><Relationship Id="rId10" Type="http://schemas.openxmlformats.org/officeDocument/2006/relationships/image" Target="../media/image266.png"/><Relationship Id="rId4" Type="http://schemas.openxmlformats.org/officeDocument/2006/relationships/image" Target="../media/image257.png"/><Relationship Id="rId9" Type="http://schemas.openxmlformats.org/officeDocument/2006/relationships/image" Target="../media/image265.png"/><Relationship Id="rId14" Type="http://schemas.openxmlformats.org/officeDocument/2006/relationships/image" Target="../media/image270.png"/></Relationships>
</file>

<file path=ppt/slides/_rels/slide43.xml.rels><?xml version="1.0" encoding="UTF-8" standalone="yes"?>
<Relationships xmlns="http://schemas.openxmlformats.org/package/2006/relationships"><Relationship Id="rId8" Type="http://schemas.openxmlformats.org/officeDocument/2006/relationships/image" Target="../media/image295.png"/><Relationship Id="rId3" Type="http://schemas.openxmlformats.org/officeDocument/2006/relationships/image" Target="../media/image290.png"/><Relationship Id="rId7" Type="http://schemas.openxmlformats.org/officeDocument/2006/relationships/image" Target="../media/image29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93.png"/><Relationship Id="rId5" Type="http://schemas.openxmlformats.org/officeDocument/2006/relationships/image" Target="../media/image292.png"/><Relationship Id="rId4" Type="http://schemas.openxmlformats.org/officeDocument/2006/relationships/image" Target="../media/image271.png"/></Relationships>
</file>

<file path=ppt/slides/_rels/slide44.xml.rels><?xml version="1.0" encoding="UTF-8" standalone="yes"?>
<Relationships xmlns="http://schemas.openxmlformats.org/package/2006/relationships"><Relationship Id="rId3" Type="http://schemas.openxmlformats.org/officeDocument/2006/relationships/image" Target="../media/image185.jpeg"/><Relationship Id="rId7" Type="http://schemas.openxmlformats.org/officeDocument/2006/relationships/image" Target="../media/image199.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98.png"/><Relationship Id="rId5" Type="http://schemas.openxmlformats.org/officeDocument/2006/relationships/image" Target="../media/image197.png"/><Relationship Id="rId4" Type="http://schemas.openxmlformats.org/officeDocument/2006/relationships/image" Target="../media/image190.png"/></Relationships>
</file>

<file path=ppt/slides/_rels/slide45.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image" Target="../media/image20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5.png"/><Relationship Id="rId2" Type="http://schemas.openxmlformats.org/officeDocument/2006/relationships/image" Target="../media/image25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5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7.gif"/><Relationship Id="rId2" Type="http://schemas.openxmlformats.org/officeDocument/2006/relationships/image" Target="../media/image286.png"/><Relationship Id="rId1" Type="http://schemas.openxmlformats.org/officeDocument/2006/relationships/slideLayout" Target="../slideLayouts/slideLayout1.xml"/><Relationship Id="rId5" Type="http://schemas.openxmlformats.org/officeDocument/2006/relationships/image" Target="../media/image258.jpg"/><Relationship Id="rId4" Type="http://schemas.openxmlformats.org/officeDocument/2006/relationships/image" Target="../media/image2210.png"/></Relationships>
</file>

<file path=ppt/slides/_rels/slide49.xml.rels><?xml version="1.0" encoding="UTF-8" standalone="yes"?>
<Relationships xmlns="http://schemas.openxmlformats.org/package/2006/relationships"><Relationship Id="rId8" Type="http://schemas.openxmlformats.org/officeDocument/2006/relationships/image" Target="../media/image314.png"/><Relationship Id="rId13" Type="http://schemas.openxmlformats.org/officeDocument/2006/relationships/image" Target="../media/image297.png"/><Relationship Id="rId18" Type="http://schemas.openxmlformats.org/officeDocument/2006/relationships/image" Target="../media/image303.png"/><Relationship Id="rId3" Type="http://schemas.openxmlformats.org/officeDocument/2006/relationships/image" Target="../media/image259.emf"/><Relationship Id="rId7" Type="http://schemas.openxmlformats.org/officeDocument/2006/relationships/image" Target="../media/image284.png"/><Relationship Id="rId12" Type="http://schemas.openxmlformats.org/officeDocument/2006/relationships/image" Target="../media/image300.png"/><Relationship Id="rId17" Type="http://schemas.openxmlformats.org/officeDocument/2006/relationships/image" Target="../media/image302.png"/><Relationship Id="rId2" Type="http://schemas.openxmlformats.org/officeDocument/2006/relationships/notesSlide" Target="../notesSlides/notesSlide41.xml"/><Relationship Id="rId16" Type="http://schemas.openxmlformats.org/officeDocument/2006/relationships/image" Target="../media/image301.png"/><Relationship Id="rId1" Type="http://schemas.openxmlformats.org/officeDocument/2006/relationships/slideLayout" Target="../slideLayouts/slideLayout1.xml"/><Relationship Id="rId6" Type="http://schemas.openxmlformats.org/officeDocument/2006/relationships/image" Target="../media/image260.emf"/><Relationship Id="rId11" Type="http://schemas.openxmlformats.org/officeDocument/2006/relationships/image" Target="../media/image261.emf"/><Relationship Id="rId5" Type="http://schemas.openxmlformats.org/officeDocument/2006/relationships/image" Target="../media/image273.png"/><Relationship Id="rId15" Type="http://schemas.openxmlformats.org/officeDocument/2006/relationships/image" Target="../media/image299.png"/><Relationship Id="rId10" Type="http://schemas.openxmlformats.org/officeDocument/2006/relationships/image" Target="../media/image288.png"/><Relationship Id="rId4" Type="http://schemas.openxmlformats.org/officeDocument/2006/relationships/image" Target="../media/image272.png"/><Relationship Id="rId9" Type="http://schemas.openxmlformats.org/officeDocument/2006/relationships/image" Target="../media/image287.png"/><Relationship Id="rId14" Type="http://schemas.openxmlformats.org/officeDocument/2006/relationships/image" Target="../media/image29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50.xml.rels><?xml version="1.0" encoding="UTF-8" standalone="yes"?>
<Relationships xmlns="http://schemas.openxmlformats.org/package/2006/relationships"><Relationship Id="rId8" Type="http://schemas.openxmlformats.org/officeDocument/2006/relationships/image" Target="../media/image328.png"/><Relationship Id="rId3" Type="http://schemas.openxmlformats.org/officeDocument/2006/relationships/image" Target="../media/image262.emf"/><Relationship Id="rId7" Type="http://schemas.openxmlformats.org/officeDocument/2006/relationships/image" Target="../media/image282.png"/><Relationship Id="rId12" Type="http://schemas.openxmlformats.org/officeDocument/2006/relationships/image" Target="../media/image283.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77.png"/><Relationship Id="rId11" Type="http://schemas.openxmlformats.org/officeDocument/2006/relationships/image" Target="../media/image331.png"/><Relationship Id="rId5" Type="http://schemas.openxmlformats.org/officeDocument/2006/relationships/image" Target="../media/image325.png"/><Relationship Id="rId10" Type="http://schemas.openxmlformats.org/officeDocument/2006/relationships/image" Target="../media/image330.png"/><Relationship Id="rId4" Type="http://schemas.openxmlformats.org/officeDocument/2006/relationships/image" Target="../media/image324.png"/><Relationship Id="rId9" Type="http://schemas.openxmlformats.org/officeDocument/2006/relationships/image" Target="../media/image329.png"/></Relationships>
</file>

<file path=ppt/slides/_rels/slide51.xml.rels><?xml version="1.0" encoding="UTF-8" standalone="yes"?>
<Relationships xmlns="http://schemas.openxmlformats.org/package/2006/relationships"><Relationship Id="rId8" Type="http://schemas.openxmlformats.org/officeDocument/2006/relationships/image" Target="../media/image310.png"/><Relationship Id="rId13" Type="http://schemas.openxmlformats.org/officeDocument/2006/relationships/image" Target="../media/image289.png"/><Relationship Id="rId26" Type="http://schemas.openxmlformats.org/officeDocument/2006/relationships/image" Target="../media/image318.png"/><Relationship Id="rId3" Type="http://schemas.openxmlformats.org/officeDocument/2006/relationships/image" Target="../media/image305.png"/><Relationship Id="rId21" Type="http://schemas.openxmlformats.org/officeDocument/2006/relationships/image" Target="../media/image332.png"/><Relationship Id="rId7" Type="http://schemas.openxmlformats.org/officeDocument/2006/relationships/image" Target="../media/image309.png"/><Relationship Id="rId12" Type="http://schemas.openxmlformats.org/officeDocument/2006/relationships/image" Target="../media/image276.png"/><Relationship Id="rId17" Type="http://schemas.openxmlformats.org/officeDocument/2006/relationships/image" Target="../media/image311.png"/><Relationship Id="rId25" Type="http://schemas.openxmlformats.org/officeDocument/2006/relationships/image" Target="../media/image317.png"/><Relationship Id="rId2" Type="http://schemas.openxmlformats.org/officeDocument/2006/relationships/notesSlide" Target="../notesSlides/notesSlide43.xml"/><Relationship Id="rId16" Type="http://schemas.openxmlformats.org/officeDocument/2006/relationships/image" Target="../media/image306.png"/><Relationship Id="rId20" Type="http://schemas.openxmlformats.org/officeDocument/2006/relationships/image" Target="../media/image315.png"/><Relationship Id="rId1" Type="http://schemas.openxmlformats.org/officeDocument/2006/relationships/slideLayout" Target="../slideLayouts/slideLayout1.xml"/><Relationship Id="rId6" Type="http://schemas.openxmlformats.org/officeDocument/2006/relationships/image" Target="../media/image308.png"/><Relationship Id="rId11" Type="http://schemas.openxmlformats.org/officeDocument/2006/relationships/image" Target="../media/image313.png"/><Relationship Id="rId24" Type="http://schemas.openxmlformats.org/officeDocument/2006/relationships/image" Target="../media/image335.png"/><Relationship Id="rId5" Type="http://schemas.openxmlformats.org/officeDocument/2006/relationships/image" Target="../media/image307.png"/><Relationship Id="rId15" Type="http://schemas.openxmlformats.org/officeDocument/2006/relationships/image" Target="../media/image304.png"/><Relationship Id="rId23" Type="http://schemas.openxmlformats.org/officeDocument/2006/relationships/image" Target="../media/image334.png"/><Relationship Id="rId10" Type="http://schemas.openxmlformats.org/officeDocument/2006/relationships/image" Target="../media/image312.png"/><Relationship Id="rId19" Type="http://schemas.openxmlformats.org/officeDocument/2006/relationships/image" Target="../media/image322.png"/><Relationship Id="rId4" Type="http://schemas.openxmlformats.org/officeDocument/2006/relationships/image" Target="../media/image263.emf"/><Relationship Id="rId9" Type="http://schemas.openxmlformats.org/officeDocument/2006/relationships/image" Target="../media/image274.png"/><Relationship Id="rId14" Type="http://schemas.openxmlformats.org/officeDocument/2006/relationships/image" Target="../media/image296.png"/><Relationship Id="rId22" Type="http://schemas.openxmlformats.org/officeDocument/2006/relationships/image" Target="../media/image316.png"/></Relationships>
</file>

<file path=ppt/slides/_rels/slide52.xml.rels><?xml version="1.0" encoding="UTF-8" standalone="yes"?>
<Relationships xmlns="http://schemas.openxmlformats.org/package/2006/relationships"><Relationship Id="rId8" Type="http://schemas.openxmlformats.org/officeDocument/2006/relationships/image" Target="../media/image3110.png"/><Relationship Id="rId3" Type="http://schemas.openxmlformats.org/officeDocument/2006/relationships/image" Target="../media/image275.emf"/><Relationship Id="rId7" Type="http://schemas.openxmlformats.org/officeDocument/2006/relationships/image" Target="../media/image277.emf"/><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51.png"/><Relationship Id="rId5" Type="http://schemas.openxmlformats.org/officeDocument/2006/relationships/image" Target="../media/image350.png"/><Relationship Id="rId4" Type="http://schemas.openxmlformats.org/officeDocument/2006/relationships/image" Target="../media/image276.emf"/><Relationship Id="rId9" Type="http://schemas.openxmlformats.org/officeDocument/2006/relationships/image" Target="../media/image354.png"/></Relationships>
</file>

<file path=ppt/slides/_rels/slide53.xml.rels><?xml version="1.0" encoding="UTF-8" standalone="yes"?>
<Relationships xmlns="http://schemas.openxmlformats.org/package/2006/relationships"><Relationship Id="rId8" Type="http://schemas.openxmlformats.org/officeDocument/2006/relationships/image" Target="../media/image326.png"/><Relationship Id="rId13" Type="http://schemas.openxmlformats.org/officeDocument/2006/relationships/image" Target="../media/image341.png"/><Relationship Id="rId3" Type="http://schemas.openxmlformats.org/officeDocument/2006/relationships/image" Target="../media/image320.png"/><Relationship Id="rId7" Type="http://schemas.openxmlformats.org/officeDocument/2006/relationships/image" Target="../media/image327.png"/><Relationship Id="rId12" Type="http://schemas.openxmlformats.org/officeDocument/2006/relationships/image" Target="../media/image340.png"/><Relationship Id="rId2" Type="http://schemas.openxmlformats.org/officeDocument/2006/relationships/image" Target="../media/image319.png"/><Relationship Id="rId1" Type="http://schemas.openxmlformats.org/officeDocument/2006/relationships/slideLayout" Target="../slideLayouts/slideLayout2.xml"/><Relationship Id="rId6" Type="http://schemas.openxmlformats.org/officeDocument/2006/relationships/image" Target="../media/image3260.png"/><Relationship Id="rId11" Type="http://schemas.openxmlformats.org/officeDocument/2006/relationships/image" Target="../media/image333.png"/><Relationship Id="rId5" Type="http://schemas.openxmlformats.org/officeDocument/2006/relationships/image" Target="../media/image323.png"/><Relationship Id="rId10" Type="http://schemas.openxmlformats.org/officeDocument/2006/relationships/image" Target="../media/image338.png"/><Relationship Id="rId4" Type="http://schemas.openxmlformats.org/officeDocument/2006/relationships/image" Target="../media/image321.png"/><Relationship Id="rId9" Type="http://schemas.openxmlformats.org/officeDocument/2006/relationships/image" Target="../media/image343.png"/></Relationships>
</file>

<file path=ppt/slides/_rels/slide54.xml.rels><?xml version="1.0" encoding="UTF-8" standalone="yes"?>
<Relationships xmlns="http://schemas.openxmlformats.org/package/2006/relationships"><Relationship Id="rId8" Type="http://schemas.openxmlformats.org/officeDocument/2006/relationships/image" Target="../media/image347.png"/><Relationship Id="rId3" Type="http://schemas.openxmlformats.org/officeDocument/2006/relationships/image" Target="../media/image336.png"/><Relationship Id="rId7" Type="http://schemas.openxmlformats.org/officeDocument/2006/relationships/image" Target="../media/image346.png"/><Relationship Id="rId12" Type="http://schemas.openxmlformats.org/officeDocument/2006/relationships/image" Target="../media/image353.png"/><Relationship Id="rId2" Type="http://schemas.openxmlformats.org/officeDocument/2006/relationships/image" Target="../media/image337.png"/><Relationship Id="rId1" Type="http://schemas.openxmlformats.org/officeDocument/2006/relationships/slideLayout" Target="../slideLayouts/slideLayout2.xml"/><Relationship Id="rId6" Type="http://schemas.openxmlformats.org/officeDocument/2006/relationships/image" Target="../media/image345.png"/><Relationship Id="rId11" Type="http://schemas.openxmlformats.org/officeDocument/2006/relationships/image" Target="../media/image352.png"/><Relationship Id="rId5" Type="http://schemas.openxmlformats.org/officeDocument/2006/relationships/image" Target="../media/image344.png"/><Relationship Id="rId10" Type="http://schemas.openxmlformats.org/officeDocument/2006/relationships/image" Target="../media/image349.png"/><Relationship Id="rId4" Type="http://schemas.openxmlformats.org/officeDocument/2006/relationships/image" Target="../media/image342.png"/><Relationship Id="rId9" Type="http://schemas.openxmlformats.org/officeDocument/2006/relationships/image" Target="../media/image348.png"/></Relationships>
</file>

<file path=ppt/slides/_rels/slide55.xml.rels><?xml version="1.0" encoding="UTF-8" standalone="yes"?>
<Relationships xmlns="http://schemas.openxmlformats.org/package/2006/relationships"><Relationship Id="rId8" Type="http://schemas.openxmlformats.org/officeDocument/2006/relationships/image" Target="../media/image357.png"/><Relationship Id="rId13" Type="http://schemas.openxmlformats.org/officeDocument/2006/relationships/image" Target="../media/image366.png"/><Relationship Id="rId3" Type="http://schemas.openxmlformats.org/officeDocument/2006/relationships/image" Target="../media/image361.png"/><Relationship Id="rId7" Type="http://schemas.openxmlformats.org/officeDocument/2006/relationships/image" Target="../media/image365.png"/><Relationship Id="rId12" Type="http://schemas.openxmlformats.org/officeDocument/2006/relationships/image" Target="../media/image360.png"/><Relationship Id="rId2" Type="http://schemas.openxmlformats.org/officeDocument/2006/relationships/image" Target="../media/image3041.png"/><Relationship Id="rId1" Type="http://schemas.openxmlformats.org/officeDocument/2006/relationships/slideLayout" Target="../slideLayouts/slideLayout2.xml"/><Relationship Id="rId6" Type="http://schemas.openxmlformats.org/officeDocument/2006/relationships/image" Target="../media/image364.png"/><Relationship Id="rId11" Type="http://schemas.openxmlformats.org/officeDocument/2006/relationships/image" Target="../media/image369.png"/><Relationship Id="rId5" Type="http://schemas.openxmlformats.org/officeDocument/2006/relationships/image" Target="../media/image363.png"/><Relationship Id="rId10" Type="http://schemas.openxmlformats.org/officeDocument/2006/relationships/image" Target="../media/image359.png"/><Relationship Id="rId4" Type="http://schemas.openxmlformats.org/officeDocument/2006/relationships/image" Target="../media/image362.png"/><Relationship Id="rId9" Type="http://schemas.openxmlformats.org/officeDocument/2006/relationships/image" Target="../media/image358.png"/></Relationships>
</file>

<file path=ppt/slides/_rels/slide56.xml.rels><?xml version="1.0" encoding="UTF-8" standalone="yes"?>
<Relationships xmlns="http://schemas.openxmlformats.org/package/2006/relationships"><Relationship Id="rId3" Type="http://schemas.openxmlformats.org/officeDocument/2006/relationships/image" Target="../media/image355.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368.png"/></Relationships>
</file>

<file path=ppt/slides/_rels/slide57.xml.rels><?xml version="1.0" encoding="UTF-8" standalone="yes"?>
<Relationships xmlns="http://schemas.openxmlformats.org/package/2006/relationships"><Relationship Id="rId8" Type="http://schemas.openxmlformats.org/officeDocument/2006/relationships/image" Target="../media/image3400.png"/><Relationship Id="rId3" Type="http://schemas.openxmlformats.org/officeDocument/2006/relationships/image" Target="../media/image370.png"/><Relationship Id="rId7" Type="http://schemas.openxmlformats.org/officeDocument/2006/relationships/image" Target="../media/image373.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372.png"/><Relationship Id="rId11" Type="http://schemas.openxmlformats.org/officeDocument/2006/relationships/image" Target="../media/image3430.png"/><Relationship Id="rId5" Type="http://schemas.openxmlformats.org/officeDocument/2006/relationships/image" Target="../media/image3370.png"/><Relationship Id="rId10" Type="http://schemas.openxmlformats.org/officeDocument/2006/relationships/image" Target="../media/image338.emf"/><Relationship Id="rId4" Type="http://schemas.openxmlformats.org/officeDocument/2006/relationships/image" Target="../media/image337.emf"/><Relationship Id="rId9" Type="http://schemas.openxmlformats.org/officeDocument/2006/relationships/image" Target="../media/image3410.png"/></Relationships>
</file>

<file path=ppt/slides/_rels/slide58.xml.rels><?xml version="1.0" encoding="UTF-8" standalone="yes"?>
<Relationships xmlns="http://schemas.openxmlformats.org/package/2006/relationships"><Relationship Id="rId3" Type="http://schemas.openxmlformats.org/officeDocument/2006/relationships/image" Target="../media/image3450.png"/><Relationship Id="rId2" Type="http://schemas.openxmlformats.org/officeDocument/2006/relationships/image" Target="../media/image375.png"/><Relationship Id="rId1" Type="http://schemas.openxmlformats.org/officeDocument/2006/relationships/slideLayout" Target="../slideLayouts/slideLayout2.xml"/><Relationship Id="rId4" Type="http://schemas.openxmlformats.org/officeDocument/2006/relationships/image" Target="../media/image376.png"/></Relationships>
</file>

<file path=ppt/slides/_rels/slide59.xml.rels><?xml version="1.0" encoding="UTF-8" standalone="yes"?>
<Relationships xmlns="http://schemas.openxmlformats.org/package/2006/relationships"><Relationship Id="rId8" Type="http://schemas.openxmlformats.org/officeDocument/2006/relationships/image" Target="../media/image382.png"/><Relationship Id="rId13" Type="http://schemas.openxmlformats.org/officeDocument/2006/relationships/image" Target="../media/image3640.png"/><Relationship Id="rId3" Type="http://schemas.openxmlformats.org/officeDocument/2006/relationships/image" Target="../media/image339.emf"/><Relationship Id="rId7" Type="http://schemas.openxmlformats.org/officeDocument/2006/relationships/image" Target="../media/image3580.png"/><Relationship Id="rId12" Type="http://schemas.openxmlformats.org/officeDocument/2006/relationships/image" Target="../media/image3390.png"/><Relationship Id="rId2" Type="http://schemas.openxmlformats.org/officeDocument/2006/relationships/image" Target="../media/image377.png"/><Relationship Id="rId1" Type="http://schemas.openxmlformats.org/officeDocument/2006/relationships/slideLayout" Target="../slideLayouts/slideLayout2.xml"/><Relationship Id="rId6" Type="http://schemas.openxmlformats.org/officeDocument/2006/relationships/image" Target="../media/image3371.png"/><Relationship Id="rId11" Type="http://schemas.openxmlformats.org/officeDocument/2006/relationships/image" Target="../media/image3620.png"/><Relationship Id="rId5" Type="http://schemas.openxmlformats.org/officeDocument/2006/relationships/image" Target="../media/image380.png"/><Relationship Id="rId10" Type="http://schemas.openxmlformats.org/officeDocument/2006/relationships/image" Target="../media/image3610.png"/><Relationship Id="rId4" Type="http://schemas.openxmlformats.org/officeDocument/2006/relationships/image" Target="../media/image379.png"/><Relationship Id="rId9" Type="http://schemas.openxmlformats.org/officeDocument/2006/relationships/image" Target="../media/image383.pn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emf"/><Relationship Id="rId4" Type="http://schemas.openxmlformats.org/officeDocument/2006/relationships/image" Target="../media/image39.png"/><Relationship Id="rId9"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8.xml"/><Relationship Id="rId16"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dirty="0"/>
          </a:p>
        </p:txBody>
      </p:sp>
      <p:sp>
        <p:nvSpPr>
          <p:cNvPr id="8" name="TextBox 7"/>
          <p:cNvSpPr txBox="1"/>
          <p:nvPr/>
        </p:nvSpPr>
        <p:spPr>
          <a:xfrm>
            <a:off x="533400" y="52251"/>
            <a:ext cx="7848600" cy="1754326"/>
          </a:xfrm>
          <a:prstGeom prst="rect">
            <a:avLst/>
          </a:prstGeom>
          <a:noFill/>
        </p:spPr>
        <p:txBody>
          <a:bodyPr wrap="square" rtlCol="1">
            <a:spAutoFit/>
          </a:bodyPr>
          <a:lstStyle/>
          <a:p>
            <a:pPr algn="ctr" rtl="1">
              <a:lnSpc>
                <a:spcPct val="150000"/>
              </a:lnSpc>
            </a:pPr>
            <a:r>
              <a:rPr lang="fa-IR" sz="3600" b="1" dirty="0">
                <a:solidFill>
                  <a:srgbClr val="FF0000"/>
                </a:solidFill>
                <a:cs typeface="B Titr" pitchFamily="2" charset="-78"/>
              </a:rPr>
              <a:t>فصل </a:t>
            </a:r>
            <a:r>
              <a:rPr lang="fa-IR" sz="3600" b="1" dirty="0" smtClean="0">
                <a:solidFill>
                  <a:srgbClr val="FF0000"/>
                </a:solidFill>
                <a:cs typeface="B Titr" pitchFamily="2" charset="-78"/>
              </a:rPr>
              <a:t>4:</a:t>
            </a:r>
            <a:endParaRPr lang="en-US" sz="3600" b="1" dirty="0">
              <a:solidFill>
                <a:srgbClr val="FF0000"/>
              </a:solidFill>
              <a:cs typeface="B Titr" pitchFamily="2" charset="-78"/>
            </a:endParaRPr>
          </a:p>
          <a:p>
            <a:pPr algn="ctr" rtl="1">
              <a:lnSpc>
                <a:spcPct val="150000"/>
              </a:lnSpc>
            </a:pPr>
            <a:r>
              <a:rPr lang="fa-IR" sz="3600" b="1" dirty="0" smtClean="0">
                <a:solidFill>
                  <a:srgbClr val="0000FF"/>
                </a:solidFill>
                <a:cs typeface="B Titr" pitchFamily="2" charset="-78"/>
              </a:rPr>
              <a:t>تجزیه و تحلیل حالت دائم سینوسی و فِیزور</a:t>
            </a:r>
            <a:endParaRPr lang="en-US" sz="3600" dirty="0">
              <a:solidFill>
                <a:srgbClr val="0000FF"/>
              </a:solidFill>
              <a:cs typeface="B Titr" pitchFamily="2" charset="-78"/>
            </a:endParaRPr>
          </a:p>
        </p:txBody>
      </p:sp>
      <p:sp>
        <p:nvSpPr>
          <p:cNvPr id="10" name="Rectangle 9"/>
          <p:cNvSpPr/>
          <p:nvPr/>
        </p:nvSpPr>
        <p:spPr>
          <a:xfrm>
            <a:off x="2438400" y="1780038"/>
            <a:ext cx="6487947" cy="2600712"/>
          </a:xfrm>
          <a:prstGeom prst="rect">
            <a:avLst/>
          </a:prstGeom>
        </p:spPr>
        <p:txBody>
          <a:bodyPr wrap="square">
            <a:spAutoFit/>
          </a:bodyPr>
          <a:lstStyle/>
          <a:p>
            <a:pPr algn="just"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4-1- معرفی اعداد مختلط و مفهوم نمایش فیزور؛</a:t>
            </a:r>
          </a:p>
          <a:p>
            <a:pPr algn="just" rtl="1">
              <a:spcBef>
                <a:spcPts val="600"/>
              </a:spcBef>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4-2- تحلیل یک مدار در حالت دائم سینوسی (پاسخ حالت دائمی با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ورودی سینوسی)؛</a:t>
            </a:r>
            <a:endParaRPr lang="fa-IR" sz="1600" b="1" dirty="0">
              <a:latin typeface="Times New Roman" panose="02020603050405020304" pitchFamily="18" charset="0"/>
              <a:ea typeface="Times New Roman" panose="02020603050405020304" pitchFamily="18" charset="0"/>
              <a:cs typeface="B Nazanin" panose="00000400000000000000" pitchFamily="2" charset="-78"/>
            </a:endParaRPr>
          </a:p>
          <a:p>
            <a:pPr algn="just" rtl="1">
              <a:spcBef>
                <a:spcPts val="600"/>
              </a:spcBef>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4-3- مفاهیم مهم در خصوص رفتار مدارها در حوزه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فرکانس؛</a:t>
            </a:r>
          </a:p>
          <a:p>
            <a:pPr algn="just" rtl="1">
              <a:spcBef>
                <a:spcPts val="600"/>
              </a:spcBef>
              <a:tabLst>
                <a:tab pos="4464050" algn="l"/>
              </a:tabLst>
            </a:pPr>
            <a:r>
              <a:rPr lang="fa-IR" sz="1600" b="1" dirty="0">
                <a:latin typeface="Times New Roman" panose="02020603050405020304" pitchFamily="18" charset="0"/>
                <a:ea typeface="Times New Roman" panose="02020603050405020304" pitchFamily="18" charset="0"/>
                <a:cs typeface="B Nazanin" panose="00000400000000000000" pitchFamily="2" charset="-78"/>
              </a:rPr>
              <a:t>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4-3-1- </a:t>
            </a:r>
            <a:r>
              <a:rPr lang="fa-IR" sz="1600" b="1" dirty="0">
                <a:latin typeface="Times New Roman" panose="02020603050405020304" pitchFamily="18" charset="0"/>
                <a:ea typeface="Times New Roman" panose="02020603050405020304" pitchFamily="18" charset="0"/>
                <a:cs typeface="B Nazanin" panose="00000400000000000000" pitchFamily="2" charset="-78"/>
              </a:rPr>
              <a:t>تشدید در مدارهای </a:t>
            </a:r>
            <a:r>
              <a:rPr lang="en-US" sz="1600" b="1" dirty="0" smtClean="0">
                <a:latin typeface="Times New Roman" panose="02020603050405020304" pitchFamily="18" charset="0"/>
                <a:ea typeface="Times New Roman" panose="02020603050405020304" pitchFamily="18" charset="0"/>
                <a:cs typeface="B Nazanin" panose="00000400000000000000" pitchFamily="2" charset="-78"/>
              </a:rPr>
              <a:t>RLC</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a:t>
            </a:r>
          </a:p>
          <a:p>
            <a:pPr algn="just"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4-3-2- </a:t>
            </a:r>
            <a:r>
              <a:rPr lang="fa-IR" sz="1600" b="1" dirty="0">
                <a:latin typeface="Cambria Math" panose="02040503050406030204" pitchFamily="18" charset="0"/>
                <a:ea typeface="Cambria Math" panose="02040503050406030204" pitchFamily="18" charset="0"/>
                <a:cs typeface="B Nazanin" panose="00000400000000000000" pitchFamily="2" charset="-78"/>
              </a:rPr>
              <a:t>دیاگرام </a:t>
            </a:r>
            <a:r>
              <a:rPr lang="fa-IR" sz="1600" b="1" dirty="0" smtClean="0">
                <a:latin typeface="Cambria Math" panose="02040503050406030204" pitchFamily="18" charset="0"/>
                <a:ea typeface="Cambria Math" panose="02040503050406030204" pitchFamily="18" charset="0"/>
                <a:cs typeface="B Nazanin" panose="00000400000000000000" pitchFamily="2" charset="-78"/>
              </a:rPr>
              <a:t>فیزوری؛</a:t>
            </a:r>
          </a:p>
          <a:p>
            <a:pPr algn="just"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          4-3-3- </a:t>
            </a:r>
            <a:r>
              <a:rPr lang="fa-IR" sz="1600" b="1" dirty="0">
                <a:latin typeface="Cambria Math" panose="02040503050406030204" pitchFamily="18" charset="0"/>
                <a:ea typeface="Cambria Math" panose="02040503050406030204" pitchFamily="18" charset="0"/>
                <a:cs typeface="B Nazanin" panose="00000400000000000000" pitchFamily="2" charset="-78"/>
              </a:rPr>
              <a:t>تابع شبکه و پاسخ </a:t>
            </a:r>
            <a:r>
              <a:rPr lang="fa-IR" sz="1600" b="1" dirty="0" smtClean="0">
                <a:latin typeface="Cambria Math" panose="02040503050406030204" pitchFamily="18" charset="0"/>
                <a:ea typeface="Cambria Math" panose="02040503050406030204" pitchFamily="18" charset="0"/>
                <a:cs typeface="B Nazanin" panose="00000400000000000000" pitchFamily="2" charset="-78"/>
              </a:rPr>
              <a:t>فرکانسی؛</a:t>
            </a:r>
            <a:endParaRPr lang="fa-IR" sz="1600" b="1" dirty="0">
              <a:latin typeface="Times New Roman" panose="02020603050405020304" pitchFamily="18" charset="0"/>
              <a:ea typeface="Times New Roman" panose="02020603050405020304" pitchFamily="18" charset="0"/>
              <a:cs typeface="B Nazanin" panose="00000400000000000000" pitchFamily="2" charset="-78"/>
            </a:endParaRPr>
          </a:p>
          <a:p>
            <a:pPr algn="just" rtl="1">
              <a:spcBef>
                <a:spcPts val="600"/>
              </a:spcBef>
              <a:tabLst>
                <a:tab pos="4464050" algn="l"/>
              </a:tabLst>
            </a:pP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4-3- </a:t>
            </a:r>
            <a:r>
              <a:rPr lang="fa-IR" sz="1600" b="1" dirty="0">
                <a:latin typeface="Times New Roman" panose="02020603050405020304" pitchFamily="18" charset="0"/>
                <a:ea typeface="Times New Roman" panose="02020603050405020304" pitchFamily="18" charset="0"/>
                <a:cs typeface="B Nazanin" panose="00000400000000000000" pitchFamily="2" charset="-78"/>
              </a:rPr>
              <a:t>توان در حالت دائم </a:t>
            </a:r>
            <a:r>
              <a:rPr lang="fa-IR" sz="1600" b="1" dirty="0" smtClean="0">
                <a:latin typeface="Times New Roman" panose="02020603050405020304" pitchFamily="18" charset="0"/>
                <a:ea typeface="Times New Roman" panose="02020603050405020304" pitchFamily="18" charset="0"/>
                <a:cs typeface="B Nazanin" panose="00000400000000000000" pitchFamily="2" charset="-78"/>
              </a:rPr>
              <a:t>سینوسی؛</a:t>
            </a:r>
          </a:p>
          <a:p>
            <a:pPr algn="just" rtl="1">
              <a:spcBef>
                <a:spcPts val="600"/>
              </a:spcBef>
              <a:tabLst>
                <a:tab pos="4464050" algn="l"/>
              </a:tabLst>
            </a:pPr>
            <a:r>
              <a:rPr lang="fa-IR" sz="1600" b="1" dirty="0" smtClean="0">
                <a:latin typeface="Cambria Math" panose="02040503050406030204" pitchFamily="18" charset="0"/>
                <a:ea typeface="Cambria Math" panose="02040503050406030204" pitchFamily="18" charset="0"/>
                <a:cs typeface="B Nazanin" panose="00000400000000000000" pitchFamily="2" charset="-78"/>
              </a:rPr>
              <a:t>4-4- </a:t>
            </a:r>
            <a:r>
              <a:rPr lang="fa-IR" sz="1600" b="1" dirty="0">
                <a:latin typeface="Cambria Math" panose="02040503050406030204" pitchFamily="18" charset="0"/>
                <a:ea typeface="Cambria Math" panose="02040503050406030204" pitchFamily="18" charset="0"/>
                <a:cs typeface="B Nazanin" panose="00000400000000000000" pitchFamily="2" charset="-78"/>
              </a:rPr>
              <a:t>نرمالیزه کردن یک مدار یا تغییر مقیاس یک مدار (</a:t>
            </a:r>
            <a:r>
              <a:rPr lang="en-US" sz="1600" b="1" dirty="0">
                <a:latin typeface="Cambria Math" panose="02040503050406030204" pitchFamily="18" charset="0"/>
                <a:ea typeface="Cambria Math" panose="02040503050406030204" pitchFamily="18" charset="0"/>
                <a:cs typeface="B Nazanin" panose="00000400000000000000" pitchFamily="2" charset="-78"/>
              </a:rPr>
              <a:t>Scaling</a:t>
            </a:r>
            <a:r>
              <a:rPr lang="fa-IR" sz="1600" b="1" dirty="0" smtClean="0">
                <a:latin typeface="Cambria Math" panose="02040503050406030204" pitchFamily="18" charset="0"/>
                <a:ea typeface="Cambria Math" panose="02040503050406030204" pitchFamily="18" charset="0"/>
                <a:cs typeface="B Nazanin" panose="00000400000000000000" pitchFamily="2" charset="-78"/>
              </a:rPr>
              <a:t>)</a:t>
            </a:r>
            <a:r>
              <a:rPr lang="fa-IR" sz="1600" b="1" dirty="0">
                <a:latin typeface="Times New Roman" panose="02020603050405020304" pitchFamily="18" charset="0"/>
                <a:ea typeface="Cambria Math" panose="02040503050406030204" pitchFamily="18" charset="0"/>
                <a:cs typeface="B Nazanin" panose="00000400000000000000" pitchFamily="2" charset="-78"/>
              </a:rPr>
              <a:t>؛</a:t>
            </a:r>
            <a:endParaRPr lang="en-US" sz="1600" b="1" dirty="0">
              <a:latin typeface="Cambria Math" panose="02040503050406030204" pitchFamily="18" charset="0"/>
              <a:ea typeface="Cambria Math" panose="02040503050406030204" pitchFamily="18" charset="0"/>
              <a:cs typeface="B Nazanin" panose="00000400000000000000" pitchFamily="2" charset="-78"/>
            </a:endParaRPr>
          </a:p>
        </p:txBody>
      </p:sp>
      <p:pic>
        <p:nvPicPr>
          <p:cNvPr id="2050" name="Picture 2" descr="Sinusoidal Steady-State Analysis - Technical Arti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77383"/>
            <a:ext cx="4368853" cy="21139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667000" y="4634628"/>
            <a:ext cx="5593976" cy="1932317"/>
          </a:xfrm>
          <a:prstGeom prst="rect">
            <a:avLst/>
          </a:prstGeom>
        </p:spPr>
      </p:pic>
    </p:spTree>
    <p:extLst>
      <p:ext uri="{BB962C8B-B14F-4D97-AF65-F5344CB8AC3E}">
        <p14:creationId xmlns:p14="http://schemas.microsoft.com/office/powerpoint/2010/main" val="600050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400800"/>
            <a:ext cx="2133600" cy="365125"/>
          </a:xfrm>
        </p:spPr>
        <p:txBody>
          <a:bodyPr/>
          <a:lstStyle/>
          <a:p>
            <a:fld id="{B6F15528-21DE-4FAA-801E-634DDDAF4B2B}" type="slidenum">
              <a:rPr lang="en-US" smtClean="0"/>
              <a:pPr/>
              <a:t>10</a:t>
            </a:fld>
            <a:endParaRPr lang="en-US" dirty="0"/>
          </a:p>
        </p:txBody>
      </p:sp>
      <p:sp>
        <p:nvSpPr>
          <p:cNvPr id="3" name="Rectangle 2"/>
          <p:cNvSpPr>
            <a:spLocks noChangeArrowheads="1"/>
          </p:cNvSpPr>
          <p:nvPr/>
        </p:nvSpPr>
        <p:spPr bwMode="auto">
          <a:xfrm>
            <a:off x="1538642" y="153909"/>
            <a:ext cx="7444667"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q"/>
            </a:pPr>
            <a:r>
              <a:rPr lang="fa-IR" altLang="en-US"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سوال (خلاصه مفاهیم صفحه قبل): </a:t>
            </a:r>
            <a:r>
              <a:rPr lang="fa-IR" altLang="en-US" sz="1700" b="1" dirty="0" smtClean="0">
                <a:latin typeface="Cambria Math" panose="02040503050406030204" pitchFamily="18" charset="0"/>
                <a:ea typeface="Cambria Math" panose="02040503050406030204" pitchFamily="18" charset="0"/>
                <a:cs typeface="B Nazanin" panose="00000400000000000000" pitchFamily="2" charset="-78"/>
              </a:rPr>
              <a:t>تحت چه شرایطی پاسخ حالت دایمی سینوسی وجود ندارد؟ </a:t>
            </a:r>
            <a:endParaRPr lang="en-US" altLang="en-US" sz="1700" b="1" dirty="0">
              <a:latin typeface="Cambria Math" panose="02040503050406030204" pitchFamily="18" charset="0"/>
              <a:ea typeface="Cambria Math" panose="02040503050406030204" pitchFamily="18" charset="0"/>
              <a:cs typeface="Arial" panose="020B0604020202020204" pitchFamily="34" charset="0"/>
            </a:endParaRPr>
          </a:p>
        </p:txBody>
      </p:sp>
      <p:sp>
        <p:nvSpPr>
          <p:cNvPr id="4" name="Rectangle 3"/>
          <p:cNvSpPr>
            <a:spLocks noChangeArrowheads="1"/>
          </p:cNvSpPr>
          <p:nvPr/>
        </p:nvSpPr>
        <p:spPr bwMode="auto">
          <a:xfrm>
            <a:off x="4249079" y="530688"/>
            <a:ext cx="4737194"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Font typeface="+mj-lt"/>
              <a:buAutoNum type="arabicPeriod"/>
            </a:pP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یک یا چند ریشه معادله مشخصه در سمت راست صفحه </a:t>
            </a:r>
            <a:r>
              <a:rPr lang="en-US" altLang="en-US" sz="1700" dirty="0" smtClean="0">
                <a:latin typeface="Cambria Math" panose="02040503050406030204" pitchFamily="18" charset="0"/>
                <a:ea typeface="Cambria Math" panose="02040503050406030204" pitchFamily="18" charset="0"/>
                <a:cs typeface="B Nazanin" panose="00000400000000000000" pitchFamily="2" charset="-78"/>
              </a:rPr>
              <a:t>S</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 باشد.</a:t>
            </a:r>
            <a:endParaRPr lang="en-US" altLang="en-US" sz="1700" dirty="0">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457728" y="1059859"/>
                <a:ext cx="1895262" cy="436017"/>
              </a:xfrm>
              <a:prstGeom prst="rect">
                <a:avLst/>
              </a:prstGeom>
            </p:spPr>
            <p:txBody>
              <a:bodyPr wrap="none">
                <a:spAutoFit/>
              </a:bodyPr>
              <a:lstStyle/>
              <a:p>
                <a14:m>
                  <m:oMath xmlns:m="http://schemas.openxmlformats.org/officeDocument/2006/math">
                    <m:d>
                      <m:dPr>
                        <m:begChr m:val=""/>
                        <m:ctrlPr>
                          <a:rPr lang="en-US" sz="1700" i="1">
                            <a:latin typeface="Cambria Math" panose="02040503050406030204" pitchFamily="18" charset="0"/>
                            <a:ea typeface="Cambria Math" panose="02040503050406030204" pitchFamily="18" charset="0"/>
                          </a:rPr>
                        </m:ctrlPr>
                      </m:dPr>
                      <m:e>
                        <m:sSub>
                          <m:sSubPr>
                            <m:ctrlPr>
                              <a:rPr lang="en-US" sz="1700" i="1">
                                <a:latin typeface="Cambria Math" panose="02040503050406030204" pitchFamily="18" charset="0"/>
                                <a:ea typeface="Cambria Math" panose="02040503050406030204" pitchFamily="18" charset="0"/>
                              </a:rPr>
                            </m:ctrlPr>
                          </m:sSubPr>
                          <m:e>
                            <m:r>
                              <a:rPr lang="en-US" sz="1700" b="0" i="1">
                                <a:latin typeface="Cambria Math" panose="02040503050406030204" pitchFamily="18" charset="0"/>
                                <a:ea typeface="Cambria Math" panose="02040503050406030204" pitchFamily="18" charset="0"/>
                              </a:rPr>
                              <m:t>𝑦</m:t>
                            </m:r>
                          </m:e>
                          <m:sub>
                            <m:r>
                              <a:rPr lang="en-US" sz="1700" b="0" i="1">
                                <a:latin typeface="Cambria Math" panose="02040503050406030204" pitchFamily="18" charset="0"/>
                                <a:ea typeface="Cambria Math" panose="02040503050406030204" pitchFamily="18" charset="0"/>
                              </a:rPr>
                              <m:t>h</m:t>
                            </m:r>
                          </m:sub>
                        </m:sSub>
                        <m:r>
                          <a:rPr lang="en-US" sz="1700" b="0" i="0">
                            <a:latin typeface="Cambria Math" panose="02040503050406030204" pitchFamily="18" charset="0"/>
                            <a:ea typeface="Cambria Math" panose="02040503050406030204" pitchFamily="18" charset="0"/>
                          </a:rPr>
                          <m:t>(</m:t>
                        </m:r>
                        <m:r>
                          <a:rPr lang="en-US" sz="1700" b="0" i="1">
                            <a:latin typeface="Cambria Math" panose="02040503050406030204" pitchFamily="18" charset="0"/>
                            <a:ea typeface="Cambria Math" panose="02040503050406030204" pitchFamily="18" charset="0"/>
                          </a:rPr>
                          <m:t>𝑡</m:t>
                        </m:r>
                      </m:e>
                    </m:d>
                  </m:oMath>
                </a14:m>
                <a:r>
                  <a:rPr lang="fa-IR" sz="1700" dirty="0" smtClean="0">
                    <a:latin typeface="Cambria Math" panose="02040503050406030204" pitchFamily="18" charset="0"/>
                    <a:ea typeface="Cambria Math" panose="02040503050406030204" pitchFamily="18" charset="0"/>
                  </a:rPr>
                  <a:t>=</a:t>
                </a:r>
                <a14:m>
                  <m:oMath xmlns:m="http://schemas.openxmlformats.org/officeDocument/2006/math">
                    <m:nary>
                      <m:naryPr>
                        <m:chr m:val="∑"/>
                        <m:limLoc m:val="undOvr"/>
                        <m:grow m:val="on"/>
                        <m:ctrlPr>
                          <a:rPr lang="en-US" sz="1700" i="1">
                            <a:latin typeface="Cambria Math" panose="02040503050406030204" pitchFamily="18" charset="0"/>
                            <a:ea typeface="Cambria Math" panose="02040503050406030204" pitchFamily="18" charset="0"/>
                          </a:rPr>
                        </m:ctrlPr>
                      </m:naryPr>
                      <m:sub>
                        <m:r>
                          <a:rPr lang="en-US" sz="1700" b="0" i="1">
                            <a:latin typeface="Cambria Math" panose="02040503050406030204" pitchFamily="18" charset="0"/>
                            <a:ea typeface="Cambria Math" panose="02040503050406030204" pitchFamily="18" charset="0"/>
                          </a:rPr>
                          <m:t>𝑖</m:t>
                        </m:r>
                        <m:r>
                          <a:rPr lang="en-US" sz="1700" b="0">
                            <a:latin typeface="Cambria Math" panose="02040503050406030204" pitchFamily="18" charset="0"/>
                            <a:ea typeface="Cambria Math" panose="02040503050406030204" pitchFamily="18" charset="0"/>
                          </a:rPr>
                          <m:t>=</m:t>
                        </m:r>
                        <m:r>
                          <a:rPr lang="en-US" sz="1700" b="0">
                            <a:latin typeface="Cambria Math" panose="02040503050406030204" pitchFamily="18" charset="0"/>
                            <a:ea typeface="Cambria Math" panose="02040503050406030204" pitchFamily="18" charset="0"/>
                          </a:rPr>
                          <m:t>1</m:t>
                        </m:r>
                      </m:sub>
                      <m:sup>
                        <m:r>
                          <a:rPr lang="en-US" sz="1700" b="0" i="1">
                            <a:latin typeface="Cambria Math" panose="02040503050406030204" pitchFamily="18" charset="0"/>
                            <a:ea typeface="Cambria Math" panose="02040503050406030204" pitchFamily="18" charset="0"/>
                          </a:rPr>
                          <m:t>𝑛</m:t>
                        </m:r>
                      </m:sup>
                      <m:e>
                        <m:sSub>
                          <m:sSubPr>
                            <m:ctrlPr>
                              <a:rPr lang="en-US" sz="1700" i="1">
                                <a:latin typeface="Cambria Math" panose="02040503050406030204" pitchFamily="18" charset="0"/>
                                <a:ea typeface="Cambria Math" panose="02040503050406030204" pitchFamily="18" charset="0"/>
                              </a:rPr>
                            </m:ctrlPr>
                          </m:sSubPr>
                          <m:e>
                            <m:r>
                              <a:rPr lang="en-US" sz="1700" b="0" i="1">
                                <a:latin typeface="Cambria Math" panose="02040503050406030204" pitchFamily="18" charset="0"/>
                                <a:ea typeface="Cambria Math" panose="02040503050406030204" pitchFamily="18" charset="0"/>
                              </a:rPr>
                              <m:t>𝑘</m:t>
                            </m:r>
                          </m:e>
                          <m:sub>
                            <m:r>
                              <a:rPr lang="en-US" sz="1700" b="0" i="1">
                                <a:latin typeface="Cambria Math" panose="02040503050406030204" pitchFamily="18" charset="0"/>
                                <a:ea typeface="Cambria Math" panose="02040503050406030204" pitchFamily="18" charset="0"/>
                              </a:rPr>
                              <m:t>𝑖</m:t>
                            </m:r>
                          </m:sub>
                        </m:sSub>
                        <m:sSup>
                          <m:sSupPr>
                            <m:ctrlPr>
                              <a:rPr lang="en-US" sz="1700" i="1">
                                <a:latin typeface="Cambria Math" panose="02040503050406030204" pitchFamily="18" charset="0"/>
                                <a:ea typeface="Cambria Math" panose="02040503050406030204" pitchFamily="18" charset="0"/>
                              </a:rPr>
                            </m:ctrlPr>
                          </m:sSupPr>
                          <m:e>
                            <m:r>
                              <a:rPr lang="en-US" sz="1700" b="0" i="1">
                                <a:latin typeface="Cambria Math" panose="02040503050406030204" pitchFamily="18" charset="0"/>
                                <a:ea typeface="Cambria Math" panose="02040503050406030204" pitchFamily="18" charset="0"/>
                              </a:rPr>
                              <m:t>𝑒</m:t>
                            </m:r>
                          </m:e>
                          <m:sup>
                            <m:sSub>
                              <m:sSubPr>
                                <m:ctrlPr>
                                  <a:rPr lang="en-US" sz="1700" i="1">
                                    <a:latin typeface="Cambria Math" panose="02040503050406030204" pitchFamily="18" charset="0"/>
                                    <a:ea typeface="Cambria Math" panose="02040503050406030204" pitchFamily="18" charset="0"/>
                                  </a:rPr>
                                </m:ctrlPr>
                              </m:sSubPr>
                              <m:e>
                                <m:r>
                                  <a:rPr lang="en-US" sz="1700" b="0" i="1">
                                    <a:latin typeface="Cambria Math" panose="02040503050406030204" pitchFamily="18" charset="0"/>
                                    <a:ea typeface="Cambria Math" panose="02040503050406030204" pitchFamily="18" charset="0"/>
                                  </a:rPr>
                                  <m:t>𝑠</m:t>
                                </m:r>
                              </m:e>
                              <m:sub>
                                <m:r>
                                  <a:rPr lang="en-US" sz="1700" b="0" i="1">
                                    <a:latin typeface="Cambria Math" panose="02040503050406030204" pitchFamily="18" charset="0"/>
                                    <a:ea typeface="Cambria Math" panose="02040503050406030204" pitchFamily="18" charset="0"/>
                                  </a:rPr>
                                  <m:t>𝑖</m:t>
                                </m:r>
                              </m:sub>
                            </m:sSub>
                            <m:r>
                              <a:rPr lang="en-US" sz="1700" b="0" i="1">
                                <a:latin typeface="Cambria Math" panose="02040503050406030204" pitchFamily="18" charset="0"/>
                                <a:ea typeface="Cambria Math" panose="02040503050406030204" pitchFamily="18" charset="0"/>
                              </a:rPr>
                              <m:t>𝑡</m:t>
                            </m:r>
                          </m:sup>
                        </m:sSup>
                      </m:e>
                    </m:nary>
                  </m:oMath>
                </a14:m>
                <a:endParaRPr lang="en-US" sz="1700" dirty="0">
                  <a:latin typeface="Cambria Math" panose="02040503050406030204" pitchFamily="18" charset="0"/>
                  <a:ea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457728" y="1059859"/>
                <a:ext cx="1895262" cy="436017"/>
              </a:xfrm>
              <a:prstGeom prst="rect">
                <a:avLst/>
              </a:prstGeom>
              <a:blipFill>
                <a:blip r:embed="rId3"/>
                <a:stretch>
                  <a:fillRect t="-116901" b="-178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222170" y="960196"/>
                <a:ext cx="81438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smtClean="0">
                          <a:solidFill>
                            <a:srgbClr val="0000FF"/>
                          </a:solidFill>
                          <a:latin typeface="Cambria Math" panose="02040503050406030204" pitchFamily="18" charset="0"/>
                          <a:ea typeface="Cambria Math" panose="02040503050406030204" pitchFamily="18" charset="0"/>
                        </a:rPr>
                        <m:t>𝑡</m:t>
                      </m:r>
                      <m:r>
                        <a:rPr lang="en-US" sz="1700" b="0" i="0">
                          <a:solidFill>
                            <a:srgbClr val="0000FF"/>
                          </a:solidFill>
                          <a:latin typeface="Cambria Math" panose="02040503050406030204" pitchFamily="18" charset="0"/>
                          <a:ea typeface="Cambria Math" panose="02040503050406030204" pitchFamily="18" charset="0"/>
                        </a:rPr>
                        <m:t>→</m:t>
                      </m:r>
                      <m:r>
                        <a:rPr lang="en-US" sz="1700" b="0" i="0">
                          <a:solidFill>
                            <a:srgbClr val="0000FF"/>
                          </a:solidFill>
                          <a:latin typeface="Cambria Math" panose="02040503050406030204" pitchFamily="18" charset="0"/>
                          <a:ea typeface="Cambria Math" panose="02040503050406030204" pitchFamily="18" charset="0"/>
                        </a:rPr>
                        <m:t>∞</m:t>
                      </m:r>
                    </m:oMath>
                  </m:oMathPara>
                </a14:m>
                <a:endParaRPr lang="en-US" sz="1700" dirty="0">
                  <a:solidFill>
                    <a:srgbClr val="0000FF"/>
                  </a:solidFill>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222170" y="960196"/>
                <a:ext cx="814389" cy="35394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129452" y="1080642"/>
                <a:ext cx="122161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ea typeface="Cambria Math" panose="02040503050406030204" pitchFamily="18" charset="0"/>
                            </a:rPr>
                          </m:ctrlPr>
                        </m:sSubPr>
                        <m:e>
                          <m:r>
                            <a:rPr lang="en-US" sz="1700" b="0" i="1">
                              <a:latin typeface="Cambria Math" panose="02040503050406030204" pitchFamily="18" charset="0"/>
                              <a:ea typeface="Cambria Math" panose="02040503050406030204" pitchFamily="18" charset="0"/>
                            </a:rPr>
                            <m:t>𝑦</m:t>
                          </m:r>
                        </m:e>
                        <m:sub>
                          <m:r>
                            <a:rPr lang="en-US" sz="1700" b="0" i="1">
                              <a:latin typeface="Cambria Math" panose="02040503050406030204" pitchFamily="18" charset="0"/>
                              <a:ea typeface="Cambria Math" panose="02040503050406030204" pitchFamily="18" charset="0"/>
                            </a:rPr>
                            <m:t>h</m:t>
                          </m:r>
                        </m:sub>
                      </m:sSub>
                      <m:r>
                        <a:rPr lang="en-US" sz="1700" b="0" i="0">
                          <a:latin typeface="Cambria Math" panose="02040503050406030204" pitchFamily="18" charset="0"/>
                          <a:ea typeface="Cambria Math" panose="02040503050406030204" pitchFamily="18" charset="0"/>
                        </a:rPr>
                        <m:t>(</m:t>
                      </m:r>
                      <m:r>
                        <a:rPr lang="en-US" sz="1700" b="0" i="1">
                          <a:latin typeface="Cambria Math" panose="02040503050406030204" pitchFamily="18" charset="0"/>
                          <a:ea typeface="Cambria Math" panose="02040503050406030204" pitchFamily="18" charset="0"/>
                        </a:rPr>
                        <m:t>𝑡</m:t>
                      </m:r>
                      <m:r>
                        <a:rPr lang="en-US" sz="1700" b="0" i="0">
                          <a:latin typeface="Cambria Math" panose="02040503050406030204" pitchFamily="18" charset="0"/>
                          <a:ea typeface="Cambria Math" panose="02040503050406030204" pitchFamily="18" charset="0"/>
                        </a:rPr>
                        <m:t>)→</m:t>
                      </m:r>
                      <m:r>
                        <a:rPr lang="en-US" sz="1700" b="0" i="0">
                          <a:latin typeface="Cambria Math" panose="02040503050406030204" pitchFamily="18" charset="0"/>
                          <a:ea typeface="Cambria Math" panose="02040503050406030204" pitchFamily="18" charset="0"/>
                        </a:rPr>
                        <m:t>∞</m:t>
                      </m:r>
                    </m:oMath>
                  </m:oMathPara>
                </a14:m>
                <a:endParaRPr lang="en-US" sz="17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129452" y="1080642"/>
                <a:ext cx="1221616" cy="353943"/>
              </a:xfrm>
              <a:prstGeom prst="rect">
                <a:avLst/>
              </a:prstGeom>
              <a:blipFill>
                <a:blip r:embed="rId5"/>
                <a:stretch>
                  <a:fillRect b="-15517"/>
                </a:stretch>
              </a:blipFill>
            </p:spPr>
            <p:txBody>
              <a:bodyPr/>
              <a:lstStyle/>
              <a:p>
                <a:r>
                  <a:rPr lang="en-US">
                    <a:noFill/>
                  </a:rPr>
                  <a:t> </a:t>
                </a:r>
              </a:p>
            </p:txBody>
          </p:sp>
        </mc:Fallback>
      </mc:AlternateContent>
      <p:sp>
        <p:nvSpPr>
          <p:cNvPr id="8" name="Rectangle 7"/>
          <p:cNvSpPr>
            <a:spLocks noChangeArrowheads="1"/>
          </p:cNvSpPr>
          <p:nvPr/>
        </p:nvSpPr>
        <p:spPr bwMode="auto">
          <a:xfrm>
            <a:off x="151184" y="1505525"/>
            <a:ext cx="8715262" cy="6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lnSpc>
                <a:spcPct val="115000"/>
              </a:lnSpc>
              <a:spcAft>
                <a:spcPts val="1000"/>
              </a:spcAft>
              <a:buFont typeface="+mj-lt"/>
              <a:buAutoNum type="arabicPeriod" startAt="2"/>
            </a:pP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اگر </a:t>
            </a:r>
            <a:r>
              <a:rPr lang="en-US" altLang="en-US" sz="1700" dirty="0" smtClean="0">
                <a:latin typeface="Cambria Math" panose="02040503050406030204" pitchFamily="18" charset="0"/>
                <a:ea typeface="Cambria Math" panose="02040503050406030204" pitchFamily="18" charset="0"/>
                <a:cs typeface="B Nazanin" panose="00000400000000000000" pitchFamily="2" charset="-78"/>
              </a:rPr>
              <a:t>j</a:t>
            </a:r>
            <a:r>
              <a:rPr lang="el-GR" altLang="en-US" sz="1700" dirty="0" smtClean="0">
                <a:latin typeface="Cambria Math" panose="02040503050406030204" pitchFamily="18" charset="0"/>
                <a:ea typeface="Cambria Math" panose="02040503050406030204" pitchFamily="18" charset="0"/>
                <a:cs typeface="B Nazanin" panose="00000400000000000000" pitchFamily="2" charset="-78"/>
              </a:rPr>
              <a:t>ω</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 (</a:t>
            </a:r>
            <a:r>
              <a:rPr lang="el-GR" altLang="en-US" sz="1700" dirty="0" smtClean="0">
                <a:latin typeface="Cambria Math" panose="02040503050406030204" pitchFamily="18" charset="0"/>
                <a:ea typeface="Cambria Math" panose="02040503050406030204" pitchFamily="18" charset="0"/>
                <a:cs typeface="B Nazanin" panose="00000400000000000000" pitchFamily="2" charset="-78"/>
              </a:rPr>
              <a:t>ω</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 فرکانس زاویه ای منبع ورودی است) یک ریشه معادله مشخصه باشد. در این حالت در </a:t>
            </a:r>
            <a:r>
              <a:rPr lang="fa-IR" altLang="en-US" sz="1700" dirty="0">
                <a:latin typeface="Cambria Math" panose="02040503050406030204" pitchFamily="18" charset="0"/>
                <a:ea typeface="Cambria Math" panose="02040503050406030204" pitchFamily="18" charset="0"/>
                <a:cs typeface="B Nazanin" panose="00000400000000000000" pitchFamily="2" charset="-78"/>
              </a:rPr>
              <a:t>پاسخ خصوصی، جمله </a:t>
            </a:r>
            <a:r>
              <a:rPr lang="en-US" altLang="en-US" sz="1700" dirty="0" err="1">
                <a:latin typeface="Cambria Math" panose="02040503050406030204" pitchFamily="18" charset="0"/>
                <a:ea typeface="Cambria Math" panose="02040503050406030204" pitchFamily="18" charset="0"/>
                <a:cs typeface="B Nazanin" panose="00000400000000000000" pitchFamily="2" charset="-78"/>
              </a:rPr>
              <a:t>B</a:t>
            </a:r>
            <a:r>
              <a:rPr lang="en-US" altLang="en-US" sz="1700" baseline="-25000" dirty="0" err="1">
                <a:latin typeface="Cambria Math" panose="02040503050406030204" pitchFamily="18" charset="0"/>
                <a:ea typeface="Cambria Math" panose="02040503050406030204" pitchFamily="18" charset="0"/>
                <a:cs typeface="B Nazanin" panose="00000400000000000000" pitchFamily="2" charset="-78"/>
              </a:rPr>
              <a:t>m</a:t>
            </a:r>
            <a:r>
              <a:rPr lang="en-US" altLang="en-US" sz="1700" dirty="0" err="1">
                <a:latin typeface="Cambria Math" panose="02040503050406030204" pitchFamily="18" charset="0"/>
                <a:ea typeface="Cambria Math" panose="02040503050406030204" pitchFamily="18" charset="0"/>
                <a:cs typeface="B Nazanin" panose="00000400000000000000" pitchFamily="2" charset="-78"/>
              </a:rPr>
              <a:t>tcos</a:t>
            </a:r>
            <a:r>
              <a:rPr lang="en-US" altLang="en-US" sz="1700" dirty="0">
                <a:latin typeface="Cambria Math" panose="02040503050406030204" pitchFamily="18" charset="0"/>
                <a:ea typeface="Cambria Math" panose="02040503050406030204" pitchFamily="18" charset="0"/>
                <a:cs typeface="B Nazanin" panose="00000400000000000000" pitchFamily="2" charset="-78"/>
              </a:rPr>
              <a:t>(</a:t>
            </a:r>
            <a:r>
              <a:rPr lang="el-GR" altLang="en-US" sz="1700" dirty="0">
                <a:latin typeface="Cambria Math" panose="02040503050406030204" pitchFamily="18" charset="0"/>
                <a:ea typeface="Cambria Math" panose="02040503050406030204" pitchFamily="18" charset="0"/>
                <a:cs typeface="B Nazanin" panose="00000400000000000000" pitchFamily="2" charset="-78"/>
              </a:rPr>
              <a:t>ω</a:t>
            </a:r>
            <a:r>
              <a:rPr lang="en-US" altLang="en-US" sz="1700" dirty="0">
                <a:latin typeface="Cambria Math" panose="02040503050406030204" pitchFamily="18" charset="0"/>
                <a:ea typeface="Cambria Math" panose="02040503050406030204" pitchFamily="18" charset="0"/>
                <a:cs typeface="B Nazanin" panose="00000400000000000000" pitchFamily="2" charset="-78"/>
              </a:rPr>
              <a:t>t+</a:t>
            </a:r>
            <a:r>
              <a:rPr lang="el-GR" altLang="en-US" sz="1700" dirty="0">
                <a:latin typeface="Cambria Math" panose="02040503050406030204" pitchFamily="18" charset="0"/>
                <a:ea typeface="Cambria Math" panose="02040503050406030204" pitchFamily="18" charset="0"/>
                <a:cs typeface="Times New Roman" panose="02020603050405020304" pitchFamily="18" charset="0"/>
              </a:rPr>
              <a:t>θ</a:t>
            </a:r>
            <a:r>
              <a:rPr lang="en-US" altLang="en-US" sz="1700" dirty="0">
                <a:latin typeface="Cambria Math" panose="02040503050406030204" pitchFamily="18" charset="0"/>
                <a:ea typeface="Cambria Math" panose="02040503050406030204" pitchFamily="18" charset="0"/>
                <a:cs typeface="Times New Roman" panose="02020603050405020304" pitchFamily="18" charset="0"/>
              </a:rPr>
              <a:t>)</a:t>
            </a:r>
            <a:r>
              <a:rPr lang="fa-IR" altLang="en-US" sz="1700" dirty="0">
                <a:latin typeface="Cambria Math" panose="02040503050406030204" pitchFamily="18" charset="0"/>
                <a:ea typeface="Cambria Math" panose="02040503050406030204" pitchFamily="18" charset="0"/>
                <a:cs typeface="B Nazanin" panose="00000400000000000000" pitchFamily="2" charset="-78"/>
              </a:rPr>
              <a:t> ظاهر </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می شود و خروجی ناپایدار خواهد بود:  </a:t>
            </a:r>
            <a:endParaRPr lang="en-US" altLang="en-US" sz="1700" dirty="0">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524058" y="2248840"/>
                <a:ext cx="2084545"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ea typeface="Cambria Math" panose="02040503050406030204" pitchFamily="18" charset="0"/>
                        </a:rPr>
                        <m:t>𝑡</m:t>
                      </m:r>
                      <m:r>
                        <a:rPr lang="en-US" sz="1700" i="0">
                          <a:latin typeface="Cambria Math" panose="02040503050406030204" pitchFamily="18" charset="0"/>
                          <a:ea typeface="Cambria Math" panose="02040503050406030204" pitchFamily="18" charset="0"/>
                        </a:rPr>
                        <m:t>→</m:t>
                      </m:r>
                      <m:r>
                        <a:rPr lang="en-US" sz="1700" i="0">
                          <a:latin typeface="Cambria Math" panose="02040503050406030204" pitchFamily="18" charset="0"/>
                          <a:ea typeface="Cambria Math" panose="02040503050406030204" pitchFamily="18" charset="0"/>
                        </a:rPr>
                        <m:t>∞</m:t>
                      </m:r>
                      <m:r>
                        <a:rPr lang="en-US" sz="1700" i="0">
                          <a:latin typeface="Cambria Math" panose="02040503050406030204" pitchFamily="18" charset="0"/>
                          <a:ea typeface="Cambria Math" panose="02040503050406030204" pitchFamily="18" charset="0"/>
                        </a:rPr>
                        <m:t>:</m:t>
                      </m:r>
                      <m:r>
                        <m:rPr>
                          <m:nor/>
                        </m:rPr>
                        <a:rPr lang="en-US" sz="1700" i="1">
                          <a:latin typeface="Cambria Math" panose="02040503050406030204" pitchFamily="18" charset="0"/>
                          <a:ea typeface="Cambria Math" panose="02040503050406030204" pitchFamily="18" charset="0"/>
                        </a:rPr>
                        <m:t>  ​​​​   </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𝑦</m:t>
                          </m:r>
                        </m:e>
                        <m:sub>
                          <m:r>
                            <a:rPr lang="en-US" sz="1700" i="1">
                              <a:latin typeface="Cambria Math" panose="02040503050406030204" pitchFamily="18" charset="0"/>
                              <a:ea typeface="Cambria Math" panose="02040503050406030204" pitchFamily="18" charset="0"/>
                            </a:rPr>
                            <m:t>𝑃</m:t>
                          </m:r>
                        </m:sub>
                      </m:sSub>
                      <m:r>
                        <a:rPr lang="en-US" sz="1700" i="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𝑡</m:t>
                      </m:r>
                      <m:r>
                        <a:rPr lang="en-US" sz="1700" i="0">
                          <a:latin typeface="Cambria Math" panose="02040503050406030204" pitchFamily="18" charset="0"/>
                          <a:ea typeface="Cambria Math" panose="02040503050406030204" pitchFamily="18" charset="0"/>
                        </a:rPr>
                        <m:t>)→</m:t>
                      </m:r>
                      <m:r>
                        <a:rPr lang="en-US" sz="1700" i="0">
                          <a:latin typeface="Cambria Math" panose="02040503050406030204" pitchFamily="18" charset="0"/>
                          <a:ea typeface="Cambria Math" panose="02040503050406030204" pitchFamily="18" charset="0"/>
                        </a:rPr>
                        <m:t>∞</m:t>
                      </m:r>
                    </m:oMath>
                  </m:oMathPara>
                </a14:m>
                <a:endParaRPr lang="en-US" sz="1700"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524058" y="2248840"/>
                <a:ext cx="2084545" cy="353943"/>
              </a:xfrm>
              <a:prstGeom prst="rect">
                <a:avLst/>
              </a:prstGeom>
              <a:blipFill>
                <a:blip r:embed="rId6"/>
                <a:stretch>
                  <a:fillRect b="-13793"/>
                </a:stretch>
              </a:blipFill>
            </p:spPr>
            <p:txBody>
              <a:bodyPr/>
              <a:lstStyle/>
              <a:p>
                <a:r>
                  <a:rPr lang="en-US">
                    <a:noFill/>
                  </a:rPr>
                  <a:t> </a:t>
                </a:r>
              </a:p>
            </p:txBody>
          </p:sp>
        </mc:Fallback>
      </mc:AlternateContent>
      <p:sp>
        <p:nvSpPr>
          <p:cNvPr id="11" name="Rectangle 10"/>
          <p:cNvSpPr>
            <a:spLocks noChangeArrowheads="1"/>
          </p:cNvSpPr>
          <p:nvPr/>
        </p:nvSpPr>
        <p:spPr bwMode="auto">
          <a:xfrm>
            <a:off x="4530795" y="2640374"/>
            <a:ext cx="4459875"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Font typeface="+mj-lt"/>
              <a:buAutoNum type="arabicPeriod" startAt="3"/>
            </a:pP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معادله مشخصه دارای ریشه های مکرر روی محور </a:t>
            </a:r>
            <a:r>
              <a:rPr lang="en-US" altLang="en-US" sz="1700" dirty="0" smtClean="0">
                <a:latin typeface="Cambria Math" panose="02040503050406030204" pitchFamily="18" charset="0"/>
                <a:ea typeface="Cambria Math" panose="02040503050406030204" pitchFamily="18" charset="0"/>
                <a:cs typeface="B Nazanin" panose="00000400000000000000" pitchFamily="2" charset="-78"/>
              </a:rPr>
              <a:t>j</a:t>
            </a:r>
            <a:r>
              <a:rPr lang="el-GR" altLang="en-US" sz="1700" dirty="0" smtClean="0">
                <a:latin typeface="Cambria Math" panose="02040503050406030204" pitchFamily="18" charset="0"/>
                <a:ea typeface="Cambria Math" panose="02040503050406030204" pitchFamily="18" charset="0"/>
                <a:cs typeface="B Nazanin" panose="00000400000000000000" pitchFamily="2" charset="-78"/>
              </a:rPr>
              <a:t>ω</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 باشد. </a:t>
            </a:r>
            <a:endParaRPr lang="en-US" altLang="en-US" sz="1700" dirty="0">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2748942" y="3058001"/>
                <a:ext cx="3843681" cy="370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700" i="1" smtClean="0">
                              <a:latin typeface="Cambria Math" panose="02040503050406030204" pitchFamily="18" charset="0"/>
                              <a:ea typeface="Cambria Math" panose="02040503050406030204" pitchFamily="18" charset="0"/>
                            </a:rPr>
                          </m:ctrlPr>
                        </m:sSupPr>
                        <m:e>
                          <m:d>
                            <m:dPr>
                              <m:ctrlPr>
                                <a:rPr lang="en-US" sz="1700" i="1">
                                  <a:latin typeface="Cambria Math" panose="02040503050406030204" pitchFamily="18" charset="0"/>
                                  <a:ea typeface="Cambria Math" panose="02040503050406030204" pitchFamily="18" charset="0"/>
                                </a:rPr>
                              </m:ctrlPr>
                            </m:dPr>
                            <m:e>
                              <m:sSup>
                                <m:sSupPr>
                                  <m:ctrlPr>
                                    <a:rPr lang="en-US" sz="1700" i="1">
                                      <a:latin typeface="Cambria Math" panose="02040503050406030204" pitchFamily="18" charset="0"/>
                                      <a:ea typeface="Cambria Math" panose="02040503050406030204" pitchFamily="18" charset="0"/>
                                    </a:rPr>
                                  </m:ctrlPr>
                                </m:sSupPr>
                                <m:e>
                                  <m:r>
                                    <a:rPr lang="en-US" sz="1700" i="1">
                                      <a:latin typeface="Cambria Math" panose="02040503050406030204" pitchFamily="18" charset="0"/>
                                      <a:ea typeface="Cambria Math" panose="02040503050406030204" pitchFamily="18" charset="0"/>
                                    </a:rPr>
                                    <m:t>𝑠</m:t>
                                  </m:r>
                                </m:e>
                                <m:sup>
                                  <m:r>
                                    <a:rPr lang="en-US" sz="1700" i="0">
                                      <a:latin typeface="Cambria Math" panose="02040503050406030204" pitchFamily="18" charset="0"/>
                                      <a:ea typeface="Cambria Math" panose="02040503050406030204" pitchFamily="18" charset="0"/>
                                    </a:rPr>
                                    <m:t>2</m:t>
                                  </m:r>
                                </m:sup>
                              </m:sSup>
                              <m:r>
                                <a:rPr lang="en-US" sz="1700" i="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𝜔</m:t>
                                  </m:r>
                                </m:e>
                                <m:sub>
                                  <m:r>
                                    <a:rPr lang="en-US" sz="1700" i="1">
                                      <a:latin typeface="Cambria Math" panose="02040503050406030204" pitchFamily="18" charset="0"/>
                                      <a:ea typeface="Cambria Math" panose="02040503050406030204" pitchFamily="18" charset="0"/>
                                    </a:rPr>
                                    <m:t>𝑜</m:t>
                                  </m:r>
                                </m:sub>
                              </m:sSub>
                              <m:r>
                                <a:rPr lang="fa-IR" sz="1700" b="0" i="1" baseline="30000" smtClean="0">
                                  <a:latin typeface="Cambria Math" panose="02040503050406030204" pitchFamily="18" charset="0"/>
                                  <a:ea typeface="Cambria Math" panose="02040503050406030204" pitchFamily="18" charset="0"/>
                                </a:rPr>
                                <m:t>2</m:t>
                              </m:r>
                            </m:e>
                          </m:d>
                        </m:e>
                        <m:sup>
                          <m:r>
                            <a:rPr lang="en-US" sz="1700" i="0">
                              <a:latin typeface="Cambria Math" panose="02040503050406030204" pitchFamily="18" charset="0"/>
                              <a:ea typeface="Cambria Math" panose="02040503050406030204" pitchFamily="18" charset="0"/>
                            </a:rPr>
                            <m:t>2</m:t>
                          </m:r>
                        </m:sup>
                      </m:sSup>
                      <m:r>
                        <a:rPr lang="en-US" sz="1700" i="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𝑆</m:t>
                          </m:r>
                        </m:e>
                        <m:sub>
                          <m:r>
                            <a:rPr lang="en-US" sz="1700" i="0">
                              <a:latin typeface="Cambria Math" panose="02040503050406030204" pitchFamily="18" charset="0"/>
                              <a:ea typeface="Cambria Math" panose="02040503050406030204" pitchFamily="18" charset="0"/>
                            </a:rPr>
                            <m:t>1</m:t>
                          </m:r>
                          <m:r>
                            <a:rPr lang="en-US" sz="1700" i="0">
                              <a:latin typeface="Cambria Math" panose="02040503050406030204" pitchFamily="18" charset="0"/>
                              <a:ea typeface="Cambria Math" panose="02040503050406030204" pitchFamily="18" charset="0"/>
                            </a:rPr>
                            <m:t>,</m:t>
                          </m:r>
                          <m:r>
                            <a:rPr lang="en-US" sz="1700" i="0">
                              <a:latin typeface="Cambria Math" panose="02040503050406030204" pitchFamily="18" charset="0"/>
                              <a:ea typeface="Cambria Math" panose="02040503050406030204" pitchFamily="18" charset="0"/>
                            </a:rPr>
                            <m:t>2</m:t>
                          </m:r>
                        </m:sub>
                      </m:sSub>
                      <m:r>
                        <a:rPr lang="en-US" sz="1700" i="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𝑗</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𝜔</m:t>
                          </m:r>
                        </m:e>
                        <m:sub>
                          <m:r>
                            <a:rPr lang="en-US" sz="1700" i="1">
                              <a:latin typeface="Cambria Math" panose="02040503050406030204" pitchFamily="18" charset="0"/>
                              <a:ea typeface="Cambria Math" panose="02040503050406030204" pitchFamily="18" charset="0"/>
                            </a:rPr>
                            <m:t>𝑜</m:t>
                          </m:r>
                        </m:sub>
                      </m:sSub>
                      <m:r>
                        <m:rPr>
                          <m:nor/>
                        </m:rPr>
                        <a:rPr lang="en-US" sz="1700" i="1">
                          <a:latin typeface="Cambria Math" panose="02040503050406030204" pitchFamily="18" charset="0"/>
                          <a:ea typeface="Cambria Math" panose="02040503050406030204" pitchFamily="18" charset="0"/>
                        </a:rPr>
                        <m:t> </m:t>
                      </m:r>
                      <m:r>
                        <a:rPr lang="en-US" sz="1700" i="0">
                          <a:latin typeface="Cambria Math" panose="02040503050406030204" pitchFamily="18" charset="0"/>
                          <a:ea typeface="Cambria Math" panose="02040503050406030204" pitchFamily="18" charset="0"/>
                        </a:rPr>
                        <m:t>,</m:t>
                      </m:r>
                      <m:r>
                        <m:rPr>
                          <m:nor/>
                        </m:rPr>
                        <a:rPr lang="en-US" sz="1700" i="1">
                          <a:latin typeface="Cambria Math" panose="02040503050406030204" pitchFamily="18" charset="0"/>
                          <a:ea typeface="Cambria Math" panose="02040503050406030204" pitchFamily="18" charset="0"/>
                        </a:rPr>
                        <m:t> </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𝑆</m:t>
                          </m:r>
                        </m:e>
                        <m:sub>
                          <m:r>
                            <a:rPr lang="en-US" sz="1700" i="0">
                              <a:latin typeface="Cambria Math" panose="02040503050406030204" pitchFamily="18" charset="0"/>
                              <a:ea typeface="Cambria Math" panose="02040503050406030204" pitchFamily="18" charset="0"/>
                            </a:rPr>
                            <m:t>3</m:t>
                          </m:r>
                          <m:r>
                            <a:rPr lang="en-US" sz="1700" i="0">
                              <a:latin typeface="Cambria Math" panose="02040503050406030204" pitchFamily="18" charset="0"/>
                              <a:ea typeface="Cambria Math" panose="02040503050406030204" pitchFamily="18" charset="0"/>
                            </a:rPr>
                            <m:t>,</m:t>
                          </m:r>
                          <m:r>
                            <a:rPr lang="en-US" sz="1700" i="0">
                              <a:latin typeface="Cambria Math" panose="02040503050406030204" pitchFamily="18" charset="0"/>
                              <a:ea typeface="Cambria Math" panose="02040503050406030204" pitchFamily="18" charset="0"/>
                            </a:rPr>
                            <m:t>4</m:t>
                          </m:r>
                        </m:sub>
                      </m:sSub>
                      <m:r>
                        <a:rPr lang="en-US" sz="1700" i="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𝑗</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𝜔</m:t>
                          </m:r>
                        </m:e>
                        <m:sub>
                          <m:r>
                            <a:rPr lang="en-US" sz="1700" i="1">
                              <a:latin typeface="Cambria Math" panose="02040503050406030204" pitchFamily="18" charset="0"/>
                              <a:ea typeface="Cambria Math" panose="02040503050406030204" pitchFamily="18" charset="0"/>
                            </a:rPr>
                            <m:t>𝑜</m:t>
                          </m:r>
                        </m:sub>
                      </m:sSub>
                    </m:oMath>
                  </m:oMathPara>
                </a14:m>
                <a:endParaRPr lang="en-US" sz="1700" dirty="0">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748942" y="3058001"/>
                <a:ext cx="3843681" cy="370679"/>
              </a:xfrm>
              <a:prstGeom prst="rect">
                <a:avLst/>
              </a:prstGeom>
              <a:blipFill>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21317" y="3654281"/>
                <a:ext cx="492096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𝑦</m:t>
                          </m:r>
                        </m:e>
                        <m:sub>
                          <m:r>
                            <a:rPr lang="en-US" sz="1700" i="1">
                              <a:latin typeface="Cambria Math" panose="02040503050406030204" pitchFamily="18" charset="0"/>
                              <a:ea typeface="Cambria Math" panose="02040503050406030204" pitchFamily="18" charset="0"/>
                            </a:rPr>
                            <m:t>h</m:t>
                          </m:r>
                        </m:sub>
                      </m:sSub>
                      <m:r>
                        <a:rPr lang="en-US" sz="1700" i="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𝑡</m:t>
                      </m:r>
                      <m:r>
                        <a:rPr lang="en-US" sz="1700" i="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𝑘</m:t>
                          </m:r>
                        </m:e>
                        <m:sub>
                          <m:r>
                            <a:rPr lang="en-US" sz="1700" i="0">
                              <a:latin typeface="Cambria Math" panose="02040503050406030204" pitchFamily="18" charset="0"/>
                              <a:ea typeface="Cambria Math" panose="02040503050406030204" pitchFamily="18" charset="0"/>
                            </a:rPr>
                            <m:t>1</m:t>
                          </m:r>
                        </m:sub>
                      </m:sSub>
                      <m:r>
                        <m:rPr>
                          <m:sty m:val="p"/>
                        </m:rPr>
                        <a:rPr lang="en-US" sz="1700" i="0">
                          <a:latin typeface="Cambria Math" panose="02040503050406030204" pitchFamily="18" charset="0"/>
                          <a:ea typeface="Cambria Math" panose="02040503050406030204" pitchFamily="18" charset="0"/>
                        </a:rPr>
                        <m:t>cos</m:t>
                      </m:r>
                      <m:r>
                        <a:rPr lang="en-US" sz="1700" i="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𝜔</m:t>
                          </m:r>
                        </m:e>
                        <m:sub>
                          <m:r>
                            <a:rPr lang="en-US" sz="1700" i="1">
                              <a:latin typeface="Cambria Math" panose="02040503050406030204" pitchFamily="18" charset="0"/>
                              <a:ea typeface="Cambria Math" panose="02040503050406030204" pitchFamily="18" charset="0"/>
                            </a:rPr>
                            <m:t>𝑜</m:t>
                          </m:r>
                        </m:sub>
                      </m:sSub>
                      <m:r>
                        <a:rPr lang="en-US" sz="1700" i="1">
                          <a:latin typeface="Cambria Math" panose="02040503050406030204" pitchFamily="18" charset="0"/>
                          <a:ea typeface="Cambria Math" panose="02040503050406030204" pitchFamily="18" charset="0"/>
                        </a:rPr>
                        <m:t>𝑡</m:t>
                      </m:r>
                      <m:r>
                        <a:rPr lang="en-US" sz="1700" i="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𝜑</m:t>
                          </m:r>
                        </m:e>
                        <m:sub>
                          <m:r>
                            <a:rPr lang="en-US" sz="1700" i="0">
                              <a:latin typeface="Cambria Math" panose="02040503050406030204" pitchFamily="18" charset="0"/>
                              <a:ea typeface="Cambria Math" panose="02040503050406030204" pitchFamily="18" charset="0"/>
                            </a:rPr>
                            <m:t>1</m:t>
                          </m:r>
                        </m:sub>
                      </m:sSub>
                      <m:r>
                        <a:rPr lang="en-US" sz="1700" i="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𝑘</m:t>
                          </m:r>
                        </m:e>
                        <m:sub>
                          <m:r>
                            <a:rPr lang="en-US" sz="1700" i="0">
                              <a:latin typeface="Cambria Math" panose="02040503050406030204" pitchFamily="18" charset="0"/>
                              <a:ea typeface="Cambria Math" panose="02040503050406030204" pitchFamily="18" charset="0"/>
                            </a:rPr>
                            <m:t>2</m:t>
                          </m:r>
                        </m:sub>
                      </m:sSub>
                      <m:r>
                        <a:rPr lang="en-US" sz="1700" i="1">
                          <a:latin typeface="Cambria Math" panose="02040503050406030204" pitchFamily="18" charset="0"/>
                          <a:ea typeface="Cambria Math" panose="02040503050406030204" pitchFamily="18" charset="0"/>
                        </a:rPr>
                        <m:t>𝑡</m:t>
                      </m:r>
                      <m:r>
                        <m:rPr>
                          <m:sty m:val="p"/>
                        </m:rPr>
                        <a:rPr lang="en-US" sz="1700" i="0">
                          <a:latin typeface="Cambria Math" panose="02040503050406030204" pitchFamily="18" charset="0"/>
                          <a:ea typeface="Cambria Math" panose="02040503050406030204" pitchFamily="18" charset="0"/>
                        </a:rPr>
                        <m:t>cos</m:t>
                      </m:r>
                      <m:r>
                        <a:rPr lang="en-US" sz="1700" i="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𝜔</m:t>
                          </m:r>
                        </m:e>
                        <m:sub>
                          <m:r>
                            <a:rPr lang="en-US" sz="1700" i="1">
                              <a:latin typeface="Cambria Math" panose="02040503050406030204" pitchFamily="18" charset="0"/>
                              <a:ea typeface="Cambria Math" panose="02040503050406030204" pitchFamily="18" charset="0"/>
                            </a:rPr>
                            <m:t>𝑜</m:t>
                          </m:r>
                        </m:sub>
                      </m:sSub>
                      <m:r>
                        <a:rPr lang="en-US" sz="1700" i="1">
                          <a:latin typeface="Cambria Math" panose="02040503050406030204" pitchFamily="18" charset="0"/>
                          <a:ea typeface="Cambria Math" panose="02040503050406030204" pitchFamily="18" charset="0"/>
                        </a:rPr>
                        <m:t>𝑡</m:t>
                      </m:r>
                      <m:r>
                        <a:rPr lang="en-US" sz="1700" i="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𝜑</m:t>
                          </m:r>
                        </m:e>
                        <m:sub>
                          <m:r>
                            <a:rPr lang="en-US" sz="1700" i="0">
                              <a:latin typeface="Cambria Math" panose="02040503050406030204" pitchFamily="18" charset="0"/>
                              <a:ea typeface="Cambria Math" panose="02040503050406030204" pitchFamily="18" charset="0"/>
                            </a:rPr>
                            <m:t>2</m:t>
                          </m:r>
                        </m:sub>
                      </m:sSub>
                      <m:r>
                        <a:rPr lang="en-US" sz="1700" i="0">
                          <a:latin typeface="Cambria Math" panose="02040503050406030204" pitchFamily="18" charset="0"/>
                          <a:ea typeface="Cambria Math" panose="02040503050406030204" pitchFamily="18" charset="0"/>
                        </a:rPr>
                        <m:t>)+⋯</m:t>
                      </m:r>
                    </m:oMath>
                  </m:oMathPara>
                </a14:m>
                <a:endParaRPr lang="en-US" sz="1700" dirty="0">
                  <a:latin typeface="Cambria Math" panose="02040503050406030204" pitchFamily="18" charset="0"/>
                  <a:ea typeface="Cambria Math" panose="020405030504060302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21317" y="3654281"/>
                <a:ext cx="4920963" cy="353943"/>
              </a:xfrm>
              <a:prstGeom prst="rect">
                <a:avLst/>
              </a:prstGeom>
              <a:blipFill>
                <a:blip r:embed="rId8"/>
                <a:stretch>
                  <a:fillRect b="-135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201407" y="3480812"/>
                <a:ext cx="81438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solidFill>
                            <a:srgbClr val="0000FF"/>
                          </a:solidFill>
                          <a:latin typeface="Cambria Math" panose="02040503050406030204" pitchFamily="18" charset="0"/>
                          <a:ea typeface="Cambria Math" panose="02040503050406030204" pitchFamily="18" charset="0"/>
                        </a:rPr>
                        <m:t>𝑡</m:t>
                      </m:r>
                      <m:r>
                        <a:rPr lang="en-US" sz="1700" i="0">
                          <a:solidFill>
                            <a:srgbClr val="0000FF"/>
                          </a:solidFill>
                          <a:latin typeface="Cambria Math" panose="02040503050406030204" pitchFamily="18" charset="0"/>
                          <a:ea typeface="Cambria Math" panose="02040503050406030204" pitchFamily="18" charset="0"/>
                        </a:rPr>
                        <m:t>→</m:t>
                      </m:r>
                      <m:r>
                        <a:rPr lang="en-US" sz="1700" i="0">
                          <a:solidFill>
                            <a:srgbClr val="0000FF"/>
                          </a:solidFill>
                          <a:latin typeface="Cambria Math" panose="02040503050406030204" pitchFamily="18" charset="0"/>
                          <a:ea typeface="Cambria Math" panose="02040503050406030204" pitchFamily="18" charset="0"/>
                        </a:rPr>
                        <m:t>∞</m:t>
                      </m:r>
                    </m:oMath>
                  </m:oMathPara>
                </a14:m>
                <a:endParaRPr lang="en-US" sz="1700" dirty="0">
                  <a:solidFill>
                    <a:srgbClr val="0000FF"/>
                  </a:solidFill>
                  <a:latin typeface="Cambria Math" panose="02040503050406030204" pitchFamily="18" charset="0"/>
                  <a:ea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201407" y="3480812"/>
                <a:ext cx="814389" cy="35394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981815" y="3604760"/>
                <a:ext cx="122161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𝑦</m:t>
                          </m:r>
                        </m:e>
                        <m:sub>
                          <m:r>
                            <a:rPr lang="en-US" sz="1700" i="1">
                              <a:latin typeface="Cambria Math" panose="02040503050406030204" pitchFamily="18" charset="0"/>
                              <a:ea typeface="Cambria Math" panose="02040503050406030204" pitchFamily="18" charset="0"/>
                            </a:rPr>
                            <m:t>h</m:t>
                          </m:r>
                        </m:sub>
                      </m:sSub>
                      <m:r>
                        <a:rPr lang="en-US" sz="1700" i="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𝑡</m:t>
                      </m:r>
                      <m:r>
                        <a:rPr lang="en-US" sz="1700" i="0">
                          <a:latin typeface="Cambria Math" panose="02040503050406030204" pitchFamily="18" charset="0"/>
                          <a:ea typeface="Cambria Math" panose="02040503050406030204" pitchFamily="18" charset="0"/>
                        </a:rPr>
                        <m:t>)→</m:t>
                      </m:r>
                      <m:r>
                        <a:rPr lang="en-US" sz="1700" i="0">
                          <a:latin typeface="Cambria Math" panose="02040503050406030204" pitchFamily="18" charset="0"/>
                          <a:ea typeface="Cambria Math" panose="02040503050406030204" pitchFamily="18" charset="0"/>
                        </a:rPr>
                        <m:t>∞</m:t>
                      </m:r>
                    </m:oMath>
                  </m:oMathPara>
                </a14:m>
                <a:endParaRPr lang="en-US" sz="1700" dirty="0">
                  <a:latin typeface="Cambria Math" panose="02040503050406030204" pitchFamily="18" charset="0"/>
                  <a:ea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5981815" y="3604760"/>
                <a:ext cx="1221616" cy="353943"/>
              </a:xfrm>
              <a:prstGeom prst="rect">
                <a:avLst/>
              </a:prstGeom>
              <a:blipFill>
                <a:blip r:embed="rId10"/>
                <a:stretch>
                  <a:fillRect b="-15517"/>
                </a:stretch>
              </a:blipFill>
            </p:spPr>
            <p:txBody>
              <a:bodyPr/>
              <a:lstStyle/>
              <a:p>
                <a:r>
                  <a:rPr lang="en-US">
                    <a:noFill/>
                  </a:rPr>
                  <a:t> </a:t>
                </a:r>
              </a:p>
            </p:txBody>
          </p:sp>
        </mc:Fallback>
      </mc:AlternateContent>
      <p:sp>
        <p:nvSpPr>
          <p:cNvPr id="16" name="Rectangle 15"/>
          <p:cNvSpPr>
            <a:spLocks noChangeArrowheads="1"/>
          </p:cNvSpPr>
          <p:nvPr/>
        </p:nvSpPr>
        <p:spPr bwMode="auto">
          <a:xfrm>
            <a:off x="165039" y="4023298"/>
            <a:ext cx="8758076" cy="6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lnSpc>
                <a:spcPct val="115000"/>
              </a:lnSpc>
              <a:spcAft>
                <a:spcPts val="1000"/>
              </a:spcAft>
              <a:buFont typeface="+mj-lt"/>
              <a:buAutoNum type="arabicPeriod" startAt="4"/>
            </a:pP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برخی ریشه های معادله مشخصه </a:t>
            </a:r>
            <a:r>
              <a:rPr lang="fa-IR" altLang="en-US" sz="1700" dirty="0">
                <a:latin typeface="Cambria Math" panose="02040503050406030204" pitchFamily="18" charset="0"/>
                <a:ea typeface="Cambria Math" panose="02040503050406030204" pitchFamily="18" charset="0"/>
                <a:cs typeface="B Nazanin" panose="00000400000000000000" pitchFamily="2" charset="-78"/>
              </a:rPr>
              <a:t>روی محور </a:t>
            </a:r>
            <a:r>
              <a:rPr lang="en-US" altLang="en-US" sz="1700" dirty="0" smtClean="0">
                <a:latin typeface="Cambria Math" panose="02040503050406030204" pitchFamily="18" charset="0"/>
                <a:ea typeface="Cambria Math" panose="02040503050406030204" pitchFamily="18" charset="0"/>
                <a:cs typeface="B Nazanin" panose="00000400000000000000" pitchFamily="2" charset="-78"/>
              </a:rPr>
              <a:t>j</a:t>
            </a:r>
            <a:r>
              <a:rPr lang="el-GR" altLang="en-US" sz="1700" dirty="0">
                <a:latin typeface="Cambria Math" panose="02040503050406030204" pitchFamily="18" charset="0"/>
                <a:ea typeface="Cambria Math" panose="02040503050406030204" pitchFamily="18" charset="0"/>
                <a:cs typeface="B Nazanin" panose="00000400000000000000" pitchFamily="2" charset="-78"/>
              </a:rPr>
              <a:t>ω</a:t>
            </a:r>
            <a:r>
              <a:rPr lang="fa-IR" altLang="en-US" sz="1700" dirty="0">
                <a:latin typeface="Cambria Math" panose="02040503050406030204" pitchFamily="18" charset="0"/>
                <a:ea typeface="Cambria Math" panose="02040503050406030204" pitchFamily="18" charset="0"/>
                <a:cs typeface="B Nazanin" panose="00000400000000000000" pitchFamily="2" charset="-78"/>
              </a:rPr>
              <a:t> </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باشند و فرکانس زاویه ای متناظر، متفاوت از فرکانس منبع ورودی باشد. در این حالت، </a:t>
            </a:r>
            <a:r>
              <a:rPr lang="fa-IR" altLang="en-US" sz="1700" dirty="0">
                <a:latin typeface="Cambria Math" panose="02040503050406030204" pitchFamily="18" charset="0"/>
                <a:ea typeface="Cambria Math" panose="02040503050406030204" pitchFamily="18" charset="0"/>
                <a:cs typeface="B Nazanin" panose="00000400000000000000" pitchFamily="2" charset="-78"/>
              </a:rPr>
              <a:t>پاسخ حالت </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دائمی </a:t>
            </a:r>
            <a:r>
              <a:rPr lang="fa-IR" altLang="en-US" sz="1700" dirty="0">
                <a:latin typeface="Cambria Math" panose="02040503050406030204" pitchFamily="18" charset="0"/>
                <a:ea typeface="Cambria Math" panose="02040503050406030204" pitchFamily="18" charset="0"/>
                <a:cs typeface="B Nazanin" panose="00000400000000000000" pitchFamily="2" charset="-78"/>
              </a:rPr>
              <a:t>وجود دارد ولی دیگر سینوسی </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نمی باشد.  </a:t>
            </a:r>
            <a:endParaRPr lang="en-US" altLang="en-US" sz="1700" dirty="0">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1718089" y="4724400"/>
                <a:ext cx="5370701" cy="404406"/>
              </a:xfrm>
              <a:prstGeom prst="rect">
                <a:avLst/>
              </a:prstGeom>
            </p:spPr>
            <p:txBody>
              <a:bodyPr wrap="none">
                <a:spAutoFit/>
              </a:bodyPr>
              <a:lstStyle/>
              <a:p>
                <a14:m>
                  <m:oMath xmlns:m="http://schemas.openxmlformats.org/officeDocument/2006/math">
                    <m:r>
                      <a:rPr lang="en-US" sz="1700" i="1">
                        <a:latin typeface="Cambria Math" panose="02040503050406030204" pitchFamily="18" charset="0"/>
                        <a:ea typeface="Cambria Math" panose="02040503050406030204" pitchFamily="18" charset="0"/>
                      </a:rPr>
                      <m:t>𝑦</m:t>
                    </m:r>
                    <m:r>
                      <a:rPr lang="en-US" sz="170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𝑡</m:t>
                    </m:r>
                    <m:r>
                      <a:rPr lang="en-US" sz="1700">
                        <a:latin typeface="Cambria Math" panose="02040503050406030204" pitchFamily="18" charset="0"/>
                        <a:ea typeface="Cambria Math" panose="02040503050406030204" pitchFamily="18" charset="0"/>
                      </a:rPr>
                      <m:t>)=(</m:t>
                    </m:r>
                    <m:nary>
                      <m:naryPr>
                        <m:chr m:val="∑"/>
                        <m:grow m:val="on"/>
                        <m:subHide m:val="on"/>
                        <m:supHide m:val="on"/>
                        <m:ctrlPr>
                          <a:rPr lang="en-US" sz="1700" i="1">
                            <a:latin typeface="Cambria Math" panose="02040503050406030204" pitchFamily="18" charset="0"/>
                            <a:ea typeface="Cambria Math" panose="02040503050406030204" pitchFamily="18" charset="0"/>
                          </a:rPr>
                        </m:ctrlPr>
                      </m:naryPr>
                      <m:sub/>
                      <m:sup/>
                      <m:e>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𝑘</m:t>
                            </m:r>
                          </m:e>
                          <m:sub>
                            <m:r>
                              <a:rPr lang="en-US" sz="1700" i="1">
                                <a:latin typeface="Cambria Math" panose="02040503050406030204" pitchFamily="18" charset="0"/>
                                <a:ea typeface="Cambria Math" panose="02040503050406030204" pitchFamily="18" charset="0"/>
                              </a:rPr>
                              <m:t>𝑖</m:t>
                            </m:r>
                          </m:sub>
                        </m:sSub>
                        <m:sSup>
                          <m:sSupPr>
                            <m:ctrlPr>
                              <a:rPr lang="en-US" sz="1700" i="1">
                                <a:latin typeface="Cambria Math" panose="02040503050406030204" pitchFamily="18" charset="0"/>
                                <a:ea typeface="Cambria Math" panose="02040503050406030204" pitchFamily="18" charset="0"/>
                              </a:rPr>
                            </m:ctrlPr>
                          </m:sSupPr>
                          <m:e>
                            <m:r>
                              <a:rPr lang="en-US" sz="1700" i="1">
                                <a:latin typeface="Cambria Math" panose="02040503050406030204" pitchFamily="18" charset="0"/>
                                <a:ea typeface="Cambria Math" panose="02040503050406030204" pitchFamily="18" charset="0"/>
                              </a:rPr>
                              <m:t>𝑒</m:t>
                            </m:r>
                          </m:e>
                          <m:sup>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𝑠</m:t>
                                </m:r>
                              </m:e>
                              <m:sub>
                                <m:r>
                                  <a:rPr lang="en-US" sz="1700" i="1">
                                    <a:latin typeface="Cambria Math" panose="02040503050406030204" pitchFamily="18" charset="0"/>
                                    <a:ea typeface="Cambria Math" panose="02040503050406030204" pitchFamily="18" charset="0"/>
                                  </a:rPr>
                                  <m:t>𝑖</m:t>
                                </m:r>
                              </m:sub>
                            </m:sSub>
                            <m:r>
                              <a:rPr lang="en-US" sz="1700" i="1">
                                <a:latin typeface="Cambria Math" panose="02040503050406030204" pitchFamily="18" charset="0"/>
                                <a:ea typeface="Cambria Math" panose="02040503050406030204" pitchFamily="18" charset="0"/>
                              </a:rPr>
                              <m:t>𝑡</m:t>
                            </m:r>
                          </m:sup>
                        </m:sSup>
                        <m:r>
                          <a:rPr lang="en-US" sz="170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𝐴</m:t>
                            </m:r>
                          </m:e>
                          <m:sub>
                            <m:r>
                              <a:rPr lang="en-US" sz="1700" i="1">
                                <a:latin typeface="Cambria Math" panose="02040503050406030204" pitchFamily="18" charset="0"/>
                                <a:ea typeface="Cambria Math" panose="02040503050406030204" pitchFamily="18" charset="0"/>
                              </a:rPr>
                              <m:t>𝑚</m:t>
                            </m:r>
                          </m:sub>
                        </m:sSub>
                      </m:e>
                    </m:nary>
                    <m:r>
                      <m:rPr>
                        <m:sty m:val="p"/>
                      </m:rPr>
                      <a:rPr lang="en-US" sz="1700">
                        <a:latin typeface="Cambria Math" panose="02040503050406030204" pitchFamily="18" charset="0"/>
                        <a:ea typeface="Cambria Math" panose="02040503050406030204" pitchFamily="18" charset="0"/>
                      </a:rPr>
                      <m:t>cos</m:t>
                    </m:r>
                    <m:r>
                      <a:rPr lang="en-US" sz="170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𝜔</m:t>
                        </m:r>
                      </m:e>
                      <m:sub>
                        <m:r>
                          <a:rPr lang="en-US" sz="1700" i="1">
                            <a:latin typeface="Cambria Math" panose="02040503050406030204" pitchFamily="18" charset="0"/>
                            <a:ea typeface="Cambria Math" panose="02040503050406030204" pitchFamily="18" charset="0"/>
                          </a:rPr>
                          <m:t>𝑜</m:t>
                        </m:r>
                      </m:sub>
                    </m:sSub>
                    <m:r>
                      <a:rPr lang="en-US" sz="1700" i="1">
                        <a:latin typeface="Cambria Math" panose="02040503050406030204" pitchFamily="18" charset="0"/>
                        <a:ea typeface="Cambria Math" panose="02040503050406030204" pitchFamily="18" charset="0"/>
                      </a:rPr>
                      <m:t>𝑡</m:t>
                    </m:r>
                    <m:r>
                      <a:rPr lang="en-US" sz="170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𝜑</m:t>
                    </m:r>
                    <m:r>
                      <a:rPr lang="en-US" sz="170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𝐵</m:t>
                        </m:r>
                      </m:e>
                      <m:sub>
                        <m:r>
                          <a:rPr lang="en-US" sz="1700" i="1">
                            <a:latin typeface="Cambria Math" panose="02040503050406030204" pitchFamily="18" charset="0"/>
                            <a:ea typeface="Cambria Math" panose="02040503050406030204" pitchFamily="18" charset="0"/>
                          </a:rPr>
                          <m:t>𝑚</m:t>
                        </m:r>
                      </m:sub>
                    </m:sSub>
                    <m:r>
                      <a:rPr lang="en-US" sz="1700" i="1">
                        <a:latin typeface="Cambria Math" panose="02040503050406030204" pitchFamily="18" charset="0"/>
                        <a:ea typeface="Cambria Math" panose="02040503050406030204" pitchFamily="18" charset="0"/>
                      </a:rPr>
                      <m:t>𝑐𝑜𝑠</m:t>
                    </m:r>
                    <m:r>
                      <a:rPr lang="en-US" sz="170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𝜔</m:t>
                    </m:r>
                    <m:r>
                      <a:rPr lang="en-US" sz="1700" i="1">
                        <a:latin typeface="Cambria Math" panose="02040503050406030204" pitchFamily="18" charset="0"/>
                        <a:ea typeface="Cambria Math" panose="02040503050406030204" pitchFamily="18" charset="0"/>
                      </a:rPr>
                      <m:t>𝑡</m:t>
                    </m:r>
                    <m:r>
                      <a:rPr lang="en-US" sz="1700">
                        <a:latin typeface="Cambria Math" panose="02040503050406030204" pitchFamily="18" charset="0"/>
                        <a:ea typeface="Cambria Math" panose="02040503050406030204" pitchFamily="18" charset="0"/>
                      </a:rPr>
                      <m:t>+</m:t>
                    </m:r>
                    <m:r>
                      <a:rPr lang="en-US" sz="1700" i="1">
                        <a:latin typeface="Cambria Math" panose="02040503050406030204" pitchFamily="18" charset="0"/>
                        <a:ea typeface="Cambria Math" panose="02040503050406030204" pitchFamily="18" charset="0"/>
                      </a:rPr>
                      <m:t>𝜃</m:t>
                    </m:r>
                  </m:oMath>
                </a14:m>
                <a:r>
                  <a:rPr lang="fa-IR" sz="1700" dirty="0" smtClean="0">
                    <a:latin typeface="Cambria Math" panose="02040503050406030204" pitchFamily="18" charset="0"/>
                    <a:ea typeface="Cambria Math" panose="02040503050406030204" pitchFamily="18" charset="0"/>
                  </a:rPr>
                  <a:t>(</a:t>
                </a:r>
                <a:endParaRPr lang="en-US" sz="1700" dirty="0">
                  <a:latin typeface="Cambria Math" panose="02040503050406030204" pitchFamily="18" charset="0"/>
                  <a:ea typeface="Cambria Math" panose="020405030504060302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718089" y="4724400"/>
                <a:ext cx="5370701" cy="404406"/>
              </a:xfrm>
              <a:prstGeom prst="rect">
                <a:avLst/>
              </a:prstGeom>
              <a:blipFill>
                <a:blip r:embed="rId11"/>
                <a:stretch>
                  <a:fillRect t="-133333" b="-192424"/>
                </a:stretch>
              </a:blipFill>
            </p:spPr>
            <p:txBody>
              <a:bodyPr/>
              <a:lstStyle/>
              <a:p>
                <a:r>
                  <a:rPr lang="en-US">
                    <a:noFill/>
                  </a:rPr>
                  <a:t> </a:t>
                </a:r>
              </a:p>
            </p:txBody>
          </p:sp>
        </mc:Fallback>
      </mc:AlternateContent>
      <p:cxnSp>
        <p:nvCxnSpPr>
          <p:cNvPr id="19" name="Straight Arrow Connector 18"/>
          <p:cNvCxnSpPr/>
          <p:nvPr/>
        </p:nvCxnSpPr>
        <p:spPr>
          <a:xfrm>
            <a:off x="4253591" y="1295400"/>
            <a:ext cx="699609"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58798" y="3810000"/>
            <a:ext cx="699609"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94676" y="5135872"/>
            <a:ext cx="8869375" cy="1400383"/>
          </a:xfrm>
          <a:prstGeom prst="rect">
            <a:avLst/>
          </a:prstGeom>
        </p:spPr>
        <p:txBody>
          <a:bodyPr wrap="square">
            <a:spAutoFit/>
          </a:bodyPr>
          <a:lstStyle/>
          <a:p>
            <a:pPr marL="285750" indent="-285750" algn="just" rtl="1">
              <a:buFont typeface="Wingdings" panose="05000000000000000000" pitchFamily="2" charset="2"/>
              <a:buChar char="v"/>
            </a:pPr>
            <a:r>
              <a:rPr lang="fa-IR" sz="1700" b="1"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نکته (جمع آثار در حالت دائم سینوسی): </a:t>
            </a:r>
            <a:r>
              <a:rPr lang="fa-IR" sz="1700"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توجه شود که اگر دو ورودی سینوسی با فرکانس های مفاوت داشته باشیم، می توان پاسخ حالت دائم را با استفاده از روش جمع آثار در مدار </a:t>
            </a:r>
            <a:r>
              <a:rPr lang="en-US" sz="1700"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LTI</a:t>
            </a:r>
            <a:r>
              <a:rPr lang="fa-IR" sz="1700"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مذکور به دست آورد. برای این کار، اثر هر منبع را جداگانه در نظر گرفته و سپس پاسخ های نهایی را با هم جمع می کنیم. در واقع، </a:t>
            </a:r>
            <a:r>
              <a:rPr lang="fa-IR" altLang="en-US" sz="17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پاسخ حالت </a:t>
            </a:r>
            <a:r>
              <a:rPr lang="fa-IR" altLang="en-US" sz="17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دائمی، </a:t>
            </a:r>
            <a:r>
              <a:rPr lang="fa-IR" altLang="en-US" sz="17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برابر با مجموع دو حالت </a:t>
            </a:r>
            <a:r>
              <a:rPr lang="fa-IR" altLang="en-US" sz="17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دائمی </a:t>
            </a:r>
            <a:r>
              <a:rPr lang="fa-IR" altLang="en-US" sz="17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سینوسی است که در صورت اعمال هر یک از دو سینوسی ورودی </a:t>
            </a:r>
            <a:r>
              <a:rPr lang="fa-IR" altLang="en-US" sz="17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و به </a:t>
            </a:r>
            <a:r>
              <a:rPr lang="fa-IR" altLang="en-US" sz="17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طور جداگانه روی مدار به دست می آید. </a:t>
            </a:r>
            <a:r>
              <a:rPr lang="fa-IR" altLang="en-US" sz="17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البته پاسخ نهایی چون جمع دو سینوسی است، به صورت سینوسی نخواهد بود.</a:t>
            </a:r>
            <a:endParaRPr lang="en-US" sz="1700" dirty="0">
              <a:solidFill>
                <a:srgbClr val="0000FF"/>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840392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Rectangle 5"/>
          <p:cNvSpPr/>
          <p:nvPr/>
        </p:nvSpPr>
        <p:spPr>
          <a:xfrm>
            <a:off x="3164532" y="228600"/>
            <a:ext cx="5867400" cy="338554"/>
          </a:xfrm>
          <a:prstGeom prst="rect">
            <a:avLst/>
          </a:prstGeom>
        </p:spPr>
        <p:txBody>
          <a:bodyPr wrap="square">
            <a:spAutoFit/>
          </a:bodyPr>
          <a:lstStyle/>
          <a:p>
            <a:pPr marL="285750" indent="-285750" algn="r" rtl="1">
              <a:buClr>
                <a:srgbClr val="FF0000"/>
              </a:buClr>
              <a:buFont typeface="Wingdings" panose="05000000000000000000" pitchFamily="2" charset="2"/>
              <a:buChar char="q"/>
            </a:pPr>
            <a:r>
              <a:rPr lang="fa-IR" sz="1600" b="1" kern="1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مثال) </a:t>
            </a:r>
            <a:r>
              <a:rPr lang="fa-IR" sz="1600" dirty="0" smtClean="0">
                <a:latin typeface="Cambria Math" panose="02040503050406030204" pitchFamily="18" charset="0"/>
                <a:cs typeface="B Nazanin" panose="00000400000000000000" pitchFamily="2" charset="-78"/>
              </a:rPr>
              <a:t>در </a:t>
            </a:r>
            <a:r>
              <a:rPr lang="fa-IR" sz="1600" dirty="0">
                <a:latin typeface="Cambria Math" panose="02040503050406030204" pitchFamily="18" charset="0"/>
                <a:cs typeface="B Nazanin" panose="00000400000000000000" pitchFamily="2" charset="-78"/>
              </a:rPr>
              <a:t>مدار </a:t>
            </a:r>
            <a:r>
              <a:rPr lang="en-US" sz="1600" dirty="0">
                <a:latin typeface="Cambria Math" panose="02040503050406030204" pitchFamily="18" charset="0"/>
                <a:cs typeface="B Nazanin" panose="00000400000000000000" pitchFamily="2" charset="-78"/>
              </a:rPr>
              <a:t>LTI</a:t>
            </a:r>
            <a:r>
              <a:rPr lang="fa-IR" sz="1600" dirty="0">
                <a:latin typeface="Cambria Math" panose="02040503050406030204" pitchFamily="18" charset="0"/>
                <a:cs typeface="B Nazanin" panose="00000400000000000000" pitchFamily="2" charset="-78"/>
              </a:rPr>
              <a:t> و پایدار </a:t>
            </a:r>
            <a:r>
              <a:rPr lang="fa-IR" sz="1600" dirty="0" smtClean="0">
                <a:latin typeface="Cambria Math" panose="02040503050406030204" pitchFamily="18" charset="0"/>
                <a:cs typeface="B Nazanin" panose="00000400000000000000" pitchFamily="2" charset="-78"/>
              </a:rPr>
              <a:t>زیر، </a:t>
            </a:r>
            <a:r>
              <a:rPr lang="fa-IR" sz="1600" dirty="0">
                <a:latin typeface="Cambria Math" panose="02040503050406030204" pitchFamily="18" charset="0"/>
                <a:cs typeface="B Nazanin" panose="00000400000000000000" pitchFamily="2" charset="-78"/>
              </a:rPr>
              <a:t>پاسخ حالت دایمی </a:t>
            </a:r>
            <a:r>
              <a:rPr lang="en-US" sz="1600" dirty="0" err="1">
                <a:latin typeface="Cambria Math" panose="02040503050406030204" pitchFamily="18" charset="0"/>
                <a:cs typeface="B Nazanin" panose="00000400000000000000" pitchFamily="2" charset="-78"/>
              </a:rPr>
              <a:t>i</a:t>
            </a:r>
            <a:r>
              <a:rPr lang="en-US" sz="1600" baseline="-25000" dirty="0" err="1">
                <a:latin typeface="Cambria Math" panose="02040503050406030204" pitchFamily="18" charset="0"/>
                <a:cs typeface="B Nazanin" panose="00000400000000000000" pitchFamily="2" charset="-78"/>
              </a:rPr>
              <a:t>L</a:t>
            </a:r>
            <a:r>
              <a:rPr lang="fa-IR" sz="1600" dirty="0">
                <a:latin typeface="Cambria Math" panose="02040503050406030204" pitchFamily="18" charset="0"/>
                <a:cs typeface="B Nazanin" panose="00000400000000000000" pitchFamily="2" charset="-78"/>
              </a:rPr>
              <a:t> را </a:t>
            </a:r>
            <a:r>
              <a:rPr lang="fa-IR" sz="1600" dirty="0" smtClean="0">
                <a:latin typeface="Cambria Math" panose="02040503050406030204" pitchFamily="18" charset="0"/>
                <a:cs typeface="B Nazanin" panose="00000400000000000000" pitchFamily="2" charset="-78"/>
              </a:rPr>
              <a:t>به دست </a:t>
            </a:r>
            <a:r>
              <a:rPr lang="fa-IR" sz="1600" dirty="0">
                <a:latin typeface="Cambria Math" panose="02040503050406030204" pitchFamily="18" charset="0"/>
                <a:cs typeface="B Nazanin" panose="00000400000000000000" pitchFamily="2" charset="-78"/>
              </a:rPr>
              <a:t>آورید. </a:t>
            </a:r>
            <a:endParaRPr lang="en-US" sz="1600" dirty="0">
              <a:latin typeface="Cambria Math" panose="02040503050406030204" pitchFamily="18" charset="0"/>
              <a:cs typeface="B Nazanin" panose="00000400000000000000" pitchFamily="2" charset="-78"/>
            </a:endParaRPr>
          </a:p>
        </p:txBody>
      </p:sp>
      <p:sp>
        <p:nvSpPr>
          <p:cNvPr id="8" name="Rectangle 7"/>
          <p:cNvSpPr/>
          <p:nvPr/>
        </p:nvSpPr>
        <p:spPr>
          <a:xfrm>
            <a:off x="8153400" y="2051145"/>
            <a:ext cx="787395" cy="338554"/>
          </a:xfrm>
          <a:prstGeom prst="rect">
            <a:avLst/>
          </a:prstGeom>
        </p:spPr>
        <p:txBody>
          <a:bodyPr wrap="none">
            <a:spAutoFit/>
          </a:bodyPr>
          <a:lstStyle/>
          <a:p>
            <a:pPr marL="285750" indent="-285750" algn="r" rtl="1">
              <a:buFont typeface="Times New Roman" panose="02020603050405020304" pitchFamily="18" charset="0"/>
              <a:buChar char="■"/>
            </a:pPr>
            <a:r>
              <a:rPr lang="ar-SA" sz="16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6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600" b="1" dirty="0">
              <a:solidFill>
                <a:srgbClr val="FF0000"/>
              </a:solidFill>
            </a:endParaRPr>
          </a:p>
        </p:txBody>
      </p:sp>
      <p:pic>
        <p:nvPicPr>
          <p:cNvPr id="9" name="Picture 8"/>
          <p:cNvPicPr>
            <a:picLocks noChangeAspect="1"/>
          </p:cNvPicPr>
          <p:nvPr/>
        </p:nvPicPr>
        <p:blipFill>
          <a:blip r:embed="rId3"/>
          <a:stretch>
            <a:fillRect/>
          </a:stretch>
        </p:blipFill>
        <p:spPr>
          <a:xfrm>
            <a:off x="712763" y="635038"/>
            <a:ext cx="6974259" cy="147173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2590800" y="2286000"/>
                <a:ext cx="3272306" cy="476284"/>
              </a:xfrm>
              <a:prstGeom prst="rect">
                <a:avLst/>
              </a:prstGeom>
            </p:spPr>
            <p:txBody>
              <a:bodyPr wrap="none">
                <a:spAutoFit/>
              </a:bodyPr>
              <a:lstStyle/>
              <a:p>
                <a14:m>
                  <m:oMath xmlns:m="http://schemas.openxmlformats.org/officeDocument/2006/math">
                    <m:r>
                      <a:rPr lang="en-US" sz="1600" i="1">
                        <a:latin typeface="Cambria Math" panose="02040503050406030204" pitchFamily="18" charset="0"/>
                      </a:rPr>
                      <m:t>𝐿𝐶</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𝑑</m:t>
                            </m:r>
                          </m:e>
                          <m:sup>
                            <m:r>
                              <a:rPr lang="en-US" sz="1600">
                                <a:latin typeface="Cambria Math" panose="02040503050406030204" pitchFamily="18" charset="0"/>
                              </a:rPr>
                              <m:t>2</m:t>
                            </m:r>
                          </m:sup>
                        </m:sSup>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m:t>
                        </m:r>
                        <m:sSup>
                          <m:sSupPr>
                            <m:ctrlPr>
                              <a:rPr lang="en-US" sz="1600" i="1">
                                <a:latin typeface="Cambria Math" panose="02040503050406030204" pitchFamily="18" charset="0"/>
                              </a:rPr>
                            </m:ctrlPr>
                          </m:sSupPr>
                          <m:e>
                            <m:r>
                              <a:rPr lang="en-US" sz="1600" i="1">
                                <a:latin typeface="Cambria Math" panose="02040503050406030204" pitchFamily="18" charset="0"/>
                              </a:rPr>
                              <m:t>𝑡</m:t>
                            </m:r>
                          </m:e>
                          <m:sup>
                            <m:r>
                              <a:rPr lang="en-US" sz="1600">
                                <a:latin typeface="Cambria Math" panose="02040503050406030204" pitchFamily="18" charset="0"/>
                              </a:rPr>
                              <m:t>2</m:t>
                            </m:r>
                          </m:sup>
                        </m:sSup>
                      </m:den>
                    </m:f>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𝐿</m:t>
                        </m:r>
                      </m:num>
                      <m:den>
                        <m:r>
                          <a:rPr lang="en-US" sz="1600" i="1">
                            <a:latin typeface="Cambria Math" panose="02040503050406030204" pitchFamily="18" charset="0"/>
                          </a:rPr>
                          <m:t>𝑅</m:t>
                        </m:r>
                      </m:den>
                    </m:f>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𝑠</m:t>
                        </m:r>
                        <m:r>
                          <a:rPr lang="en-US" sz="1600">
                            <a:latin typeface="Cambria Math" panose="02040503050406030204" pitchFamily="18" charset="0"/>
                          </a:rPr>
                          <m:t>1</m:t>
                        </m:r>
                      </m:sub>
                    </m:sSub>
                    <m:r>
                      <a:rPr lang="en-US" sz="1600">
                        <a:latin typeface="Cambria Math" panose="02040503050406030204" pitchFamily="18" charset="0"/>
                      </a:rPr>
                      <m:t>(</m:t>
                    </m:r>
                    <m:r>
                      <a:rPr lang="en-US" sz="1600" i="1">
                        <a:latin typeface="Cambria Math" panose="02040503050406030204" pitchFamily="18" charset="0"/>
                      </a:rPr>
                      <m:t>𝑡</m:t>
                    </m:r>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𝑠</m:t>
                        </m:r>
                        <m:r>
                          <a:rPr lang="en-US" sz="1600">
                            <a:latin typeface="Cambria Math" panose="02040503050406030204" pitchFamily="18" charset="0"/>
                          </a:rPr>
                          <m:t>2</m:t>
                        </m:r>
                      </m:sub>
                    </m:sSub>
                    <m:r>
                      <a:rPr lang="en-US" sz="1600">
                        <a:latin typeface="Cambria Math" panose="02040503050406030204" pitchFamily="18" charset="0"/>
                      </a:rPr>
                      <m:t>(</m:t>
                    </m:r>
                    <m:r>
                      <a:rPr lang="en-US" sz="1600" i="1">
                        <a:latin typeface="Cambria Math" panose="02040503050406030204" pitchFamily="18" charset="0"/>
                      </a:rPr>
                      <m:t>𝑡</m:t>
                    </m:r>
                  </m:oMath>
                </a14:m>
                <a:r>
                  <a:rPr lang="fa-IR" sz="1600" dirty="0" smtClean="0"/>
                  <a:t>(</a:t>
                </a:r>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2590800" y="2286000"/>
                <a:ext cx="3272306" cy="476284"/>
              </a:xfrm>
              <a:prstGeom prst="rect">
                <a:avLst/>
              </a:prstGeom>
              <a:blipFill>
                <a:blip r:embed="rId4"/>
                <a:stretch>
                  <a:fillRect b="-3846"/>
                </a:stretch>
              </a:blipFill>
            </p:spPr>
            <p:txBody>
              <a:bodyPr/>
              <a:lstStyle/>
              <a:p>
                <a:r>
                  <a:rPr lang="en-US">
                    <a:noFill/>
                  </a:rPr>
                  <a:t> </a:t>
                </a:r>
              </a:p>
            </p:txBody>
          </p:sp>
        </mc:Fallback>
      </mc:AlternateContent>
      <p:sp>
        <p:nvSpPr>
          <p:cNvPr id="11" name="Rectangle 10"/>
          <p:cNvSpPr>
            <a:spLocks noChangeArrowheads="1"/>
          </p:cNvSpPr>
          <p:nvPr/>
        </p:nvSpPr>
        <p:spPr bwMode="auto">
          <a:xfrm>
            <a:off x="270013" y="3008647"/>
            <a:ext cx="442750" cy="35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eaLnBrk="1" hangingPunct="1">
              <a:lnSpc>
                <a:spcPct val="115000"/>
              </a:lnSpc>
              <a:spcAft>
                <a:spcPts val="1000"/>
              </a:spcAft>
              <a:buClr>
                <a:srgbClr val="FF0000"/>
              </a:buClr>
            </a:pPr>
            <a:r>
              <a:rPr lang="en-US" altLang="en-US" sz="1600" b="1" i="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altLang="en-US" sz="1600" b="1" baseline="-250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p1</a:t>
            </a:r>
            <a:r>
              <a:rPr lang="en-US" altLang="en-US" sz="1600" b="1" dirty="0" smtClean="0">
                <a:solidFill>
                  <a:srgbClr val="0000FF"/>
                </a:solidFill>
                <a:ea typeface="Calibri" panose="020F0502020204030204" pitchFamily="34" charset="0"/>
                <a:cs typeface="B Nazanin" panose="00000400000000000000" pitchFamily="2" charset="-78"/>
              </a:rPr>
              <a:t>:</a:t>
            </a:r>
            <a:endParaRPr lang="en-US" altLang="en-US" sz="1600" b="1" dirty="0">
              <a:solidFill>
                <a:srgbClr val="0000FF"/>
              </a:solidFill>
              <a:ea typeface="Calibri" panose="020F0502020204030204" pitchFamily="34" charset="0"/>
              <a:cs typeface="B Nazanin" panose="00000400000000000000" pitchFamily="2" charset="-78"/>
            </a:endParaRPr>
          </a:p>
        </p:txBody>
      </p:sp>
      <p:sp>
        <p:nvSpPr>
          <p:cNvPr id="12" name="Rectangle 11"/>
          <p:cNvSpPr>
            <a:spLocks noChangeArrowheads="1"/>
          </p:cNvSpPr>
          <p:nvPr/>
        </p:nvSpPr>
        <p:spPr bwMode="auto">
          <a:xfrm>
            <a:off x="584653" y="2989231"/>
            <a:ext cx="2034531"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جواب خصوصی ناشی از </a:t>
            </a:r>
            <a:r>
              <a:rPr lang="en-US" altLang="en-US" sz="1600" b="1" i="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i</a:t>
            </a:r>
            <a:r>
              <a:rPr lang="en-US" altLang="en-US" sz="1600" b="1" baseline="-250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s1</a:t>
            </a:r>
            <a:endParaRPr lang="en-US" altLang="en-US" sz="1600" b="1" baseline="-25000" dirty="0">
              <a:solidFill>
                <a:srgbClr val="0000FF"/>
              </a:solidFill>
              <a:ea typeface="Calibri" panose="020F0502020204030204" pitchFamily="34" charset="0"/>
              <a:cs typeface="Arial" panose="020B0604020202020204" pitchFamily="34" charset="0"/>
            </a:endParaRPr>
          </a:p>
        </p:txBody>
      </p:sp>
      <p:sp>
        <p:nvSpPr>
          <p:cNvPr id="13" name="Rectangle 12"/>
          <p:cNvSpPr>
            <a:spLocks noChangeArrowheads="1"/>
          </p:cNvSpPr>
          <p:nvPr/>
        </p:nvSpPr>
        <p:spPr bwMode="auto">
          <a:xfrm>
            <a:off x="244444" y="3825742"/>
            <a:ext cx="442750" cy="35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eaLnBrk="1" hangingPunct="1">
              <a:lnSpc>
                <a:spcPct val="115000"/>
              </a:lnSpc>
              <a:spcAft>
                <a:spcPts val="1000"/>
              </a:spcAft>
              <a:buClr>
                <a:srgbClr val="FF0000"/>
              </a:buClr>
            </a:pPr>
            <a:r>
              <a:rPr lang="en-US" altLang="en-US" sz="1600" b="1" i="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altLang="en-US" sz="1600" b="1" baseline="-25000"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p2</a:t>
            </a:r>
            <a:r>
              <a:rPr lang="en-US" altLang="en-US" sz="1600" b="1" dirty="0" smtClean="0">
                <a:solidFill>
                  <a:srgbClr val="0000FF"/>
                </a:solidFill>
                <a:ea typeface="Calibri" panose="020F0502020204030204" pitchFamily="34" charset="0"/>
                <a:cs typeface="B Nazanin" panose="00000400000000000000" pitchFamily="2" charset="-78"/>
              </a:rPr>
              <a:t>:</a:t>
            </a:r>
            <a:endParaRPr lang="en-US" altLang="en-US" sz="1600" b="1" dirty="0">
              <a:solidFill>
                <a:srgbClr val="0000FF"/>
              </a:solidFill>
              <a:ea typeface="Calibri" panose="020F0502020204030204" pitchFamily="34" charset="0"/>
              <a:cs typeface="B Nazanin" panose="00000400000000000000" pitchFamily="2" charset="-78"/>
            </a:endParaRPr>
          </a:p>
        </p:txBody>
      </p:sp>
      <p:sp>
        <p:nvSpPr>
          <p:cNvPr id="14" name="Rectangle 13"/>
          <p:cNvSpPr>
            <a:spLocks noChangeArrowheads="1"/>
          </p:cNvSpPr>
          <p:nvPr/>
        </p:nvSpPr>
        <p:spPr bwMode="auto">
          <a:xfrm>
            <a:off x="584653" y="3847852"/>
            <a:ext cx="2034531"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جواب خصوصی ناشی از </a:t>
            </a:r>
            <a:r>
              <a:rPr lang="en-US" altLang="en-US" sz="1600" b="1" i="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i</a:t>
            </a:r>
            <a:r>
              <a:rPr lang="en-US" altLang="en-US" sz="1600" b="1" baseline="-250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s2</a:t>
            </a:r>
            <a:endParaRPr lang="en-US" altLang="en-US" sz="1600" b="1" baseline="-25000"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186673" y="3011277"/>
                <a:ext cx="1810752" cy="375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𝑝</m:t>
                              </m:r>
                              <m:r>
                                <a:rPr lang="en-US" sz="1600" i="0">
                                  <a:latin typeface="Cambria Math" panose="02040503050406030204" pitchFamily="18" charset="0"/>
                                </a:rPr>
                                <m:t>1</m:t>
                              </m:r>
                            </m:sub>
                          </m:sSub>
                          <m:r>
                            <a:rPr lang="en-US" sz="1600" i="0">
                              <a:latin typeface="Cambria Math" panose="02040503050406030204" pitchFamily="18" charset="0"/>
                            </a:rPr>
                            <m:t>=</m:t>
                          </m:r>
                          <m:r>
                            <m:rPr>
                              <m:sty m:val="p"/>
                            </m:rPr>
                            <a:rPr lang="en-US" sz="1600" i="0">
                              <a:latin typeface="Cambria Math" panose="02040503050406030204" pitchFamily="18" charset="0"/>
                            </a:rPr>
                            <m:t>Re</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0">
                                  <a:latin typeface="Cambria Math" panose="02040503050406030204" pitchFamily="18" charset="0"/>
                                </a:rPr>
                                <m:t>1</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1</m:t>
                                  </m:r>
                                </m:sub>
                              </m:sSub>
                              <m:r>
                                <a:rPr lang="en-US" sz="1600" i="1">
                                  <a:latin typeface="Cambria Math" panose="02040503050406030204" pitchFamily="18" charset="0"/>
                                </a:rPr>
                                <m:t>𝑡</m:t>
                              </m:r>
                            </m:sup>
                          </m:sSup>
                        </m:e>
                      </m:d>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3186673" y="3011277"/>
                <a:ext cx="1810752" cy="375167"/>
              </a:xfrm>
              <a:prstGeom prst="rect">
                <a:avLst/>
              </a:prstGeom>
              <a:blipFill>
                <a:blip r:embed="rId5"/>
                <a:stretch>
                  <a:fillRect t="-140323" r="-26936" b="-2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186673" y="3879899"/>
                <a:ext cx="1815497" cy="3751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𝑝</m:t>
                              </m:r>
                              <m:r>
                                <a:rPr lang="en-US" sz="1600" b="0" i="0" smtClean="0">
                                  <a:latin typeface="Cambria Math" panose="02040503050406030204" pitchFamily="18" charset="0"/>
                                </a:rPr>
                                <m:t>2</m:t>
                              </m:r>
                            </m:sub>
                          </m:sSub>
                          <m:r>
                            <a:rPr lang="en-US" sz="1600" i="0">
                              <a:latin typeface="Cambria Math" panose="02040503050406030204" pitchFamily="18" charset="0"/>
                            </a:rPr>
                            <m:t>=</m:t>
                          </m:r>
                          <m:r>
                            <m:rPr>
                              <m:sty m:val="p"/>
                            </m:rPr>
                            <a:rPr lang="en-US" sz="1600" i="0">
                              <a:latin typeface="Cambria Math" panose="02040503050406030204" pitchFamily="18" charset="0"/>
                            </a:rPr>
                            <m:t>Re</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b="0" i="0" smtClean="0">
                                  <a:latin typeface="Cambria Math" panose="02040503050406030204" pitchFamily="18" charset="0"/>
                                </a:rPr>
                                <m:t>2</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b="0" i="0" smtClean="0">
                                      <a:latin typeface="Cambria Math" panose="02040503050406030204" pitchFamily="18" charset="0"/>
                                    </a:rPr>
                                    <m:t>2</m:t>
                                  </m:r>
                                </m:sub>
                              </m:sSub>
                              <m:r>
                                <a:rPr lang="en-US" sz="1600" i="1">
                                  <a:latin typeface="Cambria Math" panose="02040503050406030204" pitchFamily="18" charset="0"/>
                                </a:rPr>
                                <m:t>𝑡</m:t>
                              </m:r>
                            </m:sup>
                          </m:sSup>
                        </m:e>
                      </m:d>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3186673" y="3879899"/>
                <a:ext cx="1815497" cy="375167"/>
              </a:xfrm>
              <a:prstGeom prst="rect">
                <a:avLst/>
              </a:prstGeom>
              <a:blipFill>
                <a:blip r:embed="rId6"/>
                <a:stretch>
                  <a:fillRect t="-140323" r="-26846" b="-212903"/>
                </a:stretch>
              </a:blipFill>
            </p:spPr>
            <p:txBody>
              <a:bodyPr/>
              <a:lstStyle/>
              <a:p>
                <a:r>
                  <a:rPr lang="en-US">
                    <a:noFill/>
                  </a:rPr>
                  <a:t> </a:t>
                </a:r>
              </a:p>
            </p:txBody>
          </p:sp>
        </mc:Fallback>
      </mc:AlternateContent>
      <p:cxnSp>
        <p:nvCxnSpPr>
          <p:cNvPr id="17" name="Straight Arrow Connector 16"/>
          <p:cNvCxnSpPr/>
          <p:nvPr/>
        </p:nvCxnSpPr>
        <p:spPr>
          <a:xfrm>
            <a:off x="2738018" y="4088084"/>
            <a:ext cx="526055"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26867" y="3225731"/>
            <a:ext cx="526055"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5183956" y="3043744"/>
            <a:ext cx="239691"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یا</a:t>
            </a:r>
            <a:endParaRPr lang="en-US" altLang="en-US" sz="1600" b="1" baseline="-25000" dirty="0">
              <a:ea typeface="Calibri" panose="020F0502020204030204" pitchFamily="34" charset="0"/>
              <a:cs typeface="Arial" panose="020B0604020202020204" pitchFamily="34" charset="0"/>
            </a:endParaRPr>
          </a:p>
        </p:txBody>
      </p:sp>
      <p:sp>
        <p:nvSpPr>
          <p:cNvPr id="20" name="Rectangle 19"/>
          <p:cNvSpPr>
            <a:spLocks noChangeArrowheads="1"/>
          </p:cNvSpPr>
          <p:nvPr/>
        </p:nvSpPr>
        <p:spPr bwMode="auto">
          <a:xfrm>
            <a:off x="5195106" y="3870154"/>
            <a:ext cx="239691"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یا</a:t>
            </a:r>
            <a:endParaRPr lang="en-US" altLang="en-US" sz="1600" b="1" baseline="-250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5404233" y="2860487"/>
                <a:ext cx="3644587" cy="750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0">
                              <a:latin typeface="Cambria Math" panose="02040503050406030204" pitchFamily="18" charset="0"/>
                            </a:rPr>
                            <m:t>1</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𝐿𝐶</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1</m:t>
                                      </m:r>
                                    </m:sub>
                                  </m:sSub>
                                </m:e>
                              </m:d>
                            </m:e>
                            <m:sup>
                              <m:r>
                                <a:rPr lang="en-US" sz="1600" i="0">
                                  <a:latin typeface="Cambria Math" panose="02040503050406030204" pitchFamily="18" charset="0"/>
                                </a:rPr>
                                <m:t>2</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𝐿</m:t>
                              </m:r>
                            </m:num>
                            <m:den>
                              <m:r>
                                <a:rPr lang="en-US" sz="1600" i="1">
                                  <a:latin typeface="Cambria Math" panose="02040503050406030204" pitchFamily="18" charset="0"/>
                                </a:rPr>
                                <m:t>𝑅</m:t>
                              </m:r>
                            </m:den>
                          </m:f>
                          <m:r>
                            <a:rPr lang="en-US" sz="1600" i="0">
                              <a:latin typeface="Cambria Math" panose="02040503050406030204" pitchFamily="18" charset="0"/>
                            </a:rPr>
                            <m:t>(</m:t>
                          </m:r>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1</m:t>
                              </m:r>
                            </m:sub>
                          </m:sSub>
                          <m:r>
                            <a:rPr lang="en-US" sz="1600" i="0">
                              <a:latin typeface="Cambria Math" panose="02040503050406030204" pitchFamily="18" charset="0"/>
                            </a:rPr>
                            <m:t>)+</m:t>
                          </m:r>
                          <m:r>
                            <a:rPr lang="en-US" sz="1600" i="0">
                              <a:latin typeface="Cambria Math" panose="02040503050406030204" pitchFamily="18" charset="0"/>
                            </a:rPr>
                            <m:t>1</m:t>
                          </m:r>
                        </m:den>
                      </m:f>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en-US" sz="1600" i="0">
                              <a:latin typeface="Cambria Math" panose="02040503050406030204" pitchFamily="18" charset="0"/>
                            </a:rPr>
                            <m:t>1</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𝜑</m:t>
                              </m:r>
                            </m:e>
                            <m:sub>
                              <m:r>
                                <a:rPr lang="en-US" sz="1600" i="0">
                                  <a:latin typeface="Cambria Math" panose="02040503050406030204" pitchFamily="18" charset="0"/>
                                </a:rPr>
                                <m:t>1</m:t>
                              </m:r>
                            </m:sub>
                          </m:sSub>
                        </m:sup>
                      </m:sSup>
                    </m:oMath>
                  </m:oMathPara>
                </a14:m>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5404233" y="2860487"/>
                <a:ext cx="3644587" cy="75033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5404233" y="3741213"/>
                <a:ext cx="3663567" cy="750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𝐵</m:t>
                          </m:r>
                        </m:e>
                        <m:sub>
                          <m:r>
                            <a:rPr lang="fa-IR" sz="1600" b="0" i="0" smtClean="0">
                              <a:latin typeface="Cambria Math" panose="02040503050406030204" pitchFamily="18" charset="0"/>
                            </a:rPr>
                            <m:t>2</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𝐿𝐶</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fa-IR" sz="1600" b="0" i="0" smtClean="0">
                                          <a:latin typeface="Cambria Math" panose="02040503050406030204" pitchFamily="18" charset="0"/>
                                        </a:rPr>
                                        <m:t>2</m:t>
                                      </m:r>
                                    </m:sub>
                                  </m:sSub>
                                </m:e>
                              </m:d>
                            </m:e>
                            <m:sup>
                              <m:r>
                                <a:rPr lang="en-US" sz="1600" i="0">
                                  <a:latin typeface="Cambria Math" panose="02040503050406030204" pitchFamily="18" charset="0"/>
                                </a:rPr>
                                <m:t>2</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𝐿</m:t>
                              </m:r>
                            </m:num>
                            <m:den>
                              <m:r>
                                <a:rPr lang="en-US" sz="1600" i="1">
                                  <a:latin typeface="Cambria Math" panose="02040503050406030204" pitchFamily="18" charset="0"/>
                                </a:rPr>
                                <m:t>𝑅</m:t>
                              </m:r>
                            </m:den>
                          </m:f>
                          <m:r>
                            <a:rPr lang="en-US" sz="1600" i="0">
                              <a:latin typeface="Cambria Math" panose="02040503050406030204" pitchFamily="18" charset="0"/>
                            </a:rPr>
                            <m:t>(</m:t>
                          </m:r>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fa-IR" sz="1600" b="0" i="0" smtClean="0">
                                  <a:latin typeface="Cambria Math" panose="02040503050406030204" pitchFamily="18" charset="0"/>
                                </a:rPr>
                                <m:t>2</m:t>
                              </m:r>
                            </m:sub>
                          </m:sSub>
                          <m:r>
                            <a:rPr lang="en-US" sz="1600" i="0">
                              <a:latin typeface="Cambria Math" panose="02040503050406030204" pitchFamily="18" charset="0"/>
                            </a:rPr>
                            <m:t>)+</m:t>
                          </m:r>
                          <m:r>
                            <a:rPr lang="en-US" sz="1600" i="0">
                              <a:latin typeface="Cambria Math" panose="02040503050406030204" pitchFamily="18" charset="0"/>
                            </a:rPr>
                            <m:t>1</m:t>
                          </m:r>
                        </m:den>
                      </m:f>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𝐴</m:t>
                          </m:r>
                        </m:e>
                        <m:sub>
                          <m:r>
                            <a:rPr lang="fa-IR" sz="1600" b="0" i="0" smtClean="0">
                              <a:latin typeface="Cambria Math" panose="02040503050406030204" pitchFamily="18" charset="0"/>
                            </a:rPr>
                            <m:t>2</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𝜑</m:t>
                              </m:r>
                            </m:e>
                            <m:sub>
                              <m:r>
                                <a:rPr lang="fa-IR" sz="1600" b="0" i="0" smtClean="0">
                                  <a:latin typeface="Cambria Math" panose="02040503050406030204" pitchFamily="18" charset="0"/>
                                </a:rPr>
                                <m:t>2</m:t>
                              </m:r>
                            </m:sub>
                          </m:sSub>
                        </m:sup>
                      </m:sSup>
                    </m:oMath>
                  </m:oMathPara>
                </a14:m>
                <a:endParaRPr lang="en-US" sz="1600" dirty="0"/>
              </a:p>
            </p:txBody>
          </p:sp>
        </mc:Choice>
        <mc:Fallback xmlns="">
          <p:sp>
            <p:nvSpPr>
              <p:cNvPr id="22" name="Rectangle 21"/>
              <p:cNvSpPr>
                <a:spLocks noRot="1" noChangeAspect="1" noMove="1" noResize="1" noEditPoints="1" noAdjustHandles="1" noChangeArrowheads="1" noChangeShapeType="1" noTextEdit="1"/>
              </p:cNvSpPr>
              <p:nvPr/>
            </p:nvSpPr>
            <p:spPr>
              <a:xfrm>
                <a:off x="5404233" y="3741213"/>
                <a:ext cx="3663567" cy="75033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511" y="4742251"/>
                <a:ext cx="6452884" cy="37516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𝑝</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𝑝</m:t>
                              </m:r>
                              <m:r>
                                <a:rPr lang="en-US" sz="1600" i="0">
                                  <a:latin typeface="Cambria Math" panose="02040503050406030204" pitchFamily="18" charset="0"/>
                                </a:rPr>
                                <m:t>1</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𝑝</m:t>
                              </m:r>
                              <m:r>
                                <a:rPr lang="en-US" sz="1600" i="0">
                                  <a:latin typeface="Cambria Math" panose="02040503050406030204" pitchFamily="18" charset="0"/>
                                </a:rPr>
                                <m:t>2</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0">
                                  <a:latin typeface="Cambria Math" panose="02040503050406030204" pitchFamily="18" charset="0"/>
                                </a:rPr>
                                <m:t>1</m:t>
                              </m:r>
                            </m:sub>
                          </m:sSub>
                          <m:r>
                            <a:rPr lang="en-US" sz="1600" i="0">
                              <a:latin typeface="Cambria Math" panose="02040503050406030204" pitchFamily="18" charset="0"/>
                            </a:rPr>
                            <m:t>|</m:t>
                          </m:r>
                          <m:r>
                            <m:rPr>
                              <m:sty m:val="p"/>
                            </m:rPr>
                            <a:rPr lang="en-US" sz="1600" i="0">
                              <a:latin typeface="Cambria Math" panose="02040503050406030204" pitchFamily="18" charset="0"/>
                            </a:rPr>
                            <m:t>cos</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1</m:t>
                              </m:r>
                            </m:sub>
                          </m:sSub>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0">
                                  <a:latin typeface="Cambria Math" panose="02040503050406030204" pitchFamily="18" charset="0"/>
                                </a:rPr>
                                <m:t>1</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0">
                                  <a:latin typeface="Cambria Math" panose="02040503050406030204" pitchFamily="18" charset="0"/>
                                </a:rPr>
                                <m:t>2</m:t>
                              </m:r>
                            </m:sub>
                          </m:sSub>
                          <m:r>
                            <a:rPr lang="en-US" sz="1600" i="0">
                              <a:latin typeface="Cambria Math" panose="02040503050406030204" pitchFamily="18" charset="0"/>
                            </a:rPr>
                            <m:t>|</m:t>
                          </m:r>
                          <m:r>
                            <m:rPr>
                              <m:sty m:val="p"/>
                            </m:rPr>
                            <a:rPr lang="en-US" sz="1600" i="0">
                              <a:latin typeface="Cambria Math" panose="02040503050406030204" pitchFamily="18" charset="0"/>
                            </a:rPr>
                            <m:t>cos</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2</m:t>
                              </m:r>
                            </m:sub>
                          </m:sSub>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𝐵</m:t>
                              </m:r>
                            </m:e>
                            <m:sub>
                              <m:r>
                                <a:rPr lang="en-US" sz="1600" i="0">
                                  <a:latin typeface="Cambria Math" panose="02040503050406030204" pitchFamily="18" charset="0"/>
                                </a:rPr>
                                <m:t>2</m:t>
                              </m:r>
                            </m:sub>
                          </m:sSub>
                        </m:e>
                      </m:d>
                    </m:oMath>
                  </m:oMathPara>
                </a14:m>
                <a:endParaRPr lang="en-US" sz="1600" dirty="0"/>
              </a:p>
            </p:txBody>
          </p:sp>
        </mc:Choice>
        <mc:Fallback xmlns="">
          <p:sp>
            <p:nvSpPr>
              <p:cNvPr id="23" name="Rectangle 22"/>
              <p:cNvSpPr>
                <a:spLocks noRot="1" noChangeAspect="1" noMove="1" noResize="1" noEditPoints="1" noAdjustHandles="1" noChangeArrowheads="1" noChangeShapeType="1" noTextEdit="1"/>
              </p:cNvSpPr>
              <p:nvPr/>
            </p:nvSpPr>
            <p:spPr>
              <a:xfrm>
                <a:off x="1000511" y="4742251"/>
                <a:ext cx="6452884" cy="375167"/>
              </a:xfrm>
              <a:prstGeom prst="rect">
                <a:avLst/>
              </a:prstGeom>
              <a:blipFill>
                <a:blip r:embed="rId9"/>
                <a:stretch>
                  <a:fillRect t="-142623" r="-2077" b="-218033"/>
                </a:stretch>
              </a:blipFill>
            </p:spPr>
            <p:txBody>
              <a:bodyPr/>
              <a:lstStyle/>
              <a:p>
                <a:r>
                  <a:rPr lang="en-US">
                    <a:noFill/>
                  </a:rPr>
                  <a:t> </a:t>
                </a:r>
              </a:p>
            </p:txBody>
          </p:sp>
        </mc:Fallback>
      </mc:AlternateContent>
      <p:sp>
        <p:nvSpPr>
          <p:cNvPr id="24" name="Rectangle 23"/>
          <p:cNvSpPr/>
          <p:nvPr/>
        </p:nvSpPr>
        <p:spPr>
          <a:xfrm>
            <a:off x="1295400" y="5383995"/>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699115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dirty="0"/>
          </a:p>
        </p:txBody>
      </p:sp>
      <p:sp>
        <p:nvSpPr>
          <p:cNvPr id="7" name="Rectangle 6"/>
          <p:cNvSpPr/>
          <p:nvPr/>
        </p:nvSpPr>
        <p:spPr>
          <a:xfrm>
            <a:off x="286445" y="109887"/>
            <a:ext cx="8798508" cy="1673150"/>
          </a:xfrm>
          <a:prstGeom prst="rect">
            <a:avLst/>
          </a:prstGeom>
        </p:spPr>
        <p:txBody>
          <a:bodyPr wrap="square">
            <a:spAutoFit/>
          </a:bodyPr>
          <a:lstStyle/>
          <a:p>
            <a:pPr marL="285750" indent="-285750" algn="just" rtl="1">
              <a:lnSpc>
                <a:spcPct val="107000"/>
              </a:lnSpc>
              <a:spcAft>
                <a:spcPts val="800"/>
              </a:spcAft>
              <a:buFont typeface="Wingdings" panose="05000000000000000000" pitchFamily="2" charset="2"/>
              <a:buChar char="q"/>
            </a:pPr>
            <a:r>
              <a:rPr lang="fa-IR" sz="1600" b="1"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مفاهیم امپدانس و ادمیتانس: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پاسخ </a:t>
            </a:r>
            <a:r>
              <a:rPr lang="fa-IR" sz="1600" kern="100" dirty="0">
                <a:latin typeface="Cambria Math" panose="02040503050406030204" pitchFamily="18" charset="0"/>
                <a:ea typeface="Cambria Math" panose="02040503050406030204" pitchFamily="18" charset="0"/>
                <a:cs typeface="B Nazanin" panose="00000400000000000000" pitchFamily="2" charset="-78"/>
              </a:rPr>
              <a:t>حلت دائمی سینوسی را می توان با نمایش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فیزوری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سینوسی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به دست </a:t>
            </a:r>
            <a:r>
              <a:rPr lang="fa-IR" sz="1600" kern="100" dirty="0">
                <a:latin typeface="Cambria Math" panose="02040503050406030204" pitchFamily="18" charset="0"/>
                <a:ea typeface="Cambria Math" panose="02040503050406030204" pitchFamily="18" charset="0"/>
                <a:cs typeface="B Nazanin" panose="00000400000000000000" pitchFamily="2" charset="-78"/>
              </a:rPr>
              <a:t>آورد. در تعیین پاسخ حالت دائمی سینوسی، به جای حل یک معادله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دیفرانسیل، </a:t>
            </a:r>
            <a:r>
              <a:rPr lang="fa-IR" sz="1600" kern="100" dirty="0">
                <a:latin typeface="Cambria Math" panose="02040503050406030204" pitchFamily="18" charset="0"/>
                <a:ea typeface="Cambria Math" panose="02040503050406030204" pitchFamily="18" charset="0"/>
                <a:cs typeface="B Nazanin" panose="00000400000000000000" pitchFamily="2" charset="-78"/>
              </a:rPr>
              <a:t>یک معادله جبری را حل کردیم.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به </a:t>
            </a:r>
            <a:r>
              <a:rPr lang="fa-IR" sz="1600" kern="100" dirty="0">
                <a:latin typeface="Cambria Math" panose="02040503050406030204" pitchFamily="18" charset="0"/>
                <a:ea typeface="Cambria Math" panose="02040503050406030204" pitchFamily="18" charset="0"/>
                <a:cs typeface="B Nazanin" panose="00000400000000000000" pitchFamily="2" charset="-78"/>
              </a:rPr>
              <a:t>جای جمع و تفریق یا مشتق گیری سینوسی ها، اعدد مختلط نمایش دهنده آنها را جمع و تفریق کردیم.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بنابراین، برای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تعیین پاسخ حالت دائمی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سینوسی،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نیازی به نوشتن معادلات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دیفرانسیل </a:t>
            </a:r>
            <a:r>
              <a:rPr lang="fa-IR" sz="1600" kern="100" dirty="0">
                <a:latin typeface="Cambria Math" panose="02040503050406030204" pitchFamily="18" charset="0"/>
                <a:ea typeface="Cambria Math" panose="02040503050406030204" pitchFamily="18" charset="0"/>
                <a:cs typeface="B Nazanin" panose="00000400000000000000" pitchFamily="2" charset="-78"/>
              </a:rPr>
              <a:t>نیست و می توان معادلات جبری خطی بر حسب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فیزورها </a:t>
            </a:r>
            <a:r>
              <a:rPr lang="fa-IR" sz="1600" kern="100" dirty="0">
                <a:latin typeface="Cambria Math" panose="02040503050406030204" pitchFamily="18" charset="0"/>
                <a:ea typeface="Cambria Math" panose="02040503050406030204" pitchFamily="18" charset="0"/>
                <a:cs typeface="B Nazanin" panose="00000400000000000000" pitchFamily="2" charset="-78"/>
              </a:rPr>
              <a:t>نوشت.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اگر </a:t>
            </a:r>
            <a:r>
              <a:rPr lang="ar-SA" sz="1600" dirty="0">
                <a:latin typeface="Cambria Math" panose="02040503050406030204" pitchFamily="18" charset="0"/>
                <a:ea typeface="Cambria Math" panose="02040503050406030204" pitchFamily="18" charset="0"/>
                <a:cs typeface="B Nazanin" panose="00000400000000000000" pitchFamily="2" charset="-78"/>
              </a:rPr>
              <a:t>مداری در حالت دائمی سینوسی قرار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گیرد</a:t>
            </a:r>
            <a:r>
              <a:rPr lang="fa-IR" sz="1600" dirty="0" smtClean="0">
                <a:latin typeface="Cambria Math" panose="02040503050406030204" pitchFamily="18" charset="0"/>
                <a:ea typeface="Cambria Math" panose="02040503050406030204" pitchFamily="18" charset="0"/>
                <a:cs typeface="B Nazanin" panose="00000400000000000000" pitchFamily="2" charset="-78"/>
              </a:rPr>
              <a:t>،</a:t>
            </a:r>
            <a:r>
              <a:rPr lang="ar-SA" sz="1600" dirty="0" smtClean="0">
                <a:latin typeface="Cambria Math" panose="02040503050406030204" pitchFamily="18" charset="0"/>
                <a:ea typeface="Cambria Math" panose="02040503050406030204" pitchFamily="18" charset="0"/>
                <a:cs typeface="B Nazanin" panose="00000400000000000000" pitchFamily="2" charset="-78"/>
              </a:rPr>
              <a:t> </a:t>
            </a:r>
            <a:r>
              <a:rPr lang="ar-SA" sz="1600" dirty="0">
                <a:latin typeface="Cambria Math" panose="02040503050406030204" pitchFamily="18" charset="0"/>
                <a:ea typeface="Cambria Math" panose="02040503050406030204" pitchFamily="18" charset="0"/>
                <a:cs typeface="B Nazanin" panose="00000400000000000000" pitchFamily="2" charset="-78"/>
              </a:rPr>
              <a:t>ولتاژ و جریان تمام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شاخه‌ها</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آن</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از نوع</a:t>
            </a:r>
            <a:r>
              <a:rPr lang="ar-SA" sz="1600" dirty="0" smtClean="0">
                <a:latin typeface="Cambria Math" panose="02040503050406030204" pitchFamily="18" charset="0"/>
                <a:ea typeface="Cambria Math" panose="02040503050406030204" pitchFamily="18" charset="0"/>
                <a:cs typeface="B Nazanin" panose="00000400000000000000" pitchFamily="2" charset="-78"/>
              </a:rPr>
              <a:t> </a:t>
            </a:r>
            <a:r>
              <a:rPr lang="ar-SA" sz="1600" dirty="0">
                <a:latin typeface="Cambria Math" panose="02040503050406030204" pitchFamily="18" charset="0"/>
                <a:ea typeface="Cambria Math" panose="02040503050406030204" pitchFamily="18" charset="0"/>
                <a:cs typeface="B Nazanin" panose="00000400000000000000" pitchFamily="2" charset="-78"/>
              </a:rPr>
              <a:t>سینوسی با فرکانس </a:t>
            </a:r>
            <a:r>
              <a:rPr lang="ar-SA" sz="1600" dirty="0">
                <a:latin typeface="Cambria Math" panose="02040503050406030204" pitchFamily="18" charset="0"/>
                <a:ea typeface="Cambria Math" panose="02040503050406030204" pitchFamily="18" charset="0"/>
                <a:cs typeface="Times New Roman" panose="02020603050405020304" pitchFamily="18" charset="0"/>
              </a:rPr>
              <a:t>ω</a:t>
            </a:r>
            <a:r>
              <a:rPr lang="ar-SA" sz="1600" dirty="0">
                <a:latin typeface="Cambria Math" panose="02040503050406030204" pitchFamily="18" charset="0"/>
                <a:ea typeface="Cambria Math" panose="02040503050406030204" pitchFamily="18" charset="0"/>
                <a:cs typeface="B Nazanin" panose="00000400000000000000" pitchFamily="2" charset="-78"/>
              </a:rPr>
              <a:t> بوده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و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باید</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ف</a:t>
            </a:r>
            <a:r>
              <a:rPr lang="fa-IR" sz="1600" dirty="0" smtClean="0">
                <a:latin typeface="Cambria Math" panose="02040503050406030204" pitchFamily="18" charset="0"/>
                <a:ea typeface="Cambria Math" panose="02040503050406030204" pitchFamily="18" charset="0"/>
                <a:cs typeface="B Nazanin" panose="00000400000000000000" pitchFamily="2" charset="-78"/>
              </a:rPr>
              <a:t>ی</a:t>
            </a:r>
            <a:r>
              <a:rPr lang="ar-SA" sz="1600" dirty="0" smtClean="0">
                <a:latin typeface="Cambria Math" panose="02040503050406030204" pitchFamily="18" charset="0"/>
                <a:ea typeface="Cambria Math" panose="02040503050406030204" pitchFamily="18" charset="0"/>
                <a:cs typeface="B Nazanin" panose="00000400000000000000" pitchFamily="2" charset="-78"/>
              </a:rPr>
              <a:t>زور آن</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ها </a:t>
            </a:r>
            <a:r>
              <a:rPr lang="ar-SA" sz="1600" dirty="0">
                <a:latin typeface="Cambria Math" panose="02040503050406030204" pitchFamily="18" charset="0"/>
                <a:ea typeface="Cambria Math" panose="02040503050406030204" pitchFamily="18" charset="0"/>
                <a:cs typeface="B Nazanin" panose="00000400000000000000" pitchFamily="2" charset="-78"/>
              </a:rPr>
              <a:t>را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تعیین نمود</a:t>
            </a:r>
            <a:r>
              <a:rPr lang="fa-IR" sz="1600" dirty="0">
                <a:latin typeface="Cambria Math" panose="02040503050406030204" pitchFamily="18" charset="0"/>
                <a:ea typeface="Cambria Math" panose="02040503050406030204" pitchFamily="18" charset="0"/>
                <a:cs typeface="B Nazanin" panose="00000400000000000000" pitchFamily="2" charset="-78"/>
              </a:rPr>
              <a:t>.</a:t>
            </a:r>
            <a:r>
              <a:rPr lang="fa-IR" sz="1600" dirty="0" smtClean="0">
                <a:latin typeface="Cambria Math" panose="02040503050406030204" pitchFamily="18" charset="0"/>
                <a:ea typeface="Cambria Math" panose="02040503050406030204" pitchFamily="18" charset="0"/>
                <a:cs typeface="Cambria" panose="02040503050406030204" pitchFamily="18" charset="0"/>
              </a:rPr>
              <a:t> </a:t>
            </a:r>
            <a:r>
              <a:rPr lang="ar-SA" sz="1600" dirty="0">
                <a:latin typeface="Cambria Math" panose="02040503050406030204" pitchFamily="18" charset="0"/>
                <a:ea typeface="Cambria Math" panose="02040503050406030204" pitchFamily="18" charset="0"/>
                <a:cs typeface="B Nazanin" panose="00000400000000000000" pitchFamily="2" charset="-78"/>
              </a:rPr>
              <a:t>سوالی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مهم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این </a:t>
            </a:r>
            <a:r>
              <a:rPr lang="ar-SA" sz="1600" dirty="0">
                <a:latin typeface="Cambria Math" panose="02040503050406030204" pitchFamily="18" charset="0"/>
                <a:ea typeface="Cambria Math" panose="02040503050406030204" pitchFamily="18" charset="0"/>
                <a:cs typeface="B Nazanin" panose="00000400000000000000" pitchFamily="2" charset="-78"/>
              </a:rPr>
              <a:t>است که میان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ف</a:t>
            </a:r>
            <a:r>
              <a:rPr lang="fa-IR" sz="1600" dirty="0" smtClean="0">
                <a:latin typeface="Cambria Math" panose="02040503050406030204" pitchFamily="18" charset="0"/>
                <a:ea typeface="Cambria Math" panose="02040503050406030204" pitchFamily="18" charset="0"/>
                <a:cs typeface="B Nazanin" panose="00000400000000000000" pitchFamily="2" charset="-78"/>
              </a:rPr>
              <a:t>ی</a:t>
            </a:r>
            <a:r>
              <a:rPr lang="ar-SA" sz="1600" dirty="0" smtClean="0">
                <a:latin typeface="Cambria Math" panose="02040503050406030204" pitchFamily="18" charset="0"/>
                <a:ea typeface="Cambria Math" panose="02040503050406030204" pitchFamily="18" charset="0"/>
                <a:cs typeface="B Nazanin" panose="00000400000000000000" pitchFamily="2" charset="-78"/>
              </a:rPr>
              <a:t>زور </a:t>
            </a:r>
            <a:r>
              <a:rPr lang="ar-SA" sz="1600" dirty="0">
                <a:latin typeface="Cambria Math" panose="02040503050406030204" pitchFamily="18" charset="0"/>
                <a:ea typeface="Cambria Math" panose="02040503050406030204" pitchFamily="18" charset="0"/>
                <a:cs typeface="B Nazanin" panose="00000400000000000000" pitchFamily="2" charset="-78"/>
              </a:rPr>
              <a:t>ولتاژ و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ف</a:t>
            </a:r>
            <a:r>
              <a:rPr lang="fa-IR" sz="1600" dirty="0" smtClean="0">
                <a:latin typeface="Cambria Math" panose="02040503050406030204" pitchFamily="18" charset="0"/>
                <a:ea typeface="Cambria Math" panose="02040503050406030204" pitchFamily="18" charset="0"/>
                <a:cs typeface="B Nazanin" panose="00000400000000000000" pitchFamily="2" charset="-78"/>
              </a:rPr>
              <a:t>ی</a:t>
            </a:r>
            <a:r>
              <a:rPr lang="ar-SA" sz="1600" dirty="0" smtClean="0">
                <a:latin typeface="Cambria Math" panose="02040503050406030204" pitchFamily="18" charset="0"/>
                <a:ea typeface="Cambria Math" panose="02040503050406030204" pitchFamily="18" charset="0"/>
                <a:cs typeface="B Nazanin" panose="00000400000000000000" pitchFamily="2" charset="-78"/>
              </a:rPr>
              <a:t>زور </a:t>
            </a:r>
            <a:r>
              <a:rPr lang="ar-SA" sz="1600" dirty="0">
                <a:latin typeface="Cambria Math" panose="02040503050406030204" pitchFamily="18" charset="0"/>
                <a:ea typeface="Cambria Math" panose="02040503050406030204" pitchFamily="18" charset="0"/>
                <a:cs typeface="B Nazanin" panose="00000400000000000000" pitchFamily="2" charset="-78"/>
              </a:rPr>
              <a:t>جریان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المان های</a:t>
            </a:r>
            <a:r>
              <a:rPr lang="ar-SA" sz="1600" dirty="0" smtClean="0">
                <a:latin typeface="Cambria Math" panose="02040503050406030204" pitchFamily="18" charset="0"/>
                <a:ea typeface="Cambria Math" panose="02040503050406030204" pitchFamily="18" charset="0"/>
                <a:cs typeface="B Nazanin" panose="00000400000000000000" pitchFamily="2" charset="-78"/>
              </a:rPr>
              <a:t> </a:t>
            </a:r>
            <a:r>
              <a:rPr lang="ar-SA" sz="1600" dirty="0">
                <a:latin typeface="Cambria Math" panose="02040503050406030204" pitchFamily="18" charset="0"/>
                <a:ea typeface="Cambria Math" panose="02040503050406030204" pitchFamily="18" charset="0"/>
                <a:cs typeface="B Nazanin" panose="00000400000000000000" pitchFamily="2" charset="-78"/>
              </a:rPr>
              <a:t>اصلی مدار</a:t>
            </a:r>
            <a:r>
              <a:rPr lang="ar-SA" sz="1600" dirty="0">
                <a:latin typeface="Cambria Math" panose="02040503050406030204" pitchFamily="18" charset="0"/>
                <a:ea typeface="Cambria Math" panose="02040503050406030204" pitchFamily="18" charset="0"/>
                <a:cs typeface="Calibri" panose="020F0502020204030204" pitchFamily="34" charset="0"/>
              </a:rPr>
              <a:t> </a:t>
            </a:r>
            <a:r>
              <a:rPr lang="ar-SA" sz="1600" dirty="0">
                <a:latin typeface="Cambria Math" panose="02040503050406030204" pitchFamily="18" charset="0"/>
                <a:ea typeface="Cambria Math" panose="02040503050406030204" pitchFamily="18" charset="0"/>
                <a:cs typeface="B Nazanin" panose="00000400000000000000" pitchFamily="2" charset="-78"/>
              </a:rPr>
              <a:t>یعنی مقاومت، خازن و سلف چه رابطه‌ای برقرار </a:t>
            </a:r>
            <a:r>
              <a:rPr lang="ar-SA" sz="1600" dirty="0" smtClean="0">
                <a:latin typeface="Cambria Math" panose="02040503050406030204" pitchFamily="18" charset="0"/>
                <a:ea typeface="Cambria Math" panose="02040503050406030204" pitchFamily="18" charset="0"/>
                <a:cs typeface="B Nazanin" panose="00000400000000000000" pitchFamily="2" charset="-78"/>
              </a:rPr>
              <a:t>است</a:t>
            </a:r>
            <a:r>
              <a:rPr lang="fa-IR" sz="1600" dirty="0">
                <a:latin typeface="Cambria Math" panose="02040503050406030204" pitchFamily="18" charset="0"/>
                <a:ea typeface="Cambria Math" panose="02040503050406030204" pitchFamily="18" charset="0"/>
                <a:cs typeface="B Nazanin" panose="00000400000000000000" pitchFamily="2" charset="-78"/>
              </a:rPr>
              <a:t>.</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p:sp>
        <p:nvSpPr>
          <p:cNvPr id="11" name="Rectangle 10"/>
          <p:cNvSpPr/>
          <p:nvPr/>
        </p:nvSpPr>
        <p:spPr>
          <a:xfrm>
            <a:off x="2995353" y="1798572"/>
            <a:ext cx="5943600" cy="338554"/>
          </a:xfrm>
          <a:prstGeom prst="rect">
            <a:avLst/>
          </a:prstGeom>
        </p:spPr>
        <p:txBody>
          <a:bodyPr wrap="square">
            <a:spAutoFit/>
          </a:bodyPr>
          <a:lstStyle/>
          <a:p>
            <a:pPr algn="r" rtl="1">
              <a:buClr>
                <a:srgbClr val="FF0000"/>
              </a:buClr>
            </a:pPr>
            <a:r>
              <a:rPr lang="fa-IR" sz="1600" dirty="0">
                <a:latin typeface="Cambria Math" panose="02040503050406030204" pitchFamily="18" charset="0"/>
                <a:ea typeface="Cambria Math" panose="02040503050406030204" pitchFamily="18" charset="0"/>
                <a:cs typeface="B Nazanin" panose="00000400000000000000" pitchFamily="2" charset="-78"/>
              </a:rPr>
              <a:t>فرض کنید مدار مقابل در حالت دایمی سینوسی باشد.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برای شاخه </a:t>
            </a:r>
            <a:r>
              <a:rPr lang="en-US" sz="1600" dirty="0" smtClean="0">
                <a:latin typeface="Cambria Math" panose="02040503050406030204" pitchFamily="18" charset="0"/>
                <a:ea typeface="Cambria Math" panose="02040503050406030204" pitchFamily="18" charset="0"/>
                <a:cs typeface="B Nazanin" panose="00000400000000000000" pitchFamily="2" charset="-78"/>
              </a:rPr>
              <a:t>k</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ام می توان </a:t>
            </a:r>
            <a:r>
              <a:rPr lang="fa-IR" sz="1600" dirty="0">
                <a:latin typeface="Cambria Math" panose="02040503050406030204" pitchFamily="18" charset="0"/>
                <a:ea typeface="Cambria Math" panose="02040503050406030204" pitchFamily="18" charset="0"/>
                <a:cs typeface="B Nazanin" panose="00000400000000000000" pitchFamily="2" charset="-78"/>
              </a:rPr>
              <a:t>نوشت: </a:t>
            </a:r>
            <a:endParaRPr lang="en-US" sz="1600" dirty="0">
              <a:latin typeface="Cambria Math" panose="02040503050406030204" pitchFamily="18" charset="0"/>
              <a:ea typeface="Cambria Math" panose="02040503050406030204" pitchFamily="18" charset="0"/>
              <a:cs typeface="B Nazanin" panose="00000400000000000000" pitchFamily="2" charset="-78"/>
            </a:endParaRPr>
          </a:p>
        </p:txBody>
      </p:sp>
      <p:pic>
        <p:nvPicPr>
          <p:cNvPr id="13" name="Picture 12"/>
          <p:cNvPicPr>
            <a:picLocks noChangeAspect="1"/>
          </p:cNvPicPr>
          <p:nvPr/>
        </p:nvPicPr>
        <p:blipFill>
          <a:blip r:embed="rId3"/>
          <a:stretch>
            <a:fillRect/>
          </a:stretch>
        </p:blipFill>
        <p:spPr>
          <a:xfrm>
            <a:off x="583192" y="1783037"/>
            <a:ext cx="2373502" cy="1181882"/>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3323571" y="2527680"/>
                <a:ext cx="3430683" cy="346890"/>
              </a:xfrm>
              <a:prstGeom prst="rect">
                <a:avLst/>
              </a:prstGeom>
            </p:spPr>
            <p:txBody>
              <a:bodyPr wrap="none">
                <a:spAutoFit/>
              </a:bodyPr>
              <a:lstStyle/>
              <a:p>
                <a14:m>
                  <m:oMath xmlns:m="http://schemas.openxmlformats.org/officeDocument/2006/math">
                    <m:r>
                      <a:rPr lang="en-US" sz="1600" i="1">
                        <a:latin typeface="Cambria Math" panose="02040503050406030204" pitchFamily="18" charset="0"/>
                        <a:ea typeface="Cambria Math" panose="02040503050406030204" pitchFamily="18" charset="0"/>
                      </a:rPr>
                      <m:t>𝑣</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𝑡</m:t>
                    </m:r>
                    <m:r>
                      <a:rPr lang="en-US" sz="1600">
                        <a:latin typeface="Cambria Math" panose="02040503050406030204" pitchFamily="18" charset="0"/>
                        <a:ea typeface="Cambria Math" panose="02040503050406030204" pitchFamily="18" charset="0"/>
                      </a:rPr>
                      <m:t>)=</m:t>
                    </m:r>
                    <m:r>
                      <m:rPr>
                        <m:sty m:val="p"/>
                      </m:rPr>
                      <a:rPr lang="en-US" sz="1600">
                        <a:latin typeface="Cambria Math" panose="02040503050406030204" pitchFamily="18" charset="0"/>
                        <a:ea typeface="Cambria Math" panose="02040503050406030204" pitchFamily="18" charset="0"/>
                      </a:rPr>
                      <m:t>Re</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𝑉</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𝑡</m:t>
                        </m:r>
                      </m:sup>
                    </m:sSup>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𝑉</m:t>
                    </m:r>
                    <m:r>
                      <a:rPr lang="en-US" sz="1600">
                        <a:latin typeface="Cambria Math" panose="02040503050406030204" pitchFamily="18" charset="0"/>
                        <a:ea typeface="Cambria Math" panose="02040503050406030204" pitchFamily="18" charset="0"/>
                      </a:rPr>
                      <m:t>|</m:t>
                    </m:r>
                    <m:r>
                      <m:rPr>
                        <m:sty m:val="p"/>
                      </m:rPr>
                      <a:rPr lang="en-US" sz="1600">
                        <a:latin typeface="Cambria Math" panose="02040503050406030204" pitchFamily="18" charset="0"/>
                        <a:ea typeface="Cambria Math" panose="02040503050406030204" pitchFamily="18" charset="0"/>
                      </a:rPr>
                      <m:t>cos</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𝑡</m:t>
                    </m:r>
                    <m:r>
                      <a:rPr lang="en-US" sz="1600">
                        <a:latin typeface="Cambria Math" panose="02040503050406030204" pitchFamily="18" charset="0"/>
                        <a:ea typeface="Cambria Math" panose="02040503050406030204" pitchFamily="18" charset="0"/>
                      </a:rPr>
                      <m:t>+</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𝑉</m:t>
                    </m:r>
                  </m:oMath>
                </a14:m>
                <a:r>
                  <a:rPr lang="fa-IR" sz="1600" dirty="0" smtClean="0">
                    <a:latin typeface="Cambria Math" panose="02040503050406030204" pitchFamily="18" charset="0"/>
                    <a:ea typeface="Cambria Math" panose="02040503050406030204" pitchFamily="18" charset="0"/>
                    <a:cs typeface="B Nazanin" panose="00000400000000000000" pitchFamily="2" charset="-78"/>
                  </a:rPr>
                  <a:t>(</a:t>
                </a:r>
                <a:endParaRPr lang="en-US" sz="160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3323571" y="2527680"/>
                <a:ext cx="3430683" cy="346890"/>
              </a:xfrm>
              <a:prstGeom prst="rect">
                <a:avLst/>
              </a:prstGeom>
              <a:blipFill>
                <a:blip r:embed="rId4"/>
                <a:stretch>
                  <a:fillRect b="-245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505200" y="2118486"/>
                <a:ext cx="3235629" cy="346890"/>
              </a:xfrm>
              <a:prstGeom prst="rect">
                <a:avLst/>
              </a:prstGeom>
            </p:spPr>
            <p:txBody>
              <a:bodyPr wrap="none">
                <a:spAutoFit/>
              </a:bodyPr>
              <a:lstStyle/>
              <a:p>
                <a14:m>
                  <m:oMath xmlns:m="http://schemas.openxmlformats.org/officeDocument/2006/math">
                    <m:r>
                      <a:rPr lang="en-US" sz="1600" i="1">
                        <a:latin typeface="Cambria Math" panose="02040503050406030204" pitchFamily="18" charset="0"/>
                        <a:ea typeface="Cambria Math" panose="02040503050406030204" pitchFamily="18" charset="0"/>
                      </a:rPr>
                      <m:t>𝑖</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𝑡</m:t>
                    </m:r>
                    <m:r>
                      <a:rPr lang="en-US" sz="1600">
                        <a:latin typeface="Cambria Math" panose="02040503050406030204" pitchFamily="18" charset="0"/>
                        <a:ea typeface="Cambria Math" panose="02040503050406030204" pitchFamily="18" charset="0"/>
                      </a:rPr>
                      <m:t>)=</m:t>
                    </m:r>
                    <m:r>
                      <m:rPr>
                        <m:sty m:val="p"/>
                      </m:rPr>
                      <a:rPr lang="en-US" sz="1600">
                        <a:latin typeface="Cambria Math" panose="02040503050406030204" pitchFamily="18" charset="0"/>
                        <a:ea typeface="Cambria Math" panose="02040503050406030204" pitchFamily="18" charset="0"/>
                      </a:rPr>
                      <m:t>Re</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𝐼</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𝑒</m:t>
                        </m:r>
                      </m:e>
                      <m:sup>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𝑡</m:t>
                        </m:r>
                      </m:sup>
                    </m:sSup>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𝐼</m:t>
                    </m:r>
                    <m:r>
                      <a:rPr lang="en-US" sz="1600">
                        <a:latin typeface="Cambria Math" panose="02040503050406030204" pitchFamily="18" charset="0"/>
                        <a:ea typeface="Cambria Math" panose="02040503050406030204" pitchFamily="18" charset="0"/>
                      </a:rPr>
                      <m:t>|</m:t>
                    </m:r>
                    <m:r>
                      <m:rPr>
                        <m:sty m:val="p"/>
                      </m:rPr>
                      <a:rPr lang="en-US" sz="1600">
                        <a:latin typeface="Cambria Math" panose="02040503050406030204" pitchFamily="18" charset="0"/>
                        <a:ea typeface="Cambria Math" panose="02040503050406030204" pitchFamily="18" charset="0"/>
                      </a:rPr>
                      <m:t>cos</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𝑡</m:t>
                    </m:r>
                    <m:r>
                      <a:rPr lang="en-US" sz="1600">
                        <a:latin typeface="Cambria Math" panose="02040503050406030204" pitchFamily="18" charset="0"/>
                        <a:ea typeface="Cambria Math" panose="02040503050406030204" pitchFamily="18" charset="0"/>
                      </a:rPr>
                      <m:t>+</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𝐼</m:t>
                    </m:r>
                  </m:oMath>
                </a14:m>
                <a:r>
                  <a:rPr lang="fa-IR" sz="1600" dirty="0" smtClean="0">
                    <a:latin typeface="Cambria Math" panose="02040503050406030204" pitchFamily="18" charset="0"/>
                    <a:ea typeface="Cambria Math" panose="02040503050406030204" pitchFamily="18" charset="0"/>
                    <a:cs typeface="B Nazanin" panose="00000400000000000000" pitchFamily="2" charset="-78"/>
                  </a:rPr>
                  <a:t>(</a:t>
                </a:r>
                <a:endParaRPr lang="en-US" sz="160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15" name="Rectangle 14"/>
              <p:cNvSpPr>
                <a:spLocks noRot="1" noChangeAspect="1" noMove="1" noResize="1" noEditPoints="1" noAdjustHandles="1" noChangeArrowheads="1" noChangeShapeType="1" noTextEdit="1"/>
              </p:cNvSpPr>
              <p:nvPr/>
            </p:nvSpPr>
            <p:spPr>
              <a:xfrm>
                <a:off x="3505200" y="2118486"/>
                <a:ext cx="3235629" cy="346890"/>
              </a:xfrm>
              <a:prstGeom prst="rect">
                <a:avLst/>
              </a:prstGeom>
              <a:blipFill>
                <a:blip r:embed="rId5"/>
                <a:stretch>
                  <a:fillRect b="-26786"/>
                </a:stretch>
              </a:blipFill>
            </p:spPr>
            <p:txBody>
              <a:bodyPr/>
              <a:lstStyle/>
              <a:p>
                <a:r>
                  <a:rPr lang="en-US">
                    <a:noFill/>
                  </a:rPr>
                  <a:t> </a:t>
                </a:r>
              </a:p>
            </p:txBody>
          </p:sp>
        </mc:Fallback>
      </mc:AlternateContent>
      <p:sp>
        <p:nvSpPr>
          <p:cNvPr id="16" name="Rectangle 15"/>
          <p:cNvSpPr>
            <a:spLocks noChangeArrowheads="1"/>
          </p:cNvSpPr>
          <p:nvPr/>
        </p:nvSpPr>
        <p:spPr bwMode="auto">
          <a:xfrm>
            <a:off x="316417" y="2871701"/>
            <a:ext cx="8610600"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lnSpc>
                <a:spcPct val="115000"/>
              </a:lnSpc>
              <a:spcAft>
                <a:spcPts val="1000"/>
              </a:spcAft>
              <a:buClr>
                <a:srgbClr val="FF0000"/>
              </a:buClr>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بنابراین، روابط ولتاژ و جریان برای این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شاخه را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(اگر یکی از سه المان مقاومت، خازن و یا سلف باشد) می توان به صورت های زیر بیان کرد:</a:t>
            </a:r>
            <a:endParaRPr lang="en-US" altLang="en-US" sz="1600" dirty="0">
              <a:ea typeface="Calibri" panose="020F0502020204030204" pitchFamily="34" charset="0"/>
              <a:cs typeface="Arial" panose="020B0604020202020204" pitchFamily="34" charset="0"/>
            </a:endParaRPr>
          </a:p>
        </p:txBody>
      </p:sp>
      <p:sp>
        <p:nvSpPr>
          <p:cNvPr id="17" name="Rectangle 16"/>
          <p:cNvSpPr>
            <a:spLocks noChangeArrowheads="1"/>
          </p:cNvSpPr>
          <p:nvPr/>
        </p:nvSpPr>
        <p:spPr bwMode="auto">
          <a:xfrm>
            <a:off x="231725" y="3266706"/>
            <a:ext cx="797013"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مقاومت</a:t>
            </a:r>
            <a:endParaRPr lang="en-US" altLang="en-US" sz="1600" b="1" baseline="-25000"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898361" y="3281437"/>
                <a:ext cx="3748719" cy="3702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𝑣</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1">
                              <a:latin typeface="Cambria Math" panose="02040503050406030204" pitchFamily="18" charset="0"/>
                            </a:rPr>
                            <m:t>𝑅𝑖</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m:rPr>
                              <m:sty m:val="p"/>
                            </m:rPr>
                            <a:rPr lang="en-US" sz="1600" i="0">
                              <a:latin typeface="Cambria Math" panose="02040503050406030204" pitchFamily="18" charset="0"/>
                            </a:rPr>
                            <m:t>Re</m:t>
                          </m:r>
                          <m:r>
                            <a:rPr lang="en-US" sz="1600" i="0">
                              <a:latin typeface="Cambria Math" panose="02040503050406030204" pitchFamily="18" charset="0"/>
                            </a:rPr>
                            <m:t>[</m:t>
                          </m:r>
                          <m:r>
                            <a:rPr lang="en-US" sz="1600" i="1">
                              <a:latin typeface="Cambria Math" panose="02040503050406030204" pitchFamily="18" charset="0"/>
                            </a:rPr>
                            <m:t>𝑉</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𝑡</m:t>
                              </m:r>
                            </m:sup>
                          </m:sSup>
                          <m:r>
                            <a:rPr lang="en-US" sz="1600" i="0">
                              <a:latin typeface="Cambria Math" panose="02040503050406030204" pitchFamily="18" charset="0"/>
                            </a:rPr>
                            <m:t>]=</m:t>
                          </m:r>
                          <m:r>
                            <a:rPr lang="en-US" sz="1600" i="1">
                              <a:latin typeface="Cambria Math" panose="02040503050406030204" pitchFamily="18" charset="0"/>
                            </a:rPr>
                            <m:t>𝑅</m:t>
                          </m:r>
                          <m:r>
                            <m:rPr>
                              <m:sty m:val="p"/>
                            </m:rPr>
                            <a:rPr lang="en-US" sz="1600" i="0">
                              <a:latin typeface="Cambria Math" panose="02040503050406030204" pitchFamily="18" charset="0"/>
                            </a:rPr>
                            <m:t>Re</m:t>
                          </m:r>
                          <m:r>
                            <a:rPr lang="en-US" sz="1600" i="0">
                              <a:latin typeface="Cambria Math" panose="02040503050406030204" pitchFamily="18" charset="0"/>
                            </a:rPr>
                            <m:t>[</m:t>
                          </m:r>
                          <m:r>
                            <a:rPr lang="en-US" sz="1600" i="1">
                              <a:latin typeface="Cambria Math" panose="02040503050406030204" pitchFamily="18" charset="0"/>
                            </a:rPr>
                            <m:t>𝐼</m:t>
                          </m:r>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𝑡</m:t>
                              </m:r>
                            </m:sup>
                          </m:sSup>
                        </m:e>
                      </m:d>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898361" y="3281437"/>
                <a:ext cx="3748719" cy="370294"/>
              </a:xfrm>
              <a:prstGeom prst="rect">
                <a:avLst/>
              </a:prstGeom>
              <a:blipFill>
                <a:blip r:embed="rId6"/>
                <a:stretch>
                  <a:fillRect t="-142623" r="-12846" b="-218033"/>
                </a:stretch>
              </a:blipFill>
            </p:spPr>
            <p:txBody>
              <a:bodyPr/>
              <a:lstStyle/>
              <a:p>
                <a:r>
                  <a:rPr lang="en-US">
                    <a:noFill/>
                  </a:rPr>
                  <a:t> </a:t>
                </a:r>
              </a:p>
            </p:txBody>
          </p:sp>
        </mc:Fallback>
      </mc:AlternateContent>
      <p:cxnSp>
        <p:nvCxnSpPr>
          <p:cNvPr id="19" name="Straight Arrow Connector 18"/>
          <p:cNvCxnSpPr/>
          <p:nvPr/>
        </p:nvCxnSpPr>
        <p:spPr>
          <a:xfrm>
            <a:off x="4596958" y="3509419"/>
            <a:ext cx="526055"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5095357" y="3325556"/>
                <a:ext cx="85036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𝑉</m:t>
                      </m:r>
                      <m:r>
                        <a:rPr lang="en-US" sz="1600" i="0">
                          <a:latin typeface="Cambria Math" panose="02040503050406030204" pitchFamily="18" charset="0"/>
                        </a:rPr>
                        <m:t>=</m:t>
                      </m:r>
                      <m:r>
                        <a:rPr lang="en-US" sz="1600" i="1">
                          <a:latin typeface="Cambria Math" panose="02040503050406030204" pitchFamily="18" charset="0"/>
                        </a:rPr>
                        <m:t>𝑅𝐼</m:t>
                      </m:r>
                    </m:oMath>
                  </m:oMathPara>
                </a14:m>
                <a:endParaRPr lang="en-US" sz="1600" dirty="0"/>
              </a:p>
            </p:txBody>
          </p:sp>
        </mc:Choice>
        <mc:Fallback xmlns="">
          <p:sp>
            <p:nvSpPr>
              <p:cNvPr id="20" name="Rectangle 19"/>
              <p:cNvSpPr>
                <a:spLocks noRot="1" noChangeAspect="1" noMove="1" noResize="1" noEditPoints="1" noAdjustHandles="1" noChangeArrowheads="1" noChangeShapeType="1" noTextEdit="1"/>
              </p:cNvSpPr>
              <p:nvPr/>
            </p:nvSpPr>
            <p:spPr>
              <a:xfrm>
                <a:off x="5095357" y="3325556"/>
                <a:ext cx="850361" cy="338554"/>
              </a:xfrm>
              <a:prstGeom prst="rect">
                <a:avLst/>
              </a:prstGeom>
              <a:blipFill>
                <a:blip r:embed="rId7"/>
                <a:stretch>
                  <a:fillRect/>
                </a:stretch>
              </a:blipFill>
            </p:spPr>
            <p:txBody>
              <a:bodyPr/>
              <a:lstStyle/>
              <a:p>
                <a:r>
                  <a:rPr lang="en-US">
                    <a:noFill/>
                  </a:rPr>
                  <a:t> </a:t>
                </a:r>
              </a:p>
            </p:txBody>
          </p:sp>
        </mc:Fallback>
      </mc:AlternateContent>
      <p:cxnSp>
        <p:nvCxnSpPr>
          <p:cNvPr id="21" name="Straight Arrow Connector 20"/>
          <p:cNvCxnSpPr/>
          <p:nvPr/>
        </p:nvCxnSpPr>
        <p:spPr>
          <a:xfrm>
            <a:off x="5890215" y="3494833"/>
            <a:ext cx="526055"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p:cNvSpPr/>
              <p:nvPr/>
            </p:nvSpPr>
            <p:spPr>
              <a:xfrm>
                <a:off x="6396878" y="3294345"/>
                <a:ext cx="1253236"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r>
                        <a:rPr lang="en-US" sz="1600" i="1">
                          <a:latin typeface="Cambria Math" panose="02040503050406030204" pitchFamily="18" charset="0"/>
                        </a:rPr>
                        <m:t>𝑉</m:t>
                      </m:r>
                      <m:r>
                        <a:rPr lang="en-US" sz="1600" i="0">
                          <a:latin typeface="Cambria Math" panose="02040503050406030204" pitchFamily="18" charset="0"/>
                        </a:rPr>
                        <m:t>|=</m:t>
                      </m:r>
                      <m:r>
                        <a:rPr lang="en-US" sz="1600" i="1">
                          <a:latin typeface="Cambria Math" panose="02040503050406030204" pitchFamily="18" charset="0"/>
                        </a:rPr>
                        <m:t>𝑅</m:t>
                      </m:r>
                      <m:r>
                        <a:rPr lang="en-US" sz="1600" i="0">
                          <a:latin typeface="Cambria Math" panose="02040503050406030204" pitchFamily="18" charset="0"/>
                        </a:rPr>
                        <m:t>|</m:t>
                      </m:r>
                      <m:r>
                        <a:rPr lang="en-US" sz="1600" i="1">
                          <a:latin typeface="Cambria Math" panose="02040503050406030204" pitchFamily="18" charset="0"/>
                        </a:rPr>
                        <m:t>𝐼</m:t>
                      </m:r>
                      <m:r>
                        <a:rPr lang="en-US" sz="1600" i="0">
                          <a:latin typeface="Cambria Math" panose="02040503050406030204" pitchFamily="18" charset="0"/>
                        </a:rPr>
                        <m:t>|</m:t>
                      </m:r>
                      <m:r>
                        <m:rPr>
                          <m:nor/>
                        </m:rPr>
                        <a:rPr lang="en-US" sz="1600" i="1">
                          <a:latin typeface="Cambria Math" panose="02040503050406030204" pitchFamily="18" charset="0"/>
                        </a:rPr>
                        <m:t>   </m:t>
                      </m:r>
                    </m:oMath>
                  </m:oMathPara>
                </a14:m>
                <a:endParaRPr lang="en-US" sz="1600" dirty="0"/>
              </a:p>
            </p:txBody>
          </p:sp>
        </mc:Choice>
        <mc:Fallback xmlns="">
          <p:sp>
            <p:nvSpPr>
              <p:cNvPr id="22" name="Rectangle 21"/>
              <p:cNvSpPr>
                <a:spLocks noRot="1" noChangeAspect="1" noMove="1" noResize="1" noEditPoints="1" noAdjustHandles="1" noChangeArrowheads="1" noChangeShapeType="1" noTextEdit="1"/>
              </p:cNvSpPr>
              <p:nvPr/>
            </p:nvSpPr>
            <p:spPr>
              <a:xfrm>
                <a:off x="6396878" y="3294345"/>
                <a:ext cx="1253236" cy="338554"/>
              </a:xfrm>
              <a:prstGeom prst="rect">
                <a:avLst/>
              </a:prstGeom>
              <a:blipFill>
                <a:blip r:embed="rId8"/>
                <a:stretch>
                  <a:fillRect b="-8929"/>
                </a:stretch>
              </a:blipFill>
            </p:spPr>
            <p:txBody>
              <a:bodyPr/>
              <a:lstStyle/>
              <a:p>
                <a:r>
                  <a:rPr lang="en-US">
                    <a:noFill/>
                  </a:rPr>
                  <a:t> </a:t>
                </a:r>
              </a:p>
            </p:txBody>
          </p:sp>
        </mc:Fallback>
      </mc:AlternateContent>
      <p:pic>
        <p:nvPicPr>
          <p:cNvPr id="23" name="Picture 22"/>
          <p:cNvPicPr>
            <a:picLocks noChangeAspect="1"/>
          </p:cNvPicPr>
          <p:nvPr/>
        </p:nvPicPr>
        <p:blipFill>
          <a:blip r:embed="rId9"/>
          <a:stretch>
            <a:fillRect/>
          </a:stretch>
        </p:blipFill>
        <p:spPr>
          <a:xfrm>
            <a:off x="7620000" y="3323462"/>
            <a:ext cx="1567711" cy="1182786"/>
          </a:xfrm>
          <a:prstGeom prst="rect">
            <a:avLst/>
          </a:prstGeom>
        </p:spPr>
      </p:pic>
      <p:sp>
        <p:nvSpPr>
          <p:cNvPr id="24" name="Rectangle 23"/>
          <p:cNvSpPr/>
          <p:nvPr/>
        </p:nvSpPr>
        <p:spPr>
          <a:xfrm>
            <a:off x="782600" y="3866307"/>
            <a:ext cx="6698231" cy="338554"/>
          </a:xfrm>
          <a:prstGeom prst="rect">
            <a:avLst/>
          </a:prstGeom>
        </p:spPr>
        <p:txBody>
          <a:bodyPr wrap="square">
            <a:spAutoFit/>
          </a:bodyPr>
          <a:lstStyle/>
          <a:p>
            <a:pPr marL="285750" indent="-285750" algn="just" rtl="1">
              <a:buClr>
                <a:srgbClr val="FF0000"/>
              </a:buClr>
              <a:buFont typeface="Wingdings" panose="05000000000000000000" pitchFamily="2" charset="2"/>
              <a:buChar char="ü"/>
            </a:pPr>
            <a:r>
              <a:rPr lang="ar-SA" sz="16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فاز </a:t>
            </a:r>
            <a:r>
              <a:rPr lang="en-US" sz="1600" b="1" dirty="0">
                <a:solidFill>
                  <a:srgbClr val="00B050"/>
                </a:solidFill>
                <a:latin typeface="Times New Roman" panose="02020603050405020304" pitchFamily="18" charset="0"/>
                <a:ea typeface="Calibri" panose="020F0502020204030204" pitchFamily="34" charset="0"/>
              </a:rPr>
              <a:t>V</a:t>
            </a:r>
            <a:r>
              <a:rPr lang="ar-SA" sz="1600" b="1" dirty="0">
                <a:solidFill>
                  <a:srgbClr val="00B050"/>
                </a:solidFill>
                <a:latin typeface="Calibri" panose="020F0502020204030204" pitchFamily="34" charset="0"/>
                <a:ea typeface="Calibri" panose="020F0502020204030204" pitchFamily="34" charset="0"/>
                <a:cs typeface="B Nazanin" panose="00000400000000000000" pitchFamily="2" charset="-78"/>
              </a:rPr>
              <a:t> با زاویه فاز </a:t>
            </a:r>
            <a:r>
              <a:rPr lang="en-US" sz="1600" b="1" dirty="0">
                <a:solidFill>
                  <a:srgbClr val="00B050"/>
                </a:solidFill>
                <a:latin typeface="Times New Roman" panose="02020603050405020304" pitchFamily="18" charset="0"/>
                <a:ea typeface="Calibri" panose="020F0502020204030204" pitchFamily="34" charset="0"/>
              </a:rPr>
              <a:t>I</a:t>
            </a:r>
            <a:r>
              <a:rPr lang="ar-SA" sz="1600" b="1" dirty="0">
                <a:solidFill>
                  <a:srgbClr val="00B050"/>
                </a:solidFill>
                <a:latin typeface="Calibri" panose="020F0502020204030204" pitchFamily="34" charset="0"/>
                <a:ea typeface="Calibri" panose="020F0502020204030204" pitchFamily="34" charset="0"/>
                <a:cs typeface="B Nazanin" panose="00000400000000000000" pitchFamily="2" charset="-78"/>
              </a:rPr>
              <a:t> یکسان </a:t>
            </a:r>
            <a:r>
              <a:rPr lang="ar-SA" sz="16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است</a:t>
            </a:r>
            <a:r>
              <a:rPr lang="fa-IR" sz="16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 (هم فاز)</a:t>
            </a:r>
            <a:r>
              <a:rPr lang="ar-SA" sz="1600" b="1"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r>
              <a:rPr lang="ar-SA" sz="1600" dirty="0" smtClean="0">
                <a:latin typeface="Calibri" panose="020F0502020204030204" pitchFamily="34" charset="0"/>
                <a:ea typeface="Calibri" panose="020F0502020204030204" pitchFamily="34" charset="0"/>
                <a:cs typeface="B Nazanin" panose="00000400000000000000" pitchFamily="2" charset="-78"/>
              </a:rPr>
              <a:t> </a:t>
            </a:r>
            <a:endParaRPr lang="en-US" sz="1600" dirty="0"/>
          </a:p>
        </p:txBody>
      </p:sp>
      <p:sp>
        <p:nvSpPr>
          <p:cNvPr id="26" name="Rectangle 25"/>
          <p:cNvSpPr>
            <a:spLocks noChangeArrowheads="1"/>
          </p:cNvSpPr>
          <p:nvPr/>
        </p:nvSpPr>
        <p:spPr bwMode="auto">
          <a:xfrm>
            <a:off x="76427" y="4570742"/>
            <a:ext cx="643125"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خازن</a:t>
            </a:r>
            <a:endParaRPr lang="en-US" altLang="en-US" sz="1600" b="1" baseline="-25000"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Rectangle 26"/>
              <p:cNvSpPr/>
              <p:nvPr/>
            </p:nvSpPr>
            <p:spPr>
              <a:xfrm>
                <a:off x="685800" y="4419600"/>
                <a:ext cx="4025269" cy="5598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𝐶</m:t>
                          </m:r>
                        </m:sub>
                      </m:sSub>
                      <m:r>
                        <a:rPr lang="en-US" sz="1600">
                          <a:latin typeface="Cambria Math" panose="02040503050406030204" pitchFamily="18" charset="0"/>
                        </a:rPr>
                        <m:t>=</m:t>
                      </m:r>
                      <m:r>
                        <a:rPr lang="en-US" sz="1600" i="1">
                          <a:latin typeface="Cambria Math" panose="02040503050406030204" pitchFamily="18" charset="0"/>
                        </a:rPr>
                        <m:t>𝐶</m:t>
                      </m:r>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𝐶</m:t>
                              </m:r>
                            </m:sub>
                          </m:sSub>
                        </m:num>
                        <m:den>
                          <m:r>
                            <a:rPr lang="en-US" sz="1600" i="1">
                              <a:latin typeface="Cambria Math" panose="02040503050406030204" pitchFamily="18" charset="0"/>
                            </a:rPr>
                            <m:t>𝑑𝑡</m:t>
                          </m:r>
                        </m:den>
                      </m:f>
                      <m:r>
                        <a:rPr lang="en-US" sz="1600">
                          <a:latin typeface="Cambria Math" panose="02040503050406030204" pitchFamily="18" charset="0"/>
                        </a:rPr>
                        <m:t>→</m:t>
                      </m:r>
                      <m:r>
                        <m:rPr>
                          <m:sty m:val="p"/>
                        </m:rPr>
                        <a:rPr lang="en-US" sz="1600">
                          <a:latin typeface="Cambria Math" panose="02040503050406030204" pitchFamily="18" charset="0"/>
                        </a:rPr>
                        <m:t>Re</m:t>
                      </m:r>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𝐶</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𝑡</m:t>
                          </m:r>
                        </m:sup>
                      </m:sSup>
                      <m:r>
                        <a:rPr lang="en-US" sz="1600">
                          <a:latin typeface="Cambria Math" panose="02040503050406030204" pitchFamily="18" charset="0"/>
                        </a:rPr>
                        <m:t>]=</m:t>
                      </m:r>
                      <m:r>
                        <a:rPr lang="en-US" sz="1600" i="1">
                          <a:latin typeface="Cambria Math" panose="02040503050406030204" pitchFamily="18" charset="0"/>
                        </a:rPr>
                        <m:t>𝐶</m:t>
                      </m:r>
                      <m:f>
                        <m:fPr>
                          <m:ctrlPr>
                            <a:rPr lang="en-US" sz="1600" i="1">
                              <a:latin typeface="Cambria Math" panose="02040503050406030204" pitchFamily="18" charset="0"/>
                            </a:rPr>
                          </m:ctrlPr>
                        </m:fPr>
                        <m:num>
                          <m:r>
                            <a:rPr lang="en-US" sz="1600" i="1">
                              <a:latin typeface="Cambria Math" panose="02040503050406030204" pitchFamily="18" charset="0"/>
                            </a:rPr>
                            <m:t>𝑑</m:t>
                          </m:r>
                        </m:num>
                        <m:den>
                          <m:r>
                            <a:rPr lang="en-US" sz="1600" i="1">
                              <a:latin typeface="Cambria Math" panose="02040503050406030204" pitchFamily="18" charset="0"/>
                            </a:rPr>
                            <m:t>𝑑𝑡</m:t>
                          </m:r>
                        </m:den>
                      </m:f>
                      <m:r>
                        <m:rPr>
                          <m:sty m:val="p"/>
                        </m:rPr>
                        <a:rPr lang="en-US" sz="1600">
                          <a:latin typeface="Cambria Math" panose="02040503050406030204" pitchFamily="18" charset="0"/>
                        </a:rPr>
                        <m:t>Re</m:t>
                      </m:r>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𝐶</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𝑡</m:t>
                          </m:r>
                        </m:sup>
                      </m:sSup>
                      <m:r>
                        <a:rPr lang="en-US" sz="1600" b="0" i="0" smtClean="0">
                          <a:latin typeface="Cambria Math" panose="02040503050406030204" pitchFamily="18" charset="0"/>
                        </a:rPr>
                        <m:t>]</m:t>
                      </m:r>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685800" y="4419600"/>
                <a:ext cx="4025269" cy="559833"/>
              </a:xfrm>
              <a:prstGeom prst="rect">
                <a:avLst/>
              </a:prstGeom>
              <a:blipFill>
                <a:blip r:embed="rId10"/>
                <a:stretch>
                  <a:fillRect/>
                </a:stretch>
              </a:blipFill>
            </p:spPr>
            <p:txBody>
              <a:bodyPr/>
              <a:lstStyle/>
              <a:p>
                <a:r>
                  <a:rPr lang="en-US">
                    <a:noFill/>
                  </a:rPr>
                  <a:t> </a:t>
                </a:r>
              </a:p>
            </p:txBody>
          </p:sp>
        </mc:Fallback>
      </mc:AlternateContent>
      <p:cxnSp>
        <p:nvCxnSpPr>
          <p:cNvPr id="28" name="Straight Arrow Connector 27"/>
          <p:cNvCxnSpPr/>
          <p:nvPr/>
        </p:nvCxnSpPr>
        <p:spPr>
          <a:xfrm>
            <a:off x="4711069" y="4753881"/>
            <a:ext cx="478232"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28"/>
              <p:cNvSpPr/>
              <p:nvPr/>
            </p:nvSpPr>
            <p:spPr>
              <a:xfrm>
                <a:off x="5183112" y="4564704"/>
                <a:ext cx="123315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𝐶</m:t>
                          </m:r>
                        </m:sub>
                      </m:sSub>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𝐶</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𝐶</m:t>
                          </m:r>
                        </m:sub>
                      </m:sSub>
                    </m:oMath>
                  </m:oMathPara>
                </a14:m>
                <a:endParaRPr lang="en-US" sz="1600" dirty="0"/>
              </a:p>
            </p:txBody>
          </p:sp>
        </mc:Choice>
        <mc:Fallback xmlns="">
          <p:sp>
            <p:nvSpPr>
              <p:cNvPr id="29" name="Rectangle 28"/>
              <p:cNvSpPr>
                <a:spLocks noRot="1" noChangeAspect="1" noMove="1" noResize="1" noEditPoints="1" noAdjustHandles="1" noChangeArrowheads="1" noChangeShapeType="1" noTextEdit="1"/>
              </p:cNvSpPr>
              <p:nvPr/>
            </p:nvSpPr>
            <p:spPr>
              <a:xfrm>
                <a:off x="5183112" y="4564704"/>
                <a:ext cx="1233158" cy="338554"/>
              </a:xfrm>
              <a:prstGeom prst="rect">
                <a:avLst/>
              </a:prstGeom>
              <a:blipFill>
                <a:blip r:embed="rId11"/>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154306" y="4869521"/>
                <a:ext cx="169572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𝐶</m:t>
                          </m:r>
                        </m:sub>
                      </m:sSub>
                      <m:r>
                        <a:rPr lang="en-US" sz="1600" i="0">
                          <a:latin typeface="Cambria Math" panose="02040503050406030204" pitchFamily="18" charset="0"/>
                        </a:rPr>
                        <m:t>=</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𝐶</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90</m:t>
                          </m:r>
                        </m:e>
                        <m:sup>
                          <m:r>
                            <a:rPr lang="en-US" sz="1600" i="0">
                              <a:latin typeface="Cambria Math" panose="02040503050406030204" pitchFamily="18" charset="0"/>
                            </a:rPr>
                            <m:t>∘</m:t>
                          </m:r>
                        </m:sup>
                      </m:sSup>
                    </m:oMath>
                  </m:oMathPara>
                </a14:m>
                <a:endParaRPr lang="en-US" sz="1600" dirty="0"/>
              </a:p>
            </p:txBody>
          </p:sp>
        </mc:Choice>
        <mc:Fallback xmlns="">
          <p:sp>
            <p:nvSpPr>
              <p:cNvPr id="30" name="Rectangle 29"/>
              <p:cNvSpPr>
                <a:spLocks noRot="1" noChangeAspect="1" noMove="1" noResize="1" noEditPoints="1" noAdjustHandles="1" noChangeArrowheads="1" noChangeShapeType="1" noTextEdit="1"/>
              </p:cNvSpPr>
              <p:nvPr/>
            </p:nvSpPr>
            <p:spPr>
              <a:xfrm>
                <a:off x="5154306" y="4869521"/>
                <a:ext cx="1695721" cy="338554"/>
              </a:xfrm>
              <a:prstGeom prst="rect">
                <a:avLst/>
              </a:prstGeom>
              <a:blipFill>
                <a:blip r:embed="rId12"/>
                <a:stretch>
                  <a:fillRect/>
                </a:stretch>
              </a:blipFill>
            </p:spPr>
            <p:txBody>
              <a:bodyPr/>
              <a:lstStyle/>
              <a:p>
                <a:r>
                  <a:rPr lang="en-US">
                    <a:noFill/>
                  </a:rPr>
                  <a:t> </a:t>
                </a:r>
              </a:p>
            </p:txBody>
          </p:sp>
        </mc:Fallback>
      </mc:AlternateContent>
      <p:cxnSp>
        <p:nvCxnSpPr>
          <p:cNvPr id="31" name="Straight Arrow Connector 30"/>
          <p:cNvCxnSpPr/>
          <p:nvPr/>
        </p:nvCxnSpPr>
        <p:spPr>
          <a:xfrm>
            <a:off x="4687157" y="5074364"/>
            <a:ext cx="526055"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a:spLocks noChangeArrowheads="1"/>
          </p:cNvSpPr>
          <p:nvPr/>
        </p:nvSpPr>
        <p:spPr bwMode="auto">
          <a:xfrm>
            <a:off x="2554832" y="5169993"/>
            <a:ext cx="4841390"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ü"/>
            </a:pPr>
            <a:r>
              <a:rPr lang="fa-IR" altLang="en-US" sz="1600" b="1" dirty="0" smtClean="0">
                <a:solidFill>
                  <a:srgbClr val="00B050"/>
                </a:solidFill>
                <a:latin typeface="Times New Roman" panose="02020603050405020304" pitchFamily="18" charset="0"/>
                <a:ea typeface="Calibri" panose="020F0502020204030204" pitchFamily="34" charset="0"/>
                <a:cs typeface="B Nazanin" panose="00000400000000000000" pitchFamily="2" charset="-78"/>
              </a:rPr>
              <a:t>فاز جریان خازن نسبت به ولتاژ خازن، 90 درجه پیش فاز است. </a:t>
            </a:r>
            <a:endParaRPr lang="en-US" altLang="en-US" sz="1600" b="1" dirty="0">
              <a:solidFill>
                <a:srgbClr val="00B050"/>
              </a:solidFill>
              <a:ea typeface="Calibri" panose="020F0502020204030204" pitchFamily="34" charset="0"/>
              <a:cs typeface="Arial" panose="020B0604020202020204" pitchFamily="34" charset="0"/>
            </a:endParaRPr>
          </a:p>
        </p:txBody>
      </p:sp>
      <p:pic>
        <p:nvPicPr>
          <p:cNvPr id="33" name="Picture 32"/>
          <p:cNvPicPr>
            <a:picLocks noChangeAspect="1"/>
          </p:cNvPicPr>
          <p:nvPr/>
        </p:nvPicPr>
        <p:blipFill>
          <a:blip r:embed="rId13"/>
          <a:stretch>
            <a:fillRect/>
          </a:stretch>
        </p:blipFill>
        <p:spPr>
          <a:xfrm>
            <a:off x="7572041" y="4569584"/>
            <a:ext cx="1606863" cy="1133129"/>
          </a:xfrm>
          <a:prstGeom prst="rect">
            <a:avLst/>
          </a:prstGeom>
        </p:spPr>
      </p:pic>
      <p:pic>
        <p:nvPicPr>
          <p:cNvPr id="34" name="Picture 33"/>
          <p:cNvPicPr>
            <a:picLocks noChangeAspect="1"/>
          </p:cNvPicPr>
          <p:nvPr/>
        </p:nvPicPr>
        <p:blipFill>
          <a:blip r:embed="rId14"/>
          <a:stretch>
            <a:fillRect/>
          </a:stretch>
        </p:blipFill>
        <p:spPr>
          <a:xfrm>
            <a:off x="286445" y="4860087"/>
            <a:ext cx="1930927" cy="833465"/>
          </a:xfrm>
          <a:prstGeom prst="rect">
            <a:avLst/>
          </a:prstGeom>
        </p:spPr>
      </p:pic>
      <p:sp>
        <p:nvSpPr>
          <p:cNvPr id="35" name="Rectangle 34"/>
          <p:cNvSpPr>
            <a:spLocks noChangeArrowheads="1"/>
          </p:cNvSpPr>
          <p:nvPr/>
        </p:nvSpPr>
        <p:spPr bwMode="auto">
          <a:xfrm>
            <a:off x="157108" y="5743447"/>
            <a:ext cx="625492"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سلف</a:t>
            </a:r>
            <a:endParaRPr lang="en-US" altLang="en-US" sz="1600" b="1" baseline="-25000"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Rectangle 35"/>
              <p:cNvSpPr/>
              <p:nvPr/>
            </p:nvSpPr>
            <p:spPr>
              <a:xfrm>
                <a:off x="719552" y="5601361"/>
                <a:ext cx="3941527" cy="5598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𝑣</m:t>
                          </m:r>
                        </m:e>
                        <m:sub>
                          <m:r>
                            <a:rPr lang="en-US" sz="1600" i="1">
                              <a:latin typeface="Cambria Math" panose="02040503050406030204" pitchFamily="18" charset="0"/>
                            </a:rPr>
                            <m:t>𝐿</m:t>
                          </m:r>
                        </m:sub>
                      </m:sSub>
                      <m:r>
                        <a:rPr lang="en-US" sz="1600">
                          <a:latin typeface="Cambria Math" panose="02040503050406030204" pitchFamily="18" charset="0"/>
                        </a:rPr>
                        <m:t>=</m:t>
                      </m:r>
                      <m:r>
                        <a:rPr lang="en-US" sz="1600" i="1">
                          <a:latin typeface="Cambria Math" panose="02040503050406030204" pitchFamily="18" charset="0"/>
                        </a:rPr>
                        <m:t>𝐿</m:t>
                      </m:r>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𝐿</m:t>
                              </m:r>
                            </m:sub>
                          </m:sSub>
                        </m:num>
                        <m:den>
                          <m:r>
                            <a:rPr lang="en-US" sz="1600" i="1">
                              <a:latin typeface="Cambria Math" panose="02040503050406030204" pitchFamily="18" charset="0"/>
                            </a:rPr>
                            <m:t>𝑑𝑡</m:t>
                          </m:r>
                        </m:den>
                      </m:f>
                      <m:r>
                        <a:rPr lang="en-US" sz="1600">
                          <a:latin typeface="Cambria Math" panose="02040503050406030204" pitchFamily="18" charset="0"/>
                        </a:rPr>
                        <m:t>→</m:t>
                      </m:r>
                      <m:r>
                        <m:rPr>
                          <m:sty m:val="p"/>
                        </m:rPr>
                        <a:rPr lang="en-US" sz="1600">
                          <a:latin typeface="Cambria Math" panose="02040503050406030204" pitchFamily="18" charset="0"/>
                        </a:rPr>
                        <m:t>Re</m:t>
                      </m:r>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𝐿</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𝑡</m:t>
                          </m:r>
                        </m:sup>
                      </m:sSup>
                      <m:r>
                        <a:rPr lang="en-US" sz="1600">
                          <a:latin typeface="Cambria Math" panose="02040503050406030204" pitchFamily="18" charset="0"/>
                        </a:rPr>
                        <m:t>]=</m:t>
                      </m:r>
                      <m:r>
                        <a:rPr lang="en-US" sz="1600" i="1">
                          <a:latin typeface="Cambria Math" panose="02040503050406030204" pitchFamily="18" charset="0"/>
                        </a:rPr>
                        <m:t>𝐿</m:t>
                      </m:r>
                      <m:f>
                        <m:fPr>
                          <m:ctrlPr>
                            <a:rPr lang="en-US" sz="1600" i="1">
                              <a:latin typeface="Cambria Math" panose="02040503050406030204" pitchFamily="18" charset="0"/>
                            </a:rPr>
                          </m:ctrlPr>
                        </m:fPr>
                        <m:num>
                          <m:r>
                            <a:rPr lang="en-US" sz="1600" i="1">
                              <a:latin typeface="Cambria Math" panose="02040503050406030204" pitchFamily="18" charset="0"/>
                            </a:rPr>
                            <m:t>𝑑</m:t>
                          </m:r>
                        </m:num>
                        <m:den>
                          <m:r>
                            <a:rPr lang="en-US" sz="1600" i="1">
                              <a:latin typeface="Cambria Math" panose="02040503050406030204" pitchFamily="18" charset="0"/>
                            </a:rPr>
                            <m:t>𝑑𝑡</m:t>
                          </m:r>
                        </m:den>
                      </m:f>
                      <m:r>
                        <m:rPr>
                          <m:sty m:val="p"/>
                        </m:rPr>
                        <a:rPr lang="en-US" sz="1600">
                          <a:latin typeface="Cambria Math" panose="02040503050406030204" pitchFamily="18" charset="0"/>
                        </a:rPr>
                        <m:t>Re</m:t>
                      </m:r>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𝐿</m:t>
                          </m:r>
                        </m:sub>
                      </m:sSub>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𝑡</m:t>
                          </m:r>
                        </m:sup>
                      </m:sSup>
                      <m:r>
                        <a:rPr lang="en-US" sz="1600" b="0" i="0" smtClean="0">
                          <a:latin typeface="Cambria Math" panose="02040503050406030204" pitchFamily="18" charset="0"/>
                        </a:rPr>
                        <m:t>]</m:t>
                      </m:r>
                    </m:oMath>
                  </m:oMathPara>
                </a14:m>
                <a:endParaRPr lang="en-US" sz="1600" dirty="0"/>
              </a:p>
            </p:txBody>
          </p:sp>
        </mc:Choice>
        <mc:Fallback xmlns="">
          <p:sp>
            <p:nvSpPr>
              <p:cNvPr id="36" name="Rectangle 35"/>
              <p:cNvSpPr>
                <a:spLocks noRot="1" noChangeAspect="1" noMove="1" noResize="1" noEditPoints="1" noAdjustHandles="1" noChangeArrowheads="1" noChangeShapeType="1" noTextEdit="1"/>
              </p:cNvSpPr>
              <p:nvPr/>
            </p:nvSpPr>
            <p:spPr>
              <a:xfrm>
                <a:off x="719552" y="5601361"/>
                <a:ext cx="3941527" cy="559833"/>
              </a:xfrm>
              <a:prstGeom prst="rect">
                <a:avLst/>
              </a:prstGeom>
              <a:blipFill>
                <a:blip r:embed="rId15"/>
                <a:stretch>
                  <a:fillRect/>
                </a:stretch>
              </a:blipFill>
            </p:spPr>
            <p:txBody>
              <a:bodyPr/>
              <a:lstStyle/>
              <a:p>
                <a:r>
                  <a:rPr lang="en-US">
                    <a:noFill/>
                  </a:rPr>
                  <a:t> </a:t>
                </a:r>
              </a:p>
            </p:txBody>
          </p:sp>
        </mc:Fallback>
      </mc:AlternateContent>
      <p:cxnSp>
        <p:nvCxnSpPr>
          <p:cNvPr id="37" name="Straight Arrow Connector 36"/>
          <p:cNvCxnSpPr/>
          <p:nvPr/>
        </p:nvCxnSpPr>
        <p:spPr>
          <a:xfrm>
            <a:off x="4647080" y="5937837"/>
            <a:ext cx="478232"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Rectangle 37"/>
              <p:cNvSpPr/>
              <p:nvPr/>
            </p:nvSpPr>
            <p:spPr>
              <a:xfrm>
                <a:off x="5029200" y="5771167"/>
                <a:ext cx="119128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𝐿</m:t>
                          </m:r>
                        </m:sub>
                      </m:sSub>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𝐿</m:t>
                      </m:r>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𝐿</m:t>
                          </m:r>
                        </m:sub>
                      </m:sSub>
                    </m:oMath>
                  </m:oMathPara>
                </a14:m>
                <a:endParaRPr lang="en-US" sz="1600" dirty="0"/>
              </a:p>
            </p:txBody>
          </p:sp>
        </mc:Choice>
        <mc:Fallback xmlns="">
          <p:sp>
            <p:nvSpPr>
              <p:cNvPr id="38" name="Rectangle 37"/>
              <p:cNvSpPr>
                <a:spLocks noRot="1" noChangeAspect="1" noMove="1" noResize="1" noEditPoints="1" noAdjustHandles="1" noChangeArrowheads="1" noChangeShapeType="1" noTextEdit="1"/>
              </p:cNvSpPr>
              <p:nvPr/>
            </p:nvSpPr>
            <p:spPr>
              <a:xfrm>
                <a:off x="5029200" y="5771167"/>
                <a:ext cx="1191287" cy="338554"/>
              </a:xfrm>
              <a:prstGeom prst="rect">
                <a:avLst/>
              </a:prstGeom>
              <a:blipFill>
                <a:blip r:embed="rId16"/>
                <a:stretch>
                  <a:fillRect b="-9091"/>
                </a:stretch>
              </a:blipFill>
            </p:spPr>
            <p:txBody>
              <a:bodyPr/>
              <a:lstStyle/>
              <a:p>
                <a:r>
                  <a:rPr lang="en-US">
                    <a:noFill/>
                  </a:rPr>
                  <a:t> </a:t>
                </a:r>
              </a:p>
            </p:txBody>
          </p:sp>
        </mc:Fallback>
      </mc:AlternateContent>
      <p:cxnSp>
        <p:nvCxnSpPr>
          <p:cNvPr id="39" name="Straight Arrow Connector 38"/>
          <p:cNvCxnSpPr/>
          <p:nvPr/>
        </p:nvCxnSpPr>
        <p:spPr>
          <a:xfrm>
            <a:off x="4596959" y="6356350"/>
            <a:ext cx="526055"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 name="Rectangle 39"/>
              <p:cNvSpPr/>
              <p:nvPr/>
            </p:nvSpPr>
            <p:spPr>
              <a:xfrm>
                <a:off x="5123014" y="6148761"/>
                <a:ext cx="167148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𝐿</m:t>
                          </m:r>
                        </m:sub>
                      </m:sSub>
                      <m:r>
                        <a:rPr lang="en-US" sz="1600" i="0">
                          <a:latin typeface="Cambria Math" panose="02040503050406030204" pitchFamily="18" charset="0"/>
                        </a:rPr>
                        <m:t>=</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𝐿</m:t>
                          </m:r>
                        </m:sub>
                      </m:sSub>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90</m:t>
                          </m:r>
                        </m:e>
                        <m:sup>
                          <m:r>
                            <a:rPr lang="en-US" sz="1600" i="0">
                              <a:latin typeface="Cambria Math" panose="02040503050406030204" pitchFamily="18" charset="0"/>
                            </a:rPr>
                            <m:t>∘</m:t>
                          </m:r>
                        </m:sup>
                      </m:sSup>
                    </m:oMath>
                  </m:oMathPara>
                </a14:m>
                <a:endParaRPr lang="en-US" sz="1600" dirty="0"/>
              </a:p>
            </p:txBody>
          </p:sp>
        </mc:Choice>
        <mc:Fallback xmlns="">
          <p:sp>
            <p:nvSpPr>
              <p:cNvPr id="40" name="Rectangle 39"/>
              <p:cNvSpPr>
                <a:spLocks noRot="1" noChangeAspect="1" noMove="1" noResize="1" noEditPoints="1" noAdjustHandles="1" noChangeArrowheads="1" noChangeShapeType="1" noTextEdit="1"/>
              </p:cNvSpPr>
              <p:nvPr/>
            </p:nvSpPr>
            <p:spPr>
              <a:xfrm>
                <a:off x="5123014" y="6148761"/>
                <a:ext cx="1671483" cy="338554"/>
              </a:xfrm>
              <a:prstGeom prst="rect">
                <a:avLst/>
              </a:prstGeom>
              <a:blipFill>
                <a:blip r:embed="rId17"/>
                <a:stretch>
                  <a:fillRect/>
                </a:stretch>
              </a:blipFill>
            </p:spPr>
            <p:txBody>
              <a:bodyPr/>
              <a:lstStyle/>
              <a:p>
                <a:r>
                  <a:rPr lang="en-US">
                    <a:noFill/>
                  </a:rPr>
                  <a:t> </a:t>
                </a:r>
              </a:p>
            </p:txBody>
          </p:sp>
        </mc:Fallback>
      </mc:AlternateContent>
      <p:pic>
        <p:nvPicPr>
          <p:cNvPr id="41" name="Picture 40"/>
          <p:cNvPicPr>
            <a:picLocks noChangeAspect="1"/>
          </p:cNvPicPr>
          <p:nvPr/>
        </p:nvPicPr>
        <p:blipFill>
          <a:blip r:embed="rId18"/>
          <a:stretch>
            <a:fillRect/>
          </a:stretch>
        </p:blipFill>
        <p:spPr>
          <a:xfrm>
            <a:off x="7707093" y="5658892"/>
            <a:ext cx="1428692" cy="1193391"/>
          </a:xfrm>
          <a:prstGeom prst="rect">
            <a:avLst/>
          </a:prstGeom>
        </p:spPr>
      </p:pic>
      <p:sp>
        <p:nvSpPr>
          <p:cNvPr id="42" name="Rectangle 41"/>
          <p:cNvSpPr>
            <a:spLocks noChangeArrowheads="1"/>
          </p:cNvSpPr>
          <p:nvPr/>
        </p:nvSpPr>
        <p:spPr bwMode="auto">
          <a:xfrm>
            <a:off x="2605338" y="6439074"/>
            <a:ext cx="4806124"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ü"/>
            </a:pPr>
            <a:r>
              <a:rPr lang="fa-IR" altLang="en-US" sz="1600" b="1" dirty="0" smtClean="0">
                <a:solidFill>
                  <a:srgbClr val="00B050"/>
                </a:solidFill>
                <a:latin typeface="Times New Roman" panose="02020603050405020304" pitchFamily="18" charset="0"/>
                <a:ea typeface="Calibri" panose="020F0502020204030204" pitchFamily="34" charset="0"/>
                <a:cs typeface="B Nazanin" panose="00000400000000000000" pitchFamily="2" charset="-78"/>
              </a:rPr>
              <a:t>فاز جریان سلف نسبت به ولتاژ سلف، 90 درجه پس فاز است. </a:t>
            </a:r>
            <a:endParaRPr lang="en-US" altLang="en-US" sz="1600" b="1" dirty="0">
              <a:solidFill>
                <a:srgbClr val="00B050"/>
              </a:solidFill>
              <a:ea typeface="Calibri" panose="020F0502020204030204" pitchFamily="34" charset="0"/>
              <a:cs typeface="Arial" panose="020B0604020202020204" pitchFamily="34" charset="0"/>
            </a:endParaRPr>
          </a:p>
        </p:txBody>
      </p:sp>
      <p:pic>
        <p:nvPicPr>
          <p:cNvPr id="43" name="Picture 42"/>
          <p:cNvPicPr>
            <a:picLocks noChangeAspect="1"/>
          </p:cNvPicPr>
          <p:nvPr/>
        </p:nvPicPr>
        <p:blipFill>
          <a:blip r:embed="rId19"/>
          <a:stretch>
            <a:fillRect/>
          </a:stretch>
        </p:blipFill>
        <p:spPr>
          <a:xfrm>
            <a:off x="367978" y="6019800"/>
            <a:ext cx="1963694" cy="847609"/>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6288591" y="3550081"/>
                <a:ext cx="112287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1600" i="1">
                          <a:latin typeface="Cambria Math" panose="02040503050406030204" pitchFamily="18" charset="0"/>
                        </a:rPr>
                        <m:t>    </m:t>
                      </m:r>
                      <m:r>
                        <a:rPr lang="en-US" sz="1600">
                          <a:latin typeface="Cambria Math" panose="02040503050406030204" pitchFamily="18" charset="0"/>
                        </a:rPr>
                        <m:t>∠</m:t>
                      </m:r>
                      <m:r>
                        <a:rPr lang="en-US" sz="1600" i="1">
                          <a:latin typeface="Cambria Math" panose="02040503050406030204" pitchFamily="18" charset="0"/>
                        </a:rPr>
                        <m:t>𝑉</m:t>
                      </m:r>
                      <m:r>
                        <a:rPr lang="en-US" sz="1600">
                          <a:latin typeface="Cambria Math" panose="02040503050406030204" pitchFamily="18" charset="0"/>
                        </a:rPr>
                        <m:t>=</m:t>
                      </m:r>
                      <m:r>
                        <a:rPr lang="en-US" sz="1600">
                          <a:latin typeface="Cambria Math" panose="02040503050406030204" pitchFamily="18" charset="0"/>
                        </a:rPr>
                        <m:t>∠</m:t>
                      </m:r>
                      <m:r>
                        <a:rPr lang="en-US" sz="1600" i="1">
                          <a:latin typeface="Cambria Math" panose="02040503050406030204" pitchFamily="18" charset="0"/>
                        </a:rPr>
                        <m:t>𝐼</m:t>
                      </m:r>
                    </m:oMath>
                  </m:oMathPara>
                </a14:m>
                <a:endParaRPr 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6288591" y="3550081"/>
                <a:ext cx="1122871" cy="338554"/>
              </a:xfrm>
              <a:prstGeom prst="rect">
                <a:avLst/>
              </a:prstGeom>
              <a:blipFill>
                <a:blip r:embed="rId20"/>
                <a:stretch>
                  <a:fillRect/>
                </a:stretch>
              </a:blipFill>
            </p:spPr>
            <p:txBody>
              <a:bodyPr/>
              <a:lstStyle/>
              <a:p>
                <a:r>
                  <a:rPr lang="en-US">
                    <a:noFill/>
                  </a:rPr>
                  <a:t> </a:t>
                </a:r>
              </a:p>
            </p:txBody>
          </p:sp>
        </mc:Fallback>
      </mc:AlternateContent>
      <p:cxnSp>
        <p:nvCxnSpPr>
          <p:cNvPr id="44" name="Straight Arrow Connector 43"/>
          <p:cNvCxnSpPr/>
          <p:nvPr/>
        </p:nvCxnSpPr>
        <p:spPr>
          <a:xfrm>
            <a:off x="5890214" y="3728488"/>
            <a:ext cx="526055"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7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dirty="0"/>
          </a:p>
        </p:txBody>
      </p:sp>
      <mc:AlternateContent xmlns:mc="http://schemas.openxmlformats.org/markup-compatibility/2006" xmlns:a14="http://schemas.microsoft.com/office/drawing/2010/main">
        <mc:Choice Requires="a14">
          <p:sp>
            <p:nvSpPr>
              <p:cNvPr id="21" name="Rectangle 20"/>
              <p:cNvSpPr/>
              <p:nvPr/>
            </p:nvSpPr>
            <p:spPr>
              <a:xfrm>
                <a:off x="6393714" y="793828"/>
                <a:ext cx="1240340" cy="626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latin typeface="Cambria Math" panose="02040503050406030204" pitchFamily="18" charset="0"/>
                        </a:rPr>
                        <m:t>𝑍</m:t>
                      </m:r>
                      <m:r>
                        <a:rPr lang="en-US" sz="1700" i="0">
                          <a:latin typeface="Cambria Math" panose="02040503050406030204" pitchFamily="18" charset="0"/>
                        </a:rPr>
                        <m:t>(</m:t>
                      </m:r>
                      <m:r>
                        <a:rPr lang="en-US" sz="1700" i="1">
                          <a:latin typeface="Cambria Math" panose="02040503050406030204" pitchFamily="18" charset="0"/>
                        </a:rPr>
                        <m:t>𝑗</m:t>
                      </m:r>
                      <m:r>
                        <a:rPr lang="en-US" sz="1700" i="1">
                          <a:latin typeface="Cambria Math" panose="02040503050406030204" pitchFamily="18" charset="0"/>
                        </a:rPr>
                        <m:t>𝜔</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𝑉</m:t>
                          </m:r>
                        </m:num>
                        <m:den>
                          <m:sSub>
                            <m:sSubPr>
                              <m:ctrlPr>
                                <a:rPr lang="en-US" sz="1700" i="1" smtClean="0">
                                  <a:latin typeface="Cambria Math" panose="02040503050406030204" pitchFamily="18" charset="0"/>
                                </a:rPr>
                              </m:ctrlPr>
                            </m:sSubPr>
                            <m:e>
                              <m:r>
                                <a:rPr lang="en-US" sz="1700" b="0" i="1" smtClean="0">
                                  <a:latin typeface="Cambria Math" panose="02040503050406030204" pitchFamily="18" charset="0"/>
                                </a:rPr>
                                <m:t>𝐼</m:t>
                              </m:r>
                            </m:e>
                            <m:sub>
                              <m:r>
                                <a:rPr lang="en-US" sz="1700" b="0" i="1" smtClean="0">
                                  <a:latin typeface="Cambria Math" panose="02040503050406030204" pitchFamily="18" charset="0"/>
                                </a:rPr>
                                <m:t>𝑆</m:t>
                              </m:r>
                            </m:sub>
                          </m:sSub>
                        </m:den>
                      </m:f>
                    </m:oMath>
                  </m:oMathPara>
                </a14:m>
                <a:endParaRPr lang="en-US" sz="1700" dirty="0"/>
              </a:p>
            </p:txBody>
          </p:sp>
        </mc:Choice>
        <mc:Fallback xmlns="">
          <p:sp>
            <p:nvSpPr>
              <p:cNvPr id="21" name="Rectangle 20"/>
              <p:cNvSpPr>
                <a:spLocks noRot="1" noChangeAspect="1" noMove="1" noResize="1" noEditPoints="1" noAdjustHandles="1" noChangeArrowheads="1" noChangeShapeType="1" noTextEdit="1"/>
              </p:cNvSpPr>
              <p:nvPr/>
            </p:nvSpPr>
            <p:spPr>
              <a:xfrm>
                <a:off x="6393714" y="793828"/>
                <a:ext cx="1240340" cy="62658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419508" y="744264"/>
                <a:ext cx="1485728" cy="362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𝑖</m:t>
                      </m:r>
                      <m:r>
                        <a:rPr lang="en-US" sz="1700">
                          <a:latin typeface="Cambria Math" panose="02040503050406030204" pitchFamily="18" charset="0"/>
                        </a:rPr>
                        <m:t>=</m:t>
                      </m:r>
                      <m:r>
                        <m:rPr>
                          <m:sty m:val="p"/>
                        </m:rPr>
                        <a:rPr lang="en-US" sz="1700">
                          <a:latin typeface="Cambria Math" panose="02040503050406030204" pitchFamily="18" charset="0"/>
                        </a:rPr>
                        <m:t>Re</m:t>
                      </m:r>
                      <m:r>
                        <a:rPr lang="en-US" sz="1700">
                          <a:latin typeface="Cambria Math" panose="02040503050406030204" pitchFamily="18" charset="0"/>
                        </a:rPr>
                        <m:t>[</m:t>
                      </m:r>
                      <m:r>
                        <a:rPr lang="en-US" sz="1700" i="1">
                          <a:latin typeface="Cambria Math" panose="02040503050406030204" pitchFamily="18" charset="0"/>
                        </a:rPr>
                        <m:t>𝐼</m:t>
                      </m:r>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𝜔</m:t>
                          </m:r>
                          <m:r>
                            <a:rPr lang="en-US" sz="1700" i="1">
                              <a:latin typeface="Cambria Math" panose="02040503050406030204" pitchFamily="18" charset="0"/>
                            </a:rPr>
                            <m:t>𝑡</m:t>
                          </m:r>
                        </m:sup>
                      </m:sSup>
                      <m:r>
                        <a:rPr lang="en-US" sz="1700" b="0" i="0" smtClean="0">
                          <a:latin typeface="Cambria Math" panose="02040503050406030204" pitchFamily="18" charset="0"/>
                        </a:rPr>
                        <m:t>]</m:t>
                      </m:r>
                    </m:oMath>
                  </m:oMathPara>
                </a14:m>
                <a:endParaRPr lang="en-US" sz="1700" dirty="0"/>
              </a:p>
            </p:txBody>
          </p:sp>
        </mc:Choice>
        <mc:Fallback xmlns="">
          <p:sp>
            <p:nvSpPr>
              <p:cNvPr id="22" name="Rectangle 21"/>
              <p:cNvSpPr>
                <a:spLocks noRot="1" noChangeAspect="1" noMove="1" noResize="1" noEditPoints="1" noAdjustHandles="1" noChangeArrowheads="1" noChangeShapeType="1" noTextEdit="1"/>
              </p:cNvSpPr>
              <p:nvPr/>
            </p:nvSpPr>
            <p:spPr>
              <a:xfrm>
                <a:off x="4419508" y="744264"/>
                <a:ext cx="1485728" cy="362728"/>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411564" y="1146256"/>
                <a:ext cx="1587806" cy="362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𝑣</m:t>
                      </m:r>
                      <m:r>
                        <a:rPr lang="en-US" sz="1700">
                          <a:latin typeface="Cambria Math" panose="02040503050406030204" pitchFamily="18" charset="0"/>
                        </a:rPr>
                        <m:t>=</m:t>
                      </m:r>
                      <m:r>
                        <m:rPr>
                          <m:sty m:val="p"/>
                        </m:rPr>
                        <a:rPr lang="en-US" sz="1700">
                          <a:latin typeface="Cambria Math" panose="02040503050406030204" pitchFamily="18" charset="0"/>
                        </a:rPr>
                        <m:t>Re</m:t>
                      </m:r>
                      <m:r>
                        <a:rPr lang="en-US" sz="1700">
                          <a:latin typeface="Cambria Math" panose="02040503050406030204" pitchFamily="18" charset="0"/>
                        </a:rPr>
                        <m:t>[</m:t>
                      </m:r>
                      <m:r>
                        <a:rPr lang="en-US" sz="1700" b="0" i="1" smtClean="0">
                          <a:latin typeface="Cambria Math" panose="02040503050406030204" pitchFamily="18" charset="0"/>
                        </a:rPr>
                        <m:t>𝑉</m:t>
                      </m:r>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𝜔</m:t>
                          </m:r>
                          <m:r>
                            <a:rPr lang="en-US" sz="1700" i="1">
                              <a:latin typeface="Cambria Math" panose="02040503050406030204" pitchFamily="18" charset="0"/>
                            </a:rPr>
                            <m:t>𝑡</m:t>
                          </m:r>
                        </m:sup>
                      </m:sSup>
                      <m:r>
                        <a:rPr lang="en-US" sz="1700" b="0" i="0" smtClean="0">
                          <a:latin typeface="Cambria Math" panose="02040503050406030204" pitchFamily="18" charset="0"/>
                        </a:rPr>
                        <m:t>]</m:t>
                      </m:r>
                    </m:oMath>
                  </m:oMathPara>
                </a14:m>
                <a:endParaRPr lang="en-US" sz="1700" dirty="0"/>
              </a:p>
            </p:txBody>
          </p:sp>
        </mc:Choice>
        <mc:Fallback xmlns="">
          <p:sp>
            <p:nvSpPr>
              <p:cNvPr id="23" name="Rectangle 22"/>
              <p:cNvSpPr>
                <a:spLocks noRot="1" noChangeAspect="1" noMove="1" noResize="1" noEditPoints="1" noAdjustHandles="1" noChangeArrowheads="1" noChangeShapeType="1" noTextEdit="1"/>
              </p:cNvSpPr>
              <p:nvPr/>
            </p:nvSpPr>
            <p:spPr>
              <a:xfrm>
                <a:off x="4411564" y="1146256"/>
                <a:ext cx="1587806" cy="362728"/>
              </a:xfrm>
              <a:prstGeom prst="rect">
                <a:avLst/>
              </a:prstGeom>
              <a:blipFill>
                <a:blip r:embed="rId5"/>
                <a:stretch>
                  <a:fillRect b="-13333"/>
                </a:stretch>
              </a:blipFill>
            </p:spPr>
            <p:txBody>
              <a:bodyPr/>
              <a:lstStyle/>
              <a:p>
                <a:r>
                  <a:rPr lang="en-US">
                    <a:noFill/>
                  </a:rPr>
                  <a:t> </a:t>
                </a:r>
              </a:p>
            </p:txBody>
          </p:sp>
        </mc:Fallback>
      </mc:AlternateContent>
      <p:sp>
        <p:nvSpPr>
          <p:cNvPr id="24" name="Right Brace 23"/>
          <p:cNvSpPr/>
          <p:nvPr/>
        </p:nvSpPr>
        <p:spPr>
          <a:xfrm>
            <a:off x="6060926" y="744264"/>
            <a:ext cx="214242" cy="798189"/>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p>
        </p:txBody>
      </p:sp>
      <p:sp>
        <p:nvSpPr>
          <p:cNvPr id="25" name="Rectangle 24"/>
          <p:cNvSpPr>
            <a:spLocks noChangeArrowheads="1"/>
          </p:cNvSpPr>
          <p:nvPr/>
        </p:nvSpPr>
        <p:spPr bwMode="auto">
          <a:xfrm>
            <a:off x="2484185" y="76200"/>
            <a:ext cx="6479659"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v"/>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تعریف</a:t>
            </a:r>
            <a:r>
              <a:rPr lang="fa-IR" altLang="en-US"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امپدانس</a:t>
            </a:r>
            <a:r>
              <a:rPr lang="fa-IR" altLang="en-US"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دیده شده از سرهای مورد مورد نظر تک قطبی (</a:t>
            </a:r>
            <a:r>
              <a:rPr lang="fa-IR" altLang="en-US"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امپدانس نقطه تحریک</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a:t>
            </a:r>
            <a:endParaRPr lang="en-US" altLang="en-US" sz="1700" dirty="0">
              <a:ea typeface="Calibri" panose="020F0502020204030204" pitchFamily="34" charset="0"/>
              <a:cs typeface="Arial" panose="020B0604020202020204" pitchFamily="34" charset="0"/>
            </a:endParaRPr>
          </a:p>
        </p:txBody>
      </p:sp>
      <p:pic>
        <p:nvPicPr>
          <p:cNvPr id="26" name="Picture 25"/>
          <p:cNvPicPr>
            <a:picLocks noChangeAspect="1"/>
          </p:cNvPicPr>
          <p:nvPr/>
        </p:nvPicPr>
        <p:blipFill>
          <a:blip r:embed="rId6"/>
          <a:stretch>
            <a:fillRect/>
          </a:stretch>
        </p:blipFill>
        <p:spPr>
          <a:xfrm>
            <a:off x="685801" y="458644"/>
            <a:ext cx="3048000" cy="1532056"/>
          </a:xfrm>
          <a:prstGeom prst="rect">
            <a:avLst/>
          </a:prstGeom>
        </p:spPr>
      </p:pic>
      <p:sp>
        <p:nvSpPr>
          <p:cNvPr id="27" name="Rectangle 26"/>
          <p:cNvSpPr>
            <a:spLocks noChangeArrowheads="1"/>
          </p:cNvSpPr>
          <p:nvPr/>
        </p:nvSpPr>
        <p:spPr bwMode="auto">
          <a:xfrm>
            <a:off x="2729922" y="1658023"/>
            <a:ext cx="6260048"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v"/>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تعریف</a:t>
            </a:r>
            <a:r>
              <a:rPr lang="fa-IR" altLang="en-US"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ادمیتانس</a:t>
            </a:r>
            <a:r>
              <a:rPr lang="fa-IR" altLang="en-US"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دیده شده از سرهای مورد نظر تک قطبی (</a:t>
            </a:r>
            <a:r>
              <a:rPr lang="fa-IR" altLang="en-US"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ادمیتانس نقطه تحریک</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a:t>
            </a:r>
            <a:endParaRPr lang="en-US" altLang="en-US" sz="1700" dirty="0">
              <a:ea typeface="Calibri" panose="020F0502020204030204" pitchFamily="34" charset="0"/>
              <a:cs typeface="Arial" panose="020B0604020202020204" pitchFamily="34" charset="0"/>
            </a:endParaRPr>
          </a:p>
        </p:txBody>
      </p:sp>
      <p:pic>
        <p:nvPicPr>
          <p:cNvPr id="28" name="Picture 27"/>
          <p:cNvPicPr>
            <a:picLocks noChangeAspect="1"/>
          </p:cNvPicPr>
          <p:nvPr/>
        </p:nvPicPr>
        <p:blipFill>
          <a:blip r:embed="rId7"/>
          <a:stretch>
            <a:fillRect/>
          </a:stretch>
        </p:blipFill>
        <p:spPr>
          <a:xfrm>
            <a:off x="717653" y="2039090"/>
            <a:ext cx="3016148" cy="1542310"/>
          </a:xfrm>
          <a:prstGeom prst="rect">
            <a:avLst/>
          </a:prstGeom>
        </p:spPr>
      </p:pic>
      <mc:AlternateContent xmlns:mc="http://schemas.openxmlformats.org/markup-compatibility/2006" xmlns:a14="http://schemas.microsoft.com/office/drawing/2010/main">
        <mc:Choice Requires="a14">
          <p:sp>
            <p:nvSpPr>
              <p:cNvPr id="29" name="Rectangle 28"/>
              <p:cNvSpPr/>
              <p:nvPr/>
            </p:nvSpPr>
            <p:spPr>
              <a:xfrm>
                <a:off x="4411564" y="2286000"/>
                <a:ext cx="1485728" cy="362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𝑖</m:t>
                      </m:r>
                      <m:r>
                        <a:rPr lang="en-US" sz="1700">
                          <a:latin typeface="Cambria Math" panose="02040503050406030204" pitchFamily="18" charset="0"/>
                        </a:rPr>
                        <m:t>=</m:t>
                      </m:r>
                      <m:r>
                        <m:rPr>
                          <m:sty m:val="p"/>
                        </m:rPr>
                        <a:rPr lang="en-US" sz="1700">
                          <a:latin typeface="Cambria Math" panose="02040503050406030204" pitchFamily="18" charset="0"/>
                        </a:rPr>
                        <m:t>Re</m:t>
                      </m:r>
                      <m:r>
                        <a:rPr lang="en-US" sz="1700">
                          <a:latin typeface="Cambria Math" panose="02040503050406030204" pitchFamily="18" charset="0"/>
                        </a:rPr>
                        <m:t>[</m:t>
                      </m:r>
                      <m:r>
                        <a:rPr lang="en-US" sz="1700" i="1">
                          <a:latin typeface="Cambria Math" panose="02040503050406030204" pitchFamily="18" charset="0"/>
                        </a:rPr>
                        <m:t>𝐼</m:t>
                      </m:r>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𝜔</m:t>
                          </m:r>
                          <m:r>
                            <a:rPr lang="en-US" sz="1700" i="1">
                              <a:latin typeface="Cambria Math" panose="02040503050406030204" pitchFamily="18" charset="0"/>
                            </a:rPr>
                            <m:t>𝑡</m:t>
                          </m:r>
                        </m:sup>
                      </m:sSup>
                      <m:r>
                        <a:rPr lang="en-US" sz="1700" b="0" i="0" smtClean="0">
                          <a:latin typeface="Cambria Math" panose="02040503050406030204" pitchFamily="18" charset="0"/>
                        </a:rPr>
                        <m:t>]</m:t>
                      </m:r>
                    </m:oMath>
                  </m:oMathPara>
                </a14:m>
                <a:endParaRPr lang="en-US" sz="1700" dirty="0"/>
              </a:p>
            </p:txBody>
          </p:sp>
        </mc:Choice>
        <mc:Fallback xmlns="">
          <p:sp>
            <p:nvSpPr>
              <p:cNvPr id="29" name="Rectangle 28"/>
              <p:cNvSpPr>
                <a:spLocks noRot="1" noChangeAspect="1" noMove="1" noResize="1" noEditPoints="1" noAdjustHandles="1" noChangeArrowheads="1" noChangeShapeType="1" noTextEdit="1"/>
              </p:cNvSpPr>
              <p:nvPr/>
            </p:nvSpPr>
            <p:spPr>
              <a:xfrm>
                <a:off x="4411564" y="2286000"/>
                <a:ext cx="1485728" cy="362728"/>
              </a:xfrm>
              <a:prstGeom prst="rect">
                <a:avLst/>
              </a:prstGeom>
              <a:blipFill>
                <a:blip r:embed="rId8"/>
                <a:stretch>
                  <a:fillRect b="-1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403620" y="2687992"/>
                <a:ext cx="1587806" cy="362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smtClean="0">
                          <a:latin typeface="Cambria Math" panose="02040503050406030204" pitchFamily="18" charset="0"/>
                        </a:rPr>
                        <m:t>𝑣</m:t>
                      </m:r>
                      <m:r>
                        <a:rPr lang="en-US" sz="1700">
                          <a:latin typeface="Cambria Math" panose="02040503050406030204" pitchFamily="18" charset="0"/>
                        </a:rPr>
                        <m:t>=</m:t>
                      </m:r>
                      <m:r>
                        <m:rPr>
                          <m:sty m:val="p"/>
                        </m:rPr>
                        <a:rPr lang="en-US" sz="1700">
                          <a:latin typeface="Cambria Math" panose="02040503050406030204" pitchFamily="18" charset="0"/>
                        </a:rPr>
                        <m:t>Re</m:t>
                      </m:r>
                      <m:r>
                        <a:rPr lang="en-US" sz="1700">
                          <a:latin typeface="Cambria Math" panose="02040503050406030204" pitchFamily="18" charset="0"/>
                        </a:rPr>
                        <m:t>[</m:t>
                      </m:r>
                      <m:r>
                        <a:rPr lang="en-US" sz="1700" b="0" i="1" smtClean="0">
                          <a:latin typeface="Cambria Math" panose="02040503050406030204" pitchFamily="18" charset="0"/>
                        </a:rPr>
                        <m:t>𝑉</m:t>
                      </m:r>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𝜔</m:t>
                          </m:r>
                          <m:r>
                            <a:rPr lang="en-US" sz="1700" i="1">
                              <a:latin typeface="Cambria Math" panose="02040503050406030204" pitchFamily="18" charset="0"/>
                            </a:rPr>
                            <m:t>𝑡</m:t>
                          </m:r>
                        </m:sup>
                      </m:sSup>
                      <m:r>
                        <a:rPr lang="en-US" sz="1700" b="0" i="0" smtClean="0">
                          <a:latin typeface="Cambria Math" panose="02040503050406030204" pitchFamily="18" charset="0"/>
                        </a:rPr>
                        <m:t>]</m:t>
                      </m:r>
                    </m:oMath>
                  </m:oMathPara>
                </a14:m>
                <a:endParaRPr lang="en-US" sz="1700" dirty="0"/>
              </a:p>
            </p:txBody>
          </p:sp>
        </mc:Choice>
        <mc:Fallback xmlns="">
          <p:sp>
            <p:nvSpPr>
              <p:cNvPr id="30" name="Rectangle 29"/>
              <p:cNvSpPr>
                <a:spLocks noRot="1" noChangeAspect="1" noMove="1" noResize="1" noEditPoints="1" noAdjustHandles="1" noChangeArrowheads="1" noChangeShapeType="1" noTextEdit="1"/>
              </p:cNvSpPr>
              <p:nvPr/>
            </p:nvSpPr>
            <p:spPr>
              <a:xfrm>
                <a:off x="4403620" y="2687992"/>
                <a:ext cx="1587806" cy="362728"/>
              </a:xfrm>
              <a:prstGeom prst="rect">
                <a:avLst/>
              </a:prstGeom>
              <a:blipFill>
                <a:blip r:embed="rId9"/>
                <a:stretch>
                  <a:fillRect b="-13559"/>
                </a:stretch>
              </a:blipFill>
            </p:spPr>
            <p:txBody>
              <a:bodyPr/>
              <a:lstStyle/>
              <a:p>
                <a:r>
                  <a:rPr lang="en-US">
                    <a:noFill/>
                  </a:rPr>
                  <a:t> </a:t>
                </a:r>
              </a:p>
            </p:txBody>
          </p:sp>
        </mc:Fallback>
      </mc:AlternateContent>
      <p:sp>
        <p:nvSpPr>
          <p:cNvPr id="31" name="Right Brace 30"/>
          <p:cNvSpPr/>
          <p:nvPr/>
        </p:nvSpPr>
        <p:spPr>
          <a:xfrm>
            <a:off x="6069890" y="2288897"/>
            <a:ext cx="214242" cy="798189"/>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p>
        </p:txBody>
      </p:sp>
      <mc:AlternateContent xmlns:mc="http://schemas.openxmlformats.org/markup-compatibility/2006" xmlns:a14="http://schemas.microsoft.com/office/drawing/2010/main">
        <mc:Choice Requires="a14">
          <p:sp>
            <p:nvSpPr>
              <p:cNvPr id="32" name="Rectangle 31"/>
              <p:cNvSpPr/>
              <p:nvPr/>
            </p:nvSpPr>
            <p:spPr>
              <a:xfrm>
                <a:off x="6424004" y="2319289"/>
                <a:ext cx="1278620" cy="626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smtClean="0">
                          <a:latin typeface="Cambria Math" panose="02040503050406030204" pitchFamily="18" charset="0"/>
                        </a:rPr>
                        <m:t>𝑌</m:t>
                      </m:r>
                      <m:r>
                        <a:rPr lang="en-US" sz="1700" i="0">
                          <a:latin typeface="Cambria Math" panose="02040503050406030204" pitchFamily="18" charset="0"/>
                        </a:rPr>
                        <m:t>(</m:t>
                      </m:r>
                      <m:r>
                        <a:rPr lang="en-US" sz="1700" i="1">
                          <a:latin typeface="Cambria Math" panose="02040503050406030204" pitchFamily="18" charset="0"/>
                        </a:rPr>
                        <m:t>𝑗</m:t>
                      </m:r>
                      <m:r>
                        <a:rPr lang="en-US" sz="1700" i="1">
                          <a:latin typeface="Cambria Math" panose="02040503050406030204" pitchFamily="18" charset="0"/>
                        </a:rPr>
                        <m:t>𝜔</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𝐼</m:t>
                          </m:r>
                        </m:num>
                        <m:den>
                          <m:sSub>
                            <m:sSubPr>
                              <m:ctrlPr>
                                <a:rPr lang="en-US" sz="1700" i="1">
                                  <a:latin typeface="Cambria Math" panose="02040503050406030204" pitchFamily="18" charset="0"/>
                                </a:rPr>
                              </m:ctrlPr>
                            </m:sSubPr>
                            <m:e>
                              <m:r>
                                <a:rPr lang="en-US" sz="1700" b="0" i="1" smtClean="0">
                                  <a:latin typeface="Cambria Math" panose="02040503050406030204" pitchFamily="18" charset="0"/>
                                </a:rPr>
                                <m:t>𝑉</m:t>
                              </m:r>
                            </m:e>
                            <m:sub>
                              <m:r>
                                <a:rPr lang="en-US" sz="1700" b="0" i="1">
                                  <a:latin typeface="Cambria Math" panose="02040503050406030204" pitchFamily="18" charset="0"/>
                                </a:rPr>
                                <m:t>𝑆</m:t>
                              </m:r>
                            </m:sub>
                          </m:sSub>
                        </m:den>
                      </m:f>
                    </m:oMath>
                  </m:oMathPara>
                </a14:m>
                <a:endParaRPr lang="en-US" sz="1700" dirty="0"/>
              </a:p>
            </p:txBody>
          </p:sp>
        </mc:Choice>
        <mc:Fallback xmlns="">
          <p:sp>
            <p:nvSpPr>
              <p:cNvPr id="32" name="Rectangle 31"/>
              <p:cNvSpPr>
                <a:spLocks noRot="1" noChangeAspect="1" noMove="1" noResize="1" noEditPoints="1" noAdjustHandles="1" noChangeArrowheads="1" noChangeShapeType="1" noTextEdit="1"/>
              </p:cNvSpPr>
              <p:nvPr/>
            </p:nvSpPr>
            <p:spPr>
              <a:xfrm>
                <a:off x="6424004" y="2319289"/>
                <a:ext cx="1278620" cy="626582"/>
              </a:xfrm>
              <a:prstGeom prst="rect">
                <a:avLst/>
              </a:prstGeom>
              <a:blipFill>
                <a:blip r:embed="rId10"/>
                <a:stretch>
                  <a:fillRect/>
                </a:stretch>
              </a:blipFill>
            </p:spPr>
            <p:txBody>
              <a:bodyPr/>
              <a:lstStyle/>
              <a:p>
                <a:r>
                  <a:rPr lang="en-US">
                    <a:noFill/>
                  </a:rPr>
                  <a:t> </a:t>
                </a:r>
              </a:p>
            </p:txBody>
          </p:sp>
        </mc:Fallback>
      </mc:AlternateContent>
      <p:sp>
        <p:nvSpPr>
          <p:cNvPr id="33" name="Rectangle 32"/>
          <p:cNvSpPr>
            <a:spLocks noChangeArrowheads="1"/>
          </p:cNvSpPr>
          <p:nvPr/>
        </p:nvSpPr>
        <p:spPr bwMode="auto">
          <a:xfrm>
            <a:off x="3200400" y="3352800"/>
            <a:ext cx="5818362" cy="99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ü"/>
            </a:pP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اگر منبع ولتاژ طوری تنظیم شود که فیزور ولتاژ منبع </a:t>
            </a:r>
            <a:r>
              <a:rPr lang="en-US" altLang="en-US" sz="1700" i="1" dirty="0" smtClean="0">
                <a:latin typeface="Cambria Math" panose="02040503050406030204" pitchFamily="18" charset="0"/>
                <a:ea typeface="Cambria Math" panose="02040503050406030204" pitchFamily="18" charset="0"/>
                <a:cs typeface="B Nazanin" panose="00000400000000000000" pitchFamily="2" charset="-78"/>
              </a:rPr>
              <a:t>V</a:t>
            </a:r>
            <a:r>
              <a:rPr lang="en-US" altLang="en-US" sz="1700" i="1" baseline="-25000" dirty="0" smtClean="0">
                <a:latin typeface="Cambria Math" panose="02040503050406030204" pitchFamily="18" charset="0"/>
                <a:ea typeface="Cambria Math" panose="02040503050406030204" pitchFamily="18" charset="0"/>
                <a:cs typeface="B Nazanin" panose="00000400000000000000" pitchFamily="2" charset="-78"/>
              </a:rPr>
              <a:t>s</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 برابر با فیزور ولتاژ دو سر منبع جریان باشد، می توان انتظار داشت که فیزور جریان آن نیز برابر با فیزور جریان منبع </a:t>
            </a:r>
            <a:r>
              <a:rPr lang="en-US" altLang="en-US" sz="1700" i="1" dirty="0" smtClean="0">
                <a:latin typeface="Cambria Math" panose="02040503050406030204" pitchFamily="18" charset="0"/>
                <a:ea typeface="Cambria Math" panose="02040503050406030204" pitchFamily="18" charset="0"/>
                <a:cs typeface="B Nazanin" panose="00000400000000000000" pitchFamily="2" charset="-78"/>
              </a:rPr>
              <a:t>I</a:t>
            </a:r>
            <a:r>
              <a:rPr lang="en-US" altLang="en-US" sz="1700" i="1" baseline="-25000" dirty="0" smtClean="0">
                <a:latin typeface="Cambria Math" panose="02040503050406030204" pitchFamily="18" charset="0"/>
                <a:ea typeface="Cambria Math" panose="02040503050406030204" pitchFamily="18" charset="0"/>
                <a:cs typeface="B Nazanin" panose="00000400000000000000" pitchFamily="2" charset="-78"/>
              </a:rPr>
              <a:t>s</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 باشد. پس طبق </a:t>
            </a:r>
            <a:r>
              <a:rPr lang="fa-IR" altLang="en-US" sz="1700" b="1" dirty="0" smtClean="0">
                <a:latin typeface="Cambria Math" panose="02040503050406030204" pitchFamily="18" charset="0"/>
                <a:ea typeface="Cambria Math" panose="02040503050406030204" pitchFamily="18" charset="0"/>
                <a:cs typeface="B Nazanin" panose="00000400000000000000" pitchFamily="2" charset="-78"/>
              </a:rPr>
              <a:t>قضیه جانشینی </a:t>
            </a:r>
            <a:r>
              <a:rPr lang="fa-IR" altLang="en-US" sz="1700" dirty="0" smtClean="0">
                <a:latin typeface="Cambria Math" panose="02040503050406030204" pitchFamily="18" charset="0"/>
                <a:ea typeface="Cambria Math" panose="02040503050406030204" pitchFamily="18" charset="0"/>
                <a:cs typeface="B Nazanin" panose="00000400000000000000" pitchFamily="2" charset="-78"/>
              </a:rPr>
              <a:t>در مدار اثبات می شود که: </a:t>
            </a:r>
            <a:endParaRPr lang="en-US" altLang="en-US" sz="1700" dirty="0">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Rectangle 33"/>
              <p:cNvSpPr/>
              <p:nvPr/>
            </p:nvSpPr>
            <p:spPr>
              <a:xfrm>
                <a:off x="1137371" y="3600384"/>
                <a:ext cx="1673792" cy="630173"/>
              </a:xfrm>
              <a:prstGeom prst="rect">
                <a:avLst/>
              </a:prstGeom>
              <a:solidFill>
                <a:schemeClr val="accent1">
                  <a:lumMod val="20000"/>
                  <a:lumOff val="80000"/>
                  <a:alpha val="7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700" b="1" i="1" smtClean="0">
                          <a:solidFill>
                            <a:srgbClr val="FF0000"/>
                          </a:solidFill>
                          <a:latin typeface="Cambria Math" panose="02040503050406030204" pitchFamily="18" charset="0"/>
                        </a:rPr>
                        <m:t>𝒀</m:t>
                      </m:r>
                      <m:r>
                        <a:rPr lang="en-US" sz="1700" b="1" i="0">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𝒋</m:t>
                      </m:r>
                      <m:r>
                        <a:rPr lang="en-US" sz="1700" b="1" i="1">
                          <a:solidFill>
                            <a:srgbClr val="FF0000"/>
                          </a:solidFill>
                          <a:latin typeface="Cambria Math" panose="02040503050406030204" pitchFamily="18" charset="0"/>
                        </a:rPr>
                        <m:t>𝝎</m:t>
                      </m:r>
                      <m:r>
                        <a:rPr lang="en-US" sz="1700" b="1" i="0">
                          <a:solidFill>
                            <a:srgbClr val="FF0000"/>
                          </a:solidFill>
                          <a:latin typeface="Cambria Math" panose="02040503050406030204" pitchFamily="18" charset="0"/>
                        </a:rPr>
                        <m:t>)≜</m:t>
                      </m:r>
                      <m:f>
                        <m:fPr>
                          <m:ctrlPr>
                            <a:rPr lang="en-US" sz="1700" b="1" i="1">
                              <a:solidFill>
                                <a:srgbClr val="FF0000"/>
                              </a:solidFill>
                              <a:latin typeface="Cambria Math" panose="02040503050406030204" pitchFamily="18" charset="0"/>
                            </a:rPr>
                          </m:ctrlPr>
                        </m:fPr>
                        <m:num>
                          <m:r>
                            <a:rPr lang="en-US" sz="1700" b="1" i="0">
                              <a:solidFill>
                                <a:srgbClr val="FF0000"/>
                              </a:solidFill>
                              <a:latin typeface="Cambria Math" panose="02040503050406030204" pitchFamily="18" charset="0"/>
                            </a:rPr>
                            <m:t>𝟏</m:t>
                          </m:r>
                        </m:num>
                        <m:den>
                          <m:d>
                            <m:dPr>
                              <m:begChr m:val=""/>
                              <m:ctrlPr>
                                <a:rPr lang="en-US" sz="1700" b="1" i="1">
                                  <a:solidFill>
                                    <a:srgbClr val="FF0000"/>
                                  </a:solidFill>
                                  <a:latin typeface="Cambria Math" panose="02040503050406030204" pitchFamily="18" charset="0"/>
                                </a:rPr>
                              </m:ctrlPr>
                            </m:dPr>
                            <m:e>
                              <m:r>
                                <a:rPr lang="en-US" sz="1700" b="1" i="1">
                                  <a:solidFill>
                                    <a:srgbClr val="FF0000"/>
                                  </a:solidFill>
                                  <a:latin typeface="Cambria Math" panose="02040503050406030204" pitchFamily="18" charset="0"/>
                                </a:rPr>
                                <m:t>𝒁</m:t>
                              </m:r>
                              <m:r>
                                <a:rPr lang="en-US" sz="1700" b="1" i="0">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𝒋</m:t>
                              </m:r>
                              <m:r>
                                <a:rPr lang="en-US" sz="1700" b="1" i="1">
                                  <a:solidFill>
                                    <a:srgbClr val="FF0000"/>
                                  </a:solidFill>
                                  <a:latin typeface="Cambria Math" panose="02040503050406030204" pitchFamily="18" charset="0"/>
                                </a:rPr>
                                <m:t>𝝎</m:t>
                              </m:r>
                            </m:e>
                          </m:d>
                        </m:den>
                      </m:f>
                    </m:oMath>
                  </m:oMathPara>
                </a14:m>
                <a:endParaRPr lang="en-US" sz="1700" b="1" dirty="0">
                  <a:solidFill>
                    <a:srgbClr val="FF0000"/>
                  </a:solidFill>
                </a:endParaRPr>
              </a:p>
            </p:txBody>
          </p:sp>
        </mc:Choice>
        <mc:Fallback xmlns="">
          <p:sp>
            <p:nvSpPr>
              <p:cNvPr id="34" name="Rectangle 33"/>
              <p:cNvSpPr>
                <a:spLocks noRot="1" noChangeAspect="1" noMove="1" noResize="1" noEditPoints="1" noAdjustHandles="1" noChangeArrowheads="1" noChangeShapeType="1" noTextEdit="1"/>
              </p:cNvSpPr>
              <p:nvPr/>
            </p:nvSpPr>
            <p:spPr>
              <a:xfrm>
                <a:off x="1137371" y="3600384"/>
                <a:ext cx="1673792" cy="630173"/>
              </a:xfrm>
              <a:prstGeom prst="rect">
                <a:avLst/>
              </a:prstGeom>
              <a:blipFill>
                <a:blip r:embed="rId11"/>
                <a:stretch>
                  <a:fillRect/>
                </a:stretch>
              </a:blipFill>
            </p:spPr>
            <p:txBody>
              <a:bodyPr/>
              <a:lstStyle/>
              <a:p>
                <a:r>
                  <a:rPr lang="en-US">
                    <a:noFill/>
                  </a:rPr>
                  <a:t> </a:t>
                </a:r>
              </a:p>
            </p:txBody>
          </p:sp>
        </mc:Fallback>
      </mc:AlternateContent>
      <p:sp>
        <p:nvSpPr>
          <p:cNvPr id="35" name="Rectangle 34"/>
          <p:cNvSpPr>
            <a:spLocks noChangeArrowheads="1"/>
          </p:cNvSpPr>
          <p:nvPr/>
        </p:nvSpPr>
        <p:spPr bwMode="auto">
          <a:xfrm>
            <a:off x="4864137" y="4404859"/>
            <a:ext cx="4065536"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ü"/>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در مورد </a:t>
            </a:r>
            <a:r>
              <a:rPr lang="fa-IR" altLang="en-US" sz="1700" dirty="0" err="1" smtClean="0">
                <a:latin typeface="Times New Roman" panose="02020603050405020304" pitchFamily="18" charset="0"/>
                <a:ea typeface="Calibri" panose="020F0502020204030204" pitchFamily="34" charset="0"/>
                <a:cs typeface="B Nazanin" panose="00000400000000000000" pitchFamily="2" charset="-78"/>
              </a:rPr>
              <a:t>امپدانس</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معادل مقاومت، خازن و سلف داریم: </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Rectangle 35"/>
              <p:cNvSpPr/>
              <p:nvPr/>
            </p:nvSpPr>
            <p:spPr>
              <a:xfrm>
                <a:off x="976867" y="4406052"/>
                <a:ext cx="3276090" cy="629660"/>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b="1" i="1" smtClean="0">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𝒁</m:t>
                          </m:r>
                        </m:e>
                        <m:sub>
                          <m:r>
                            <a:rPr lang="en-US" sz="1700" b="1" i="1">
                              <a:solidFill>
                                <a:srgbClr val="FF0000"/>
                              </a:solidFill>
                              <a:latin typeface="Cambria Math" panose="02040503050406030204" pitchFamily="18" charset="0"/>
                            </a:rPr>
                            <m:t>𝑹</m:t>
                          </m:r>
                        </m:sub>
                      </m:sSub>
                      <m:r>
                        <a:rPr lang="en-US" sz="1700" b="1" i="0">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𝑹</m:t>
                      </m:r>
                      <m:r>
                        <m:rPr>
                          <m:nor/>
                        </m:rPr>
                        <a:rPr lang="en-US" sz="1700" b="1" i="1">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m:t>
                      </m:r>
                      <m:r>
                        <m:rPr>
                          <m:nor/>
                        </m:rPr>
                        <a:rPr lang="en-US" sz="1700" b="1" i="1">
                          <a:solidFill>
                            <a:srgbClr val="FF0000"/>
                          </a:solidFill>
                          <a:latin typeface="Cambria Math" panose="02040503050406030204" pitchFamily="18" charset="0"/>
                        </a:rPr>
                        <m:t>   </m:t>
                      </m:r>
                      <m:sSub>
                        <m:sSubPr>
                          <m:ctrlPr>
                            <a:rPr lang="en-US" sz="1700" b="1" i="1">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𝒁</m:t>
                          </m:r>
                        </m:e>
                        <m:sub>
                          <m:r>
                            <a:rPr lang="en-US" sz="1700" b="1" i="1">
                              <a:solidFill>
                                <a:srgbClr val="FF0000"/>
                              </a:solidFill>
                              <a:latin typeface="Cambria Math" panose="02040503050406030204" pitchFamily="18" charset="0"/>
                            </a:rPr>
                            <m:t>𝑪</m:t>
                          </m:r>
                        </m:sub>
                      </m:sSub>
                      <m:r>
                        <a:rPr lang="en-US" sz="1700" b="1" i="0">
                          <a:solidFill>
                            <a:srgbClr val="FF0000"/>
                          </a:solidFill>
                          <a:latin typeface="Cambria Math" panose="02040503050406030204" pitchFamily="18" charset="0"/>
                        </a:rPr>
                        <m:t>=</m:t>
                      </m:r>
                      <m:f>
                        <m:fPr>
                          <m:ctrlPr>
                            <a:rPr lang="en-US" sz="1700" b="1" i="1">
                              <a:solidFill>
                                <a:srgbClr val="FF0000"/>
                              </a:solidFill>
                              <a:latin typeface="Cambria Math" panose="02040503050406030204" pitchFamily="18" charset="0"/>
                            </a:rPr>
                          </m:ctrlPr>
                        </m:fPr>
                        <m:num>
                          <m:r>
                            <a:rPr lang="en-US" sz="1700" b="1" i="0">
                              <a:solidFill>
                                <a:srgbClr val="FF0000"/>
                              </a:solidFill>
                              <a:latin typeface="Cambria Math" panose="02040503050406030204" pitchFamily="18" charset="0"/>
                            </a:rPr>
                            <m:t>𝟏</m:t>
                          </m:r>
                        </m:num>
                        <m:den>
                          <m:r>
                            <a:rPr lang="en-US" sz="1700" b="1" i="1">
                              <a:solidFill>
                                <a:srgbClr val="FF0000"/>
                              </a:solidFill>
                              <a:latin typeface="Cambria Math" panose="02040503050406030204" pitchFamily="18" charset="0"/>
                            </a:rPr>
                            <m:t>𝒋</m:t>
                          </m:r>
                          <m:r>
                            <a:rPr lang="en-US" sz="1700" b="1" i="1">
                              <a:solidFill>
                                <a:srgbClr val="FF0000"/>
                              </a:solidFill>
                              <a:latin typeface="Cambria Math" panose="02040503050406030204" pitchFamily="18" charset="0"/>
                            </a:rPr>
                            <m:t>𝝎</m:t>
                          </m:r>
                          <m:r>
                            <a:rPr lang="en-US" sz="1700" b="1" i="1">
                              <a:solidFill>
                                <a:srgbClr val="FF0000"/>
                              </a:solidFill>
                              <a:latin typeface="Cambria Math" panose="02040503050406030204" pitchFamily="18" charset="0"/>
                            </a:rPr>
                            <m:t>𝑪</m:t>
                          </m:r>
                        </m:den>
                      </m:f>
                      <m:r>
                        <m:rPr>
                          <m:nor/>
                        </m:rPr>
                        <a:rPr lang="en-US" sz="1700" b="1" i="1">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m:t>
                      </m:r>
                      <m:r>
                        <m:rPr>
                          <m:nor/>
                        </m:rPr>
                        <a:rPr lang="en-US" sz="1700" b="1" i="1">
                          <a:solidFill>
                            <a:srgbClr val="FF0000"/>
                          </a:solidFill>
                          <a:latin typeface="Cambria Math" panose="02040503050406030204" pitchFamily="18" charset="0"/>
                        </a:rPr>
                        <m:t>  </m:t>
                      </m:r>
                      <m:sSub>
                        <m:sSubPr>
                          <m:ctrlPr>
                            <a:rPr lang="en-US" sz="1700" b="1" i="1">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𝒁</m:t>
                          </m:r>
                        </m:e>
                        <m:sub>
                          <m:r>
                            <a:rPr lang="en-US" sz="1700" b="1" i="1">
                              <a:solidFill>
                                <a:srgbClr val="FF0000"/>
                              </a:solidFill>
                              <a:latin typeface="Cambria Math" panose="02040503050406030204" pitchFamily="18" charset="0"/>
                            </a:rPr>
                            <m:t>𝑳</m:t>
                          </m:r>
                        </m:sub>
                      </m:sSub>
                      <m:r>
                        <a:rPr lang="en-US" sz="1700" b="1" i="0">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𝒋</m:t>
                      </m:r>
                      <m:r>
                        <a:rPr lang="en-US" sz="1700" b="1" i="1">
                          <a:solidFill>
                            <a:srgbClr val="FF0000"/>
                          </a:solidFill>
                          <a:latin typeface="Cambria Math" panose="02040503050406030204" pitchFamily="18" charset="0"/>
                        </a:rPr>
                        <m:t>𝝎</m:t>
                      </m:r>
                      <m:r>
                        <a:rPr lang="en-US" sz="1700" b="1" i="1">
                          <a:solidFill>
                            <a:srgbClr val="FF0000"/>
                          </a:solidFill>
                          <a:latin typeface="Cambria Math" panose="02040503050406030204" pitchFamily="18" charset="0"/>
                        </a:rPr>
                        <m:t>𝑳</m:t>
                      </m:r>
                    </m:oMath>
                  </m:oMathPara>
                </a14:m>
                <a:endParaRPr lang="en-US" sz="1700" b="1" dirty="0">
                  <a:solidFill>
                    <a:srgbClr val="FF000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976867" y="4406052"/>
                <a:ext cx="3276090" cy="629660"/>
              </a:xfrm>
              <a:prstGeom prst="rect">
                <a:avLst/>
              </a:prstGeom>
              <a:blipFill>
                <a:blip r:embed="rId12"/>
                <a:stretch>
                  <a:fillRect/>
                </a:stretch>
              </a:blipFill>
            </p:spPr>
            <p:txBody>
              <a:bodyPr/>
              <a:lstStyle/>
              <a:p>
                <a:r>
                  <a:rPr lang="en-US">
                    <a:noFill/>
                  </a:rPr>
                  <a:t> </a:t>
                </a:r>
              </a:p>
            </p:txBody>
          </p:sp>
        </mc:Fallback>
      </mc:AlternateContent>
      <p:sp>
        <p:nvSpPr>
          <p:cNvPr id="37" name="Rectangle 36"/>
          <p:cNvSpPr>
            <a:spLocks noChangeArrowheads="1"/>
          </p:cNvSpPr>
          <p:nvPr/>
        </p:nvSpPr>
        <p:spPr bwMode="auto">
          <a:xfrm>
            <a:off x="4796811" y="5183551"/>
            <a:ext cx="4132862"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ü"/>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در مورد ادمیتانس معادل مقاومت، خازن و سلف داریم: </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Rectangle 37"/>
              <p:cNvSpPr/>
              <p:nvPr/>
            </p:nvSpPr>
            <p:spPr>
              <a:xfrm>
                <a:off x="888702" y="5219726"/>
                <a:ext cx="3452420" cy="629660"/>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b="1" i="1" smtClean="0">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𝒀</m:t>
                          </m:r>
                        </m:e>
                        <m:sub>
                          <m:r>
                            <a:rPr lang="en-US" sz="1700" b="1" i="1">
                              <a:solidFill>
                                <a:srgbClr val="FF0000"/>
                              </a:solidFill>
                              <a:latin typeface="Cambria Math" panose="02040503050406030204" pitchFamily="18" charset="0"/>
                            </a:rPr>
                            <m:t>𝑹</m:t>
                          </m:r>
                        </m:sub>
                      </m:sSub>
                      <m:r>
                        <a:rPr lang="en-US" sz="1700" b="1" i="0">
                          <a:solidFill>
                            <a:srgbClr val="FF0000"/>
                          </a:solidFill>
                          <a:latin typeface="Cambria Math" panose="02040503050406030204" pitchFamily="18" charset="0"/>
                        </a:rPr>
                        <m:t>=</m:t>
                      </m:r>
                      <m:f>
                        <m:fPr>
                          <m:ctrlPr>
                            <a:rPr lang="en-US" sz="1700" b="1" i="1">
                              <a:solidFill>
                                <a:srgbClr val="FF0000"/>
                              </a:solidFill>
                              <a:latin typeface="Cambria Math" panose="02040503050406030204" pitchFamily="18" charset="0"/>
                            </a:rPr>
                          </m:ctrlPr>
                        </m:fPr>
                        <m:num>
                          <m:r>
                            <a:rPr lang="en-US" sz="1700" b="1" i="0">
                              <a:solidFill>
                                <a:srgbClr val="FF0000"/>
                              </a:solidFill>
                              <a:latin typeface="Cambria Math" panose="02040503050406030204" pitchFamily="18" charset="0"/>
                            </a:rPr>
                            <m:t>𝟏</m:t>
                          </m:r>
                        </m:num>
                        <m:den>
                          <m:r>
                            <a:rPr lang="en-US" sz="1700" b="1" i="1">
                              <a:solidFill>
                                <a:srgbClr val="FF0000"/>
                              </a:solidFill>
                              <a:latin typeface="Cambria Math" panose="02040503050406030204" pitchFamily="18" charset="0"/>
                            </a:rPr>
                            <m:t>𝑹</m:t>
                          </m:r>
                        </m:den>
                      </m:f>
                      <m:r>
                        <m:rPr>
                          <m:nor/>
                        </m:rPr>
                        <a:rPr lang="en-US" sz="1700" b="1" i="1">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m:t>
                      </m:r>
                      <m:r>
                        <m:rPr>
                          <m:nor/>
                        </m:rPr>
                        <a:rPr lang="en-US" sz="1700" b="1" i="1">
                          <a:solidFill>
                            <a:srgbClr val="FF0000"/>
                          </a:solidFill>
                          <a:latin typeface="Cambria Math" panose="02040503050406030204" pitchFamily="18" charset="0"/>
                        </a:rPr>
                        <m:t>    </m:t>
                      </m:r>
                      <m:sSub>
                        <m:sSubPr>
                          <m:ctrlPr>
                            <a:rPr lang="en-US" sz="1700" b="1" i="1">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𝒀</m:t>
                          </m:r>
                        </m:e>
                        <m:sub>
                          <m:r>
                            <a:rPr lang="en-US" sz="1700" b="1" i="1">
                              <a:solidFill>
                                <a:srgbClr val="FF0000"/>
                              </a:solidFill>
                              <a:latin typeface="Cambria Math" panose="02040503050406030204" pitchFamily="18" charset="0"/>
                            </a:rPr>
                            <m:t>𝑪</m:t>
                          </m:r>
                        </m:sub>
                      </m:sSub>
                      <m:r>
                        <a:rPr lang="en-US" sz="1700" b="1" i="0">
                          <a:solidFill>
                            <a:srgbClr val="FF0000"/>
                          </a:solidFill>
                          <a:latin typeface="Cambria Math" panose="02040503050406030204" pitchFamily="18" charset="0"/>
                        </a:rPr>
                        <m:t>=</m:t>
                      </m:r>
                      <m:r>
                        <a:rPr lang="en-US" sz="1700" b="1" i="1">
                          <a:solidFill>
                            <a:srgbClr val="FF0000"/>
                          </a:solidFill>
                          <a:latin typeface="Cambria Math" panose="02040503050406030204" pitchFamily="18" charset="0"/>
                        </a:rPr>
                        <m:t>𝒋</m:t>
                      </m:r>
                      <m:r>
                        <a:rPr lang="en-US" sz="1700" b="1" i="1">
                          <a:solidFill>
                            <a:srgbClr val="FF0000"/>
                          </a:solidFill>
                          <a:latin typeface="Cambria Math" panose="02040503050406030204" pitchFamily="18" charset="0"/>
                        </a:rPr>
                        <m:t>𝝎</m:t>
                      </m:r>
                      <m:r>
                        <a:rPr lang="en-US" sz="1700" b="1" i="1">
                          <a:solidFill>
                            <a:srgbClr val="FF0000"/>
                          </a:solidFill>
                          <a:latin typeface="Cambria Math" panose="02040503050406030204" pitchFamily="18" charset="0"/>
                        </a:rPr>
                        <m:t>𝑪</m:t>
                      </m:r>
                      <m:r>
                        <m:rPr>
                          <m:nor/>
                        </m:rPr>
                        <a:rPr lang="en-US" sz="1700" b="1" i="1">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m:t>
                      </m:r>
                      <m:r>
                        <m:rPr>
                          <m:nor/>
                        </m:rPr>
                        <a:rPr lang="en-US" sz="1700" b="1" i="1">
                          <a:solidFill>
                            <a:srgbClr val="FF0000"/>
                          </a:solidFill>
                          <a:latin typeface="Cambria Math" panose="02040503050406030204" pitchFamily="18" charset="0"/>
                        </a:rPr>
                        <m:t>​​​​​   </m:t>
                      </m:r>
                      <m:sSub>
                        <m:sSubPr>
                          <m:ctrlPr>
                            <a:rPr lang="en-US" sz="1700" b="1" i="1">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𝒀</m:t>
                          </m:r>
                        </m:e>
                        <m:sub>
                          <m:r>
                            <a:rPr lang="en-US" sz="1700" b="1" i="1">
                              <a:solidFill>
                                <a:srgbClr val="FF0000"/>
                              </a:solidFill>
                              <a:latin typeface="Cambria Math" panose="02040503050406030204" pitchFamily="18" charset="0"/>
                            </a:rPr>
                            <m:t>𝑳</m:t>
                          </m:r>
                        </m:sub>
                      </m:sSub>
                      <m:r>
                        <a:rPr lang="en-US" sz="1700" b="1" i="0">
                          <a:solidFill>
                            <a:srgbClr val="FF0000"/>
                          </a:solidFill>
                          <a:latin typeface="Cambria Math" panose="02040503050406030204" pitchFamily="18" charset="0"/>
                        </a:rPr>
                        <m:t>=</m:t>
                      </m:r>
                      <m:f>
                        <m:fPr>
                          <m:ctrlPr>
                            <a:rPr lang="en-US" sz="1700" b="1" i="1">
                              <a:solidFill>
                                <a:srgbClr val="FF0000"/>
                              </a:solidFill>
                              <a:latin typeface="Cambria Math" panose="02040503050406030204" pitchFamily="18" charset="0"/>
                            </a:rPr>
                          </m:ctrlPr>
                        </m:fPr>
                        <m:num>
                          <m:r>
                            <a:rPr lang="en-US" sz="1700" b="1" i="0">
                              <a:solidFill>
                                <a:srgbClr val="FF0000"/>
                              </a:solidFill>
                              <a:latin typeface="Cambria Math" panose="02040503050406030204" pitchFamily="18" charset="0"/>
                            </a:rPr>
                            <m:t>𝟏</m:t>
                          </m:r>
                        </m:num>
                        <m:den>
                          <m:r>
                            <a:rPr lang="en-US" sz="1700" b="1" i="1">
                              <a:solidFill>
                                <a:srgbClr val="FF0000"/>
                              </a:solidFill>
                              <a:latin typeface="Cambria Math" panose="02040503050406030204" pitchFamily="18" charset="0"/>
                            </a:rPr>
                            <m:t>𝒋</m:t>
                          </m:r>
                          <m:r>
                            <a:rPr lang="en-US" sz="1700" b="1" i="1">
                              <a:solidFill>
                                <a:srgbClr val="FF0000"/>
                              </a:solidFill>
                              <a:latin typeface="Cambria Math" panose="02040503050406030204" pitchFamily="18" charset="0"/>
                            </a:rPr>
                            <m:t>𝝎</m:t>
                          </m:r>
                          <m:r>
                            <a:rPr lang="en-US" sz="1700" b="1" i="1">
                              <a:solidFill>
                                <a:srgbClr val="FF0000"/>
                              </a:solidFill>
                              <a:latin typeface="Cambria Math" panose="02040503050406030204" pitchFamily="18" charset="0"/>
                            </a:rPr>
                            <m:t>𝑳</m:t>
                          </m:r>
                        </m:den>
                      </m:f>
                    </m:oMath>
                  </m:oMathPara>
                </a14:m>
                <a:endParaRPr lang="en-US" sz="1700" b="1" dirty="0">
                  <a:solidFill>
                    <a:srgbClr val="FF0000"/>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888702" y="5219726"/>
                <a:ext cx="3452420" cy="62966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04800" y="5818358"/>
                <a:ext cx="8821533" cy="941796"/>
              </a:xfrm>
              <a:prstGeom prst="rect">
                <a:avLst/>
              </a:prstGeom>
            </p:spPr>
            <p:txBody>
              <a:bodyPr wrap="square">
                <a:spAutoFit/>
              </a:bodyPr>
              <a:lstStyle/>
              <a:p>
                <a:pPr marL="342900" indent="-342900" algn="just" rtl="1">
                  <a:lnSpc>
                    <a:spcPct val="115000"/>
                  </a:lnSpc>
                  <a:spcAft>
                    <a:spcPts val="1000"/>
                  </a:spcAft>
                  <a:buClr>
                    <a:srgbClr val="FF0000"/>
                  </a:buClr>
                  <a:buFont typeface="Wingdings" panose="05000000000000000000" pitchFamily="2" charset="2"/>
                  <a:buChar char="v"/>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مهم: </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بنابر روابط بالا مشخص شد که امپدانس و ادمیتانس، تابعی از فرکانس زاویه ای بوده و روابط جبری مختلط (بدون مشتق و انتگرال) را بین فیزورهای ولتاژ و جریان المان </a:t>
                </a:r>
                <a:r>
                  <a:rPr lang="en-US"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LTI</a:t>
                </a: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ایجاد می کنند. مشتق با ضرب در </a:t>
                </a:r>
                <a14:m>
                  <m:oMath xmlns:m="http://schemas.openxmlformats.org/officeDocument/2006/math">
                    <m:r>
                      <a:rPr lang="en-US" sz="1600" b="1" i="1">
                        <a:solidFill>
                          <a:srgbClr val="0000FF"/>
                        </a:solidFill>
                        <a:latin typeface="Cambria Math" panose="02040503050406030204" pitchFamily="18" charset="0"/>
                      </a:rPr>
                      <m:t>𝒋</m:t>
                    </m:r>
                    <m:r>
                      <a:rPr lang="en-US" sz="1600" b="1" i="1">
                        <a:solidFill>
                          <a:srgbClr val="0000FF"/>
                        </a:solidFill>
                        <a:latin typeface="Cambria Math" panose="02040503050406030204" pitchFamily="18" charset="0"/>
                      </a:rPr>
                      <m:t>𝝎</m:t>
                    </m:r>
                  </m:oMath>
                </a14:m>
                <a:r>
                  <a:rPr lang="fa-IR" altLang="en-US" sz="1600" b="1" dirty="0" smtClean="0">
                    <a:solidFill>
                      <a:srgbClr val="0000FF"/>
                    </a:solidFill>
                    <a:ea typeface="Calibri" panose="020F0502020204030204" pitchFamily="34" charset="0"/>
                    <a:cs typeface="B Nazanin" panose="00000400000000000000" pitchFamily="2" charset="-78"/>
                  </a:rPr>
                  <a:t>، و انتگرال با تقسیم بر </a:t>
                </a:r>
                <a14:m>
                  <m:oMath xmlns:m="http://schemas.openxmlformats.org/officeDocument/2006/math">
                    <m:r>
                      <a:rPr lang="en-US" sz="1600" b="1" i="1">
                        <a:solidFill>
                          <a:srgbClr val="0000FF"/>
                        </a:solidFill>
                        <a:latin typeface="Cambria Math" panose="02040503050406030204" pitchFamily="18" charset="0"/>
                      </a:rPr>
                      <m:t>𝒋</m:t>
                    </m:r>
                    <m:r>
                      <a:rPr lang="en-US" sz="1600" b="1" i="1">
                        <a:solidFill>
                          <a:srgbClr val="0000FF"/>
                        </a:solidFill>
                        <a:latin typeface="Cambria Math" panose="02040503050406030204" pitchFamily="18" charset="0"/>
                      </a:rPr>
                      <m:t>𝝎</m:t>
                    </m:r>
                  </m:oMath>
                </a14:m>
                <a:r>
                  <a:rPr lang="fa-IR" altLang="en-US" sz="1600" b="1" dirty="0" smtClean="0">
                    <a:solidFill>
                      <a:srgbClr val="0000FF"/>
                    </a:solidFill>
                    <a:ea typeface="Calibri" panose="020F0502020204030204" pitchFamily="34" charset="0"/>
                    <a:cs typeface="B Nazanin" panose="00000400000000000000" pitchFamily="2" charset="-78"/>
                  </a:rPr>
                  <a:t> جایگزین می شود.</a:t>
                </a:r>
                <a:endParaRPr lang="en-US" altLang="en-US" sz="1600" b="1" dirty="0">
                  <a:solidFill>
                    <a:srgbClr val="0000FF"/>
                  </a:solidFill>
                  <a:ea typeface="Calibri" panose="020F0502020204030204" pitchFamily="34" charset="0"/>
                  <a:cs typeface="B Nazanin" panose="00000400000000000000" pitchFamily="2" charset="-78"/>
                </a:endParaRPr>
              </a:p>
            </p:txBody>
          </p:sp>
        </mc:Choice>
        <mc:Fallback xmlns="">
          <p:sp>
            <p:nvSpPr>
              <p:cNvPr id="39" name="Rectangle 38"/>
              <p:cNvSpPr>
                <a:spLocks noRot="1" noChangeAspect="1" noMove="1" noResize="1" noEditPoints="1" noAdjustHandles="1" noChangeArrowheads="1" noChangeShapeType="1" noTextEdit="1"/>
              </p:cNvSpPr>
              <p:nvPr/>
            </p:nvSpPr>
            <p:spPr>
              <a:xfrm>
                <a:off x="304800" y="5818358"/>
                <a:ext cx="8821533" cy="941796"/>
              </a:xfrm>
              <a:prstGeom prst="rect">
                <a:avLst/>
              </a:prstGeom>
              <a:blipFill>
                <a:blip r:embed="rId14"/>
                <a:stretch>
                  <a:fillRect l="-898" r="-346" b="-8387"/>
                </a:stretch>
              </a:blipFill>
            </p:spPr>
            <p:txBody>
              <a:bodyPr/>
              <a:lstStyle/>
              <a:p>
                <a:r>
                  <a:rPr lang="en-US">
                    <a:noFill/>
                  </a:rPr>
                  <a:t> </a:t>
                </a:r>
              </a:p>
            </p:txBody>
          </p:sp>
        </mc:Fallback>
      </mc:AlternateContent>
    </p:spTree>
    <p:extLst>
      <p:ext uri="{BB962C8B-B14F-4D97-AF65-F5344CB8AC3E}">
        <p14:creationId xmlns:p14="http://schemas.microsoft.com/office/powerpoint/2010/main" val="1536860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3" name="Picture 2"/>
          <p:cNvPicPr>
            <a:picLocks noChangeAspect="1"/>
          </p:cNvPicPr>
          <p:nvPr/>
        </p:nvPicPr>
        <p:blipFill>
          <a:blip r:embed="rId3"/>
          <a:stretch>
            <a:fillRect/>
          </a:stretch>
        </p:blipFill>
        <p:spPr>
          <a:xfrm>
            <a:off x="533400" y="2133529"/>
            <a:ext cx="3068370" cy="1248650"/>
          </a:xfrm>
          <a:prstGeom prst="rect">
            <a:avLst/>
          </a:prstGeom>
        </p:spPr>
      </p:pic>
      <p:sp>
        <p:nvSpPr>
          <p:cNvPr id="4" name="Rectangle 3"/>
          <p:cNvSpPr>
            <a:spLocks noChangeArrowheads="1"/>
          </p:cNvSpPr>
          <p:nvPr/>
        </p:nvSpPr>
        <p:spPr bwMode="auto">
          <a:xfrm>
            <a:off x="2223762" y="220580"/>
            <a:ext cx="6700873"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q"/>
            </a:pPr>
            <a:r>
              <a:rPr lang="fa-IR"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سوال: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آیا قوانین کیرشهف را می توان در حالت دائمی سینوسی بر حسب فیزورها نوشت. </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200400" y="670376"/>
                <a:ext cx="2839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𝑣</m:t>
                          </m:r>
                        </m:e>
                        <m:sub>
                          <m:r>
                            <a:rPr lang="en-US" b="0" i="0">
                              <a:solidFill>
                                <a:schemeClr val="tx1"/>
                              </a:solidFill>
                              <a:latin typeface="Cambria Math" panose="02040503050406030204" pitchFamily="18" charset="0"/>
                            </a:rPr>
                            <m:t>1</m:t>
                          </m:r>
                        </m:sub>
                      </m:sSub>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𝑡</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𝑣</m:t>
                          </m:r>
                        </m:e>
                        <m:sub>
                          <m:r>
                            <a:rPr lang="en-US" b="0" i="0">
                              <a:solidFill>
                                <a:schemeClr val="tx1"/>
                              </a:solidFill>
                              <a:latin typeface="Cambria Math" panose="02040503050406030204" pitchFamily="18" charset="0"/>
                            </a:rPr>
                            <m:t>2</m:t>
                          </m:r>
                        </m:sub>
                      </m:sSub>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𝑡</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𝑣</m:t>
                          </m:r>
                        </m:e>
                        <m:sub>
                          <m:r>
                            <a:rPr lang="en-US" b="0" i="0">
                              <a:solidFill>
                                <a:schemeClr val="tx1"/>
                              </a:solidFill>
                              <a:latin typeface="Cambria Math" panose="02040503050406030204" pitchFamily="18" charset="0"/>
                            </a:rPr>
                            <m:t>3</m:t>
                          </m:r>
                        </m:sub>
                      </m:sSub>
                      <m:r>
                        <a:rPr lang="en-US" b="0" i="0">
                          <a:solidFill>
                            <a:schemeClr val="tx1"/>
                          </a:solidFill>
                          <a:latin typeface="Cambria Math" panose="02040503050406030204" pitchFamily="18" charset="0"/>
                        </a:rPr>
                        <m:t>(</m:t>
                      </m:r>
                      <m:r>
                        <a:rPr lang="en-US" b="0" i="1">
                          <a:solidFill>
                            <a:schemeClr val="tx1"/>
                          </a:solidFill>
                          <a:latin typeface="Cambria Math" panose="02040503050406030204" pitchFamily="18" charset="0"/>
                        </a:rPr>
                        <m:t>𝑡</m:t>
                      </m:r>
                      <m: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200400" y="670376"/>
                <a:ext cx="2839046" cy="369332"/>
              </a:xfrm>
              <a:prstGeom prst="rect">
                <a:avLst/>
              </a:prstGeom>
              <a:blipFill>
                <a:blip r:embed="rId4"/>
                <a:stretch>
                  <a:fillRect b="-114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01398" y="1117347"/>
                <a:ext cx="6347572" cy="376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𝑅𝑒</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1</m:t>
                          </m:r>
                        </m:sub>
                      </m:sSub>
                      <m:sSup>
                        <m:sSupPr>
                          <m:ctrlPr>
                            <a:rPr lang="en-US"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𝑒</m:t>
                          </m:r>
                        </m:e>
                        <m:sup>
                          <m:r>
                            <a:rPr lang="en-US" b="0" i="1">
                              <a:solidFill>
                                <a:schemeClr val="tx1"/>
                              </a:solidFill>
                              <a:latin typeface="Cambria Math" panose="02040503050406030204" pitchFamily="18" charset="0"/>
                            </a:rPr>
                            <m:t>𝑗</m:t>
                          </m:r>
                          <m:r>
                            <a:rPr lang="en-US" b="0" i="1">
                              <a:solidFill>
                                <a:schemeClr val="tx1"/>
                              </a:solidFill>
                              <a:latin typeface="Cambria Math" panose="02040503050406030204" pitchFamily="18" charset="0"/>
                            </a:rPr>
                            <m:t>𝜔</m:t>
                          </m:r>
                          <m:r>
                            <a:rPr lang="en-US" b="0" i="1">
                              <a:solidFill>
                                <a:schemeClr val="tx1"/>
                              </a:solidFill>
                              <a:latin typeface="Cambria Math" panose="02040503050406030204" pitchFamily="18" charset="0"/>
                            </a:rPr>
                            <m:t>𝑡</m:t>
                          </m:r>
                        </m:sup>
                      </m:sSup>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2</m:t>
                          </m:r>
                        </m:sub>
                      </m:sSub>
                      <m:sSup>
                        <m:sSupPr>
                          <m:ctrlPr>
                            <a:rPr lang="en-US"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𝑒</m:t>
                          </m:r>
                        </m:e>
                        <m:sup>
                          <m:r>
                            <a:rPr lang="en-US" b="0" i="1">
                              <a:solidFill>
                                <a:schemeClr val="tx1"/>
                              </a:solidFill>
                              <a:latin typeface="Cambria Math" panose="02040503050406030204" pitchFamily="18" charset="0"/>
                            </a:rPr>
                            <m:t>𝑗</m:t>
                          </m:r>
                          <m:r>
                            <a:rPr lang="en-US" b="0" i="1">
                              <a:solidFill>
                                <a:schemeClr val="tx1"/>
                              </a:solidFill>
                              <a:latin typeface="Cambria Math" panose="02040503050406030204" pitchFamily="18" charset="0"/>
                            </a:rPr>
                            <m:t>𝜔</m:t>
                          </m:r>
                          <m:r>
                            <a:rPr lang="en-US" b="0" i="1">
                              <a:solidFill>
                                <a:schemeClr val="tx1"/>
                              </a:solidFill>
                              <a:latin typeface="Cambria Math" panose="02040503050406030204" pitchFamily="18" charset="0"/>
                            </a:rPr>
                            <m:t>𝑡</m:t>
                          </m:r>
                        </m:sup>
                      </m:sSup>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3</m:t>
                          </m:r>
                        </m:sub>
                      </m:sSub>
                      <m:sSup>
                        <m:sSupPr>
                          <m:ctrlPr>
                            <a:rPr lang="en-US"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𝑒</m:t>
                          </m:r>
                        </m:e>
                        <m:sup>
                          <m:r>
                            <a:rPr lang="en-US" b="0" i="1">
                              <a:solidFill>
                                <a:schemeClr val="tx1"/>
                              </a:solidFill>
                              <a:latin typeface="Cambria Math" panose="02040503050406030204" pitchFamily="18" charset="0"/>
                            </a:rPr>
                            <m:t>𝑗</m:t>
                          </m:r>
                          <m:r>
                            <a:rPr lang="en-US" b="0" i="1">
                              <a:solidFill>
                                <a:schemeClr val="tx1"/>
                              </a:solidFill>
                              <a:latin typeface="Cambria Math" panose="02040503050406030204" pitchFamily="18" charset="0"/>
                            </a:rPr>
                            <m:t>𝜔</m:t>
                          </m:r>
                          <m:r>
                            <a:rPr lang="en-US" b="0" i="1">
                              <a:solidFill>
                                <a:schemeClr val="tx1"/>
                              </a:solidFill>
                              <a:latin typeface="Cambria Math" panose="02040503050406030204" pitchFamily="18" charset="0"/>
                            </a:rPr>
                            <m:t>𝑡</m:t>
                          </m:r>
                        </m:sup>
                      </m:sSup>
                      <m:r>
                        <a:rPr lang="en-US" b="0" i="0">
                          <a:solidFill>
                            <a:schemeClr val="tx1"/>
                          </a:solidFill>
                          <a:latin typeface="Cambria Math" panose="02040503050406030204" pitchFamily="18" charset="0"/>
                        </a:rPr>
                        <m:t>]=</m:t>
                      </m:r>
                      <m:r>
                        <m:rPr>
                          <m:sty m:val="p"/>
                        </m:rPr>
                        <a:rPr lang="en-US" b="0" i="0">
                          <a:solidFill>
                            <a:schemeClr val="tx1"/>
                          </a:solidFill>
                          <a:latin typeface="Cambria Math" panose="02040503050406030204" pitchFamily="18" charset="0"/>
                        </a:rPr>
                        <m:t>Re</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1</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2</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3</m:t>
                          </m:r>
                        </m:sub>
                      </m:sSub>
                      <m:r>
                        <a:rPr lang="en-US" b="0" i="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b="0" i="1">
                              <a:solidFill>
                                <a:schemeClr val="tx1"/>
                              </a:solidFill>
                              <a:latin typeface="Cambria Math" panose="02040503050406030204" pitchFamily="18" charset="0"/>
                            </a:rPr>
                            <m:t>𝑒</m:t>
                          </m:r>
                        </m:e>
                        <m:sup>
                          <m:r>
                            <a:rPr lang="en-US" b="0" i="1">
                              <a:solidFill>
                                <a:schemeClr val="tx1"/>
                              </a:solidFill>
                              <a:latin typeface="Cambria Math" panose="02040503050406030204" pitchFamily="18" charset="0"/>
                            </a:rPr>
                            <m:t>𝑗</m:t>
                          </m:r>
                          <m:r>
                            <a:rPr lang="en-US" b="0" i="1">
                              <a:solidFill>
                                <a:schemeClr val="tx1"/>
                              </a:solidFill>
                              <a:latin typeface="Cambria Math" panose="02040503050406030204" pitchFamily="18" charset="0"/>
                            </a:rPr>
                            <m:t>𝜔</m:t>
                          </m:r>
                          <m:r>
                            <a:rPr lang="en-US" b="0" i="1">
                              <a:solidFill>
                                <a:schemeClr val="tx1"/>
                              </a:solidFill>
                              <a:latin typeface="Cambria Math" panose="02040503050406030204" pitchFamily="18" charset="0"/>
                            </a:rPr>
                            <m:t>𝑡</m:t>
                          </m:r>
                        </m:sup>
                      </m:sSup>
                      <m: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01398" y="1117347"/>
                <a:ext cx="6347572" cy="376706"/>
              </a:xfrm>
              <a:prstGeom prst="rect">
                <a:avLst/>
              </a:prstGeom>
              <a:blipFill>
                <a:blip r:embed="rId5"/>
                <a:stretch>
                  <a:fillRect b="-16129"/>
                </a:stretch>
              </a:blipFill>
            </p:spPr>
            <p:txBody>
              <a:bodyPr/>
              <a:lstStyle/>
              <a:p>
                <a:r>
                  <a:rPr lang="en-US">
                    <a:noFill/>
                  </a:rPr>
                  <a:t> </a:t>
                </a:r>
              </a:p>
            </p:txBody>
          </p:sp>
        </mc:Fallback>
      </mc:AlternateContent>
      <p:cxnSp>
        <p:nvCxnSpPr>
          <p:cNvPr id="7" name="Straight Arrow Connector 6"/>
          <p:cNvCxnSpPr/>
          <p:nvPr/>
        </p:nvCxnSpPr>
        <p:spPr>
          <a:xfrm>
            <a:off x="6161291" y="1303735"/>
            <a:ext cx="810228"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6971519" y="1117347"/>
                <a:ext cx="18761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1</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2</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3</m:t>
                          </m:r>
                        </m:sub>
                      </m:sSub>
                      <m:r>
                        <a:rPr lang="en-US" b="0" i="0">
                          <a:solidFill>
                            <a:schemeClr val="tx1"/>
                          </a:solidFill>
                          <a:latin typeface="Cambria Math" panose="02040503050406030204" pitchFamily="18" charset="0"/>
                        </a:rPr>
                        <m:t>=</m:t>
                      </m:r>
                      <m:r>
                        <a:rPr lang="en-US" b="0" i="0">
                          <a:solidFill>
                            <a:schemeClr val="tx1"/>
                          </a:solidFill>
                          <a:latin typeface="Cambria Math" panose="02040503050406030204" pitchFamily="18" charset="0"/>
                        </a:rPr>
                        <m:t>0</m:t>
                      </m:r>
                    </m:oMath>
                  </m:oMathPara>
                </a14:m>
                <a:endParaRPr lang="en-US" dirty="0">
                  <a:solidFill>
                    <a:schemeClr val="tx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6971519" y="1117347"/>
                <a:ext cx="1876155" cy="369332"/>
              </a:xfrm>
              <a:prstGeom prst="rect">
                <a:avLst/>
              </a:prstGeom>
              <a:blipFill>
                <a:blip r:embed="rId6"/>
                <a:stretch>
                  <a:fillRect/>
                </a:stretch>
              </a:blipFill>
            </p:spPr>
            <p:txBody>
              <a:bodyPr/>
              <a:lstStyle/>
              <a:p>
                <a:r>
                  <a:rPr lang="en-US">
                    <a:noFill/>
                  </a:rPr>
                  <a:t> </a:t>
                </a:r>
              </a:p>
            </p:txBody>
          </p:sp>
        </mc:Fallback>
      </mc:AlternateContent>
      <p:sp>
        <p:nvSpPr>
          <p:cNvPr id="9" name="Rectangle 8"/>
          <p:cNvSpPr>
            <a:spLocks noChangeArrowheads="1"/>
          </p:cNvSpPr>
          <p:nvPr/>
        </p:nvSpPr>
        <p:spPr bwMode="auto">
          <a:xfrm>
            <a:off x="6501968" y="1665188"/>
            <a:ext cx="2504211"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v"/>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بهم پیوستن سری یا موازی: </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4081498" y="2288630"/>
                <a:ext cx="24717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𝐾𝑉𝐿</m:t>
                      </m:r>
                      <m:r>
                        <a:rPr lang="en-US" b="0" i="0">
                          <a:solidFill>
                            <a:schemeClr val="tx1"/>
                          </a:solidFill>
                          <a:latin typeface="Cambria Math" panose="02040503050406030204" pitchFamily="18" charset="0"/>
                        </a:rPr>
                        <m:t>:</m:t>
                      </m:r>
                      <m:r>
                        <m:rPr>
                          <m:nor/>
                        </m:rPr>
                        <a:rPr lang="en-US" i="1">
                          <a:solidFill>
                            <a:schemeClr val="tx1"/>
                          </a:solidFill>
                          <a:latin typeface="Cambria Math" panose="02040503050406030204" pitchFamily="18" charset="0"/>
                        </a:rPr>
                        <m:t> </m:t>
                      </m:r>
                      <m:r>
                        <a:rPr lang="en-US" b="0" i="1">
                          <a:solidFill>
                            <a:schemeClr val="tx1"/>
                          </a:solidFill>
                          <a:latin typeface="Cambria Math" panose="02040503050406030204" pitchFamily="18" charset="0"/>
                        </a:rPr>
                        <m:t>𝑉</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1</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2</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3</m:t>
                          </m:r>
                        </m:sub>
                      </m:sSub>
                    </m:oMath>
                  </m:oMathPara>
                </a14:m>
                <a:endParaRPr lang="en-US" dirty="0">
                  <a:solidFill>
                    <a:schemeClr val="tx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4081498" y="2288630"/>
                <a:ext cx="247170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702070" y="2319317"/>
                <a:ext cx="231377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𝑍𝐼</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𝑍</m:t>
                          </m:r>
                        </m:e>
                        <m:sub>
                          <m:r>
                            <a:rPr lang="en-US" b="0" i="0">
                              <a:solidFill>
                                <a:schemeClr val="tx1"/>
                              </a:solidFill>
                              <a:latin typeface="Cambria Math" panose="02040503050406030204" pitchFamily="18" charset="0"/>
                            </a:rPr>
                            <m:t>1</m:t>
                          </m:r>
                        </m:sub>
                      </m:sSub>
                      <m:r>
                        <a:rPr lang="en-US" b="0" i="1">
                          <a:solidFill>
                            <a:schemeClr val="tx1"/>
                          </a:solidFill>
                          <a:latin typeface="Cambria Math" panose="02040503050406030204" pitchFamily="18" charset="0"/>
                        </a:rPr>
                        <m:t>𝐼</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𝑍</m:t>
                          </m:r>
                        </m:e>
                        <m:sub>
                          <m:r>
                            <a:rPr lang="en-US" b="0" i="0">
                              <a:solidFill>
                                <a:schemeClr val="tx1"/>
                              </a:solidFill>
                              <a:latin typeface="Cambria Math" panose="02040503050406030204" pitchFamily="18" charset="0"/>
                            </a:rPr>
                            <m:t>2</m:t>
                          </m:r>
                        </m:sub>
                      </m:sSub>
                      <m:r>
                        <a:rPr lang="en-US" b="0" i="1">
                          <a:solidFill>
                            <a:schemeClr val="tx1"/>
                          </a:solidFill>
                          <a:latin typeface="Cambria Math" panose="02040503050406030204" pitchFamily="18" charset="0"/>
                        </a:rPr>
                        <m:t>𝐼</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𝑍</m:t>
                          </m:r>
                        </m:e>
                        <m:sub>
                          <m:r>
                            <a:rPr lang="en-US" b="0" i="0">
                              <a:solidFill>
                                <a:schemeClr val="tx1"/>
                              </a:solidFill>
                              <a:latin typeface="Cambria Math" panose="02040503050406030204" pitchFamily="18" charset="0"/>
                            </a:rPr>
                            <m:t>3</m:t>
                          </m:r>
                        </m:sub>
                      </m:sSub>
                      <m:r>
                        <a:rPr lang="en-US" b="0" i="1">
                          <a:solidFill>
                            <a:schemeClr val="tx1"/>
                          </a:solidFill>
                          <a:latin typeface="Cambria Math" panose="02040503050406030204" pitchFamily="18" charset="0"/>
                        </a:rPr>
                        <m:t>𝐼</m:t>
                      </m:r>
                    </m:oMath>
                  </m:oMathPara>
                </a14:m>
                <a:endParaRPr lang="en-US" dirty="0">
                  <a:solidFill>
                    <a:schemeClr val="tx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6702070" y="2319317"/>
                <a:ext cx="2313774"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081498" y="2678020"/>
                <a:ext cx="24204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𝐾𝐶𝐿</m:t>
                      </m:r>
                      <m:r>
                        <a:rPr lang="en-US" b="0" i="0">
                          <a:solidFill>
                            <a:schemeClr val="tx1"/>
                          </a:solidFill>
                          <a:latin typeface="Cambria Math" panose="02040503050406030204" pitchFamily="18" charset="0"/>
                        </a:rPr>
                        <m:t>:</m:t>
                      </m:r>
                      <m:r>
                        <m:rPr>
                          <m:nor/>
                        </m:rPr>
                        <a:rPr lang="en-US" i="1">
                          <a:solidFill>
                            <a:schemeClr val="tx1"/>
                          </a:solidFill>
                          <a:latin typeface="Cambria Math" panose="02040503050406030204" pitchFamily="18" charset="0"/>
                        </a:rPr>
                        <m:t>   </m:t>
                      </m:r>
                      <m:r>
                        <a:rPr lang="en-US" b="0" i="1">
                          <a:solidFill>
                            <a:schemeClr val="tx1"/>
                          </a:solidFill>
                          <a:latin typeface="Cambria Math" panose="02040503050406030204" pitchFamily="18" charset="0"/>
                        </a:rPr>
                        <m:t>𝐼</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𝐼</m:t>
                          </m:r>
                        </m:e>
                        <m:sub>
                          <m:r>
                            <a:rPr lang="en-US" b="0" i="0">
                              <a:solidFill>
                                <a:schemeClr val="tx1"/>
                              </a:solidFill>
                              <a:latin typeface="Cambria Math" panose="02040503050406030204" pitchFamily="18" charset="0"/>
                            </a:rPr>
                            <m:t>1</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𝐼</m:t>
                          </m:r>
                        </m:e>
                        <m:sub>
                          <m:r>
                            <a:rPr lang="en-US" b="0" i="0">
                              <a:solidFill>
                                <a:schemeClr val="tx1"/>
                              </a:solidFill>
                              <a:latin typeface="Cambria Math" panose="02040503050406030204" pitchFamily="18" charset="0"/>
                            </a:rPr>
                            <m:t>2</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𝐼</m:t>
                          </m:r>
                        </m:e>
                        <m:sub>
                          <m:r>
                            <a:rPr lang="en-US" b="0" i="0">
                              <a:solidFill>
                                <a:schemeClr val="tx1"/>
                              </a:solidFill>
                              <a:latin typeface="Cambria Math" panose="02040503050406030204" pitchFamily="18" charset="0"/>
                            </a:rPr>
                            <m:t>3</m:t>
                          </m:r>
                        </m:sub>
                      </m:sSub>
                    </m:oMath>
                  </m:oMathPara>
                </a14:m>
                <a:endParaRPr lang="en-US" dirty="0">
                  <a:solidFill>
                    <a:schemeClr val="tx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4081498" y="2678020"/>
                <a:ext cx="2420470"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806283" y="2719543"/>
                <a:ext cx="2005485" cy="369332"/>
              </a:xfrm>
              <a:prstGeom prst="rect">
                <a:avLst/>
              </a:prstGeom>
              <a:solidFill>
                <a:schemeClr val="accent1">
                  <a:lumMod val="20000"/>
                  <a:lumOff val="80000"/>
                  <a:alpha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𝑍</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𝑍</m:t>
                          </m:r>
                        </m:e>
                        <m:sub>
                          <m:r>
                            <a:rPr lang="en-US" b="0" i="0">
                              <a:solidFill>
                                <a:schemeClr val="tx1"/>
                              </a:solidFill>
                              <a:latin typeface="Cambria Math" panose="02040503050406030204" pitchFamily="18" charset="0"/>
                            </a:rPr>
                            <m:t>1</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𝑍</m:t>
                          </m:r>
                        </m:e>
                        <m:sub>
                          <m:r>
                            <a:rPr lang="en-US" b="0" i="0">
                              <a:solidFill>
                                <a:schemeClr val="tx1"/>
                              </a:solidFill>
                              <a:latin typeface="Cambria Math" panose="02040503050406030204" pitchFamily="18" charset="0"/>
                            </a:rPr>
                            <m:t>2</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𝑍</m:t>
                          </m:r>
                        </m:e>
                        <m:sub>
                          <m:r>
                            <a:rPr lang="en-US" b="0" i="0">
                              <a:solidFill>
                                <a:schemeClr val="tx1"/>
                              </a:solidFill>
                              <a:latin typeface="Cambria Math" panose="02040503050406030204" pitchFamily="18" charset="0"/>
                            </a:rPr>
                            <m:t>3</m:t>
                          </m:r>
                        </m:sub>
                      </m:sSub>
                    </m:oMath>
                  </m:oMathPara>
                </a14:m>
                <a:endParaRPr lang="en-US"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6806283" y="2719543"/>
                <a:ext cx="2005485" cy="369332"/>
              </a:xfrm>
              <a:prstGeom prst="rect">
                <a:avLst/>
              </a:prstGeom>
              <a:blipFill>
                <a:blip r:embed="rId10"/>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11"/>
          <a:stretch>
            <a:fillRect/>
          </a:stretch>
        </p:blipFill>
        <p:spPr>
          <a:xfrm>
            <a:off x="67742" y="3354893"/>
            <a:ext cx="3208858" cy="1252303"/>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3366583" y="3649302"/>
                <a:ext cx="280487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𝐾𝐶𝐿</m:t>
                      </m:r>
                      <m:r>
                        <a:rPr lang="en-US" b="0" i="0">
                          <a:solidFill>
                            <a:schemeClr val="tx1"/>
                          </a:solidFill>
                          <a:latin typeface="Cambria Math" panose="02040503050406030204" pitchFamily="18" charset="0"/>
                        </a:rPr>
                        <m:t>:</m:t>
                      </m:r>
                      <m:r>
                        <m:rPr>
                          <m:nor/>
                        </m:rPr>
                        <a:rPr lang="en-US" i="1">
                          <a:solidFill>
                            <a:schemeClr val="tx1"/>
                          </a:solidFill>
                          <a:latin typeface="Cambria Math" panose="02040503050406030204" pitchFamily="18" charset="0"/>
                        </a:rPr>
                        <m:t>  </m:t>
                      </m:r>
                      <m:r>
                        <a:rPr lang="en-US" b="0" i="1">
                          <a:solidFill>
                            <a:schemeClr val="tx1"/>
                          </a:solidFill>
                          <a:latin typeface="Cambria Math" panose="02040503050406030204" pitchFamily="18" charset="0"/>
                        </a:rPr>
                        <m:t>𝐼</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𝐼</m:t>
                          </m:r>
                        </m:e>
                        <m:sub>
                          <m:r>
                            <a:rPr lang="en-US" b="0" i="0">
                              <a:solidFill>
                                <a:schemeClr val="tx1"/>
                              </a:solidFill>
                              <a:latin typeface="Cambria Math" panose="02040503050406030204" pitchFamily="18" charset="0"/>
                            </a:rPr>
                            <m:t>1</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𝐼</m:t>
                          </m:r>
                        </m:e>
                        <m:sub>
                          <m:r>
                            <a:rPr lang="en-US" b="0" i="0">
                              <a:solidFill>
                                <a:schemeClr val="tx1"/>
                              </a:solidFill>
                              <a:latin typeface="Cambria Math" panose="02040503050406030204" pitchFamily="18" charset="0"/>
                            </a:rPr>
                            <m:t>2</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𝐼</m:t>
                          </m:r>
                        </m:e>
                        <m:sub>
                          <m:r>
                            <a:rPr lang="en-US" b="0" i="1">
                              <a:solidFill>
                                <a:schemeClr val="tx1"/>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3366583" y="3649302"/>
                <a:ext cx="280487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173049" y="4032433"/>
                <a:ext cx="308911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𝐾𝑉𝐿</m:t>
                      </m:r>
                      <m:r>
                        <a:rPr lang="en-US" b="0" i="0">
                          <a:solidFill>
                            <a:schemeClr val="tx1"/>
                          </a:solidFill>
                          <a:latin typeface="Cambria Math" panose="02040503050406030204" pitchFamily="18" charset="0"/>
                        </a:rPr>
                        <m:t>:</m:t>
                      </m:r>
                      <m:r>
                        <m:rPr>
                          <m:nor/>
                        </m:rPr>
                        <a:rPr lang="en-US" i="1">
                          <a:solidFill>
                            <a:schemeClr val="tx1"/>
                          </a:solidFill>
                          <a:latin typeface="Cambria Math" panose="02040503050406030204" pitchFamily="18" charset="0"/>
                        </a:rPr>
                        <m:t>   </m:t>
                      </m:r>
                      <m:r>
                        <a:rPr lang="en-US" b="0" i="1">
                          <a:solidFill>
                            <a:schemeClr val="tx1"/>
                          </a:solidFill>
                          <a:latin typeface="Cambria Math" panose="02040503050406030204" pitchFamily="18" charset="0"/>
                        </a:rPr>
                        <m:t>𝑉</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1</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0">
                              <a:solidFill>
                                <a:schemeClr val="tx1"/>
                              </a:solidFill>
                              <a:latin typeface="Cambria Math" panose="02040503050406030204" pitchFamily="18" charset="0"/>
                            </a:rPr>
                            <m:t>2</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𝑉</m:t>
                          </m:r>
                        </m:e>
                        <m:sub>
                          <m:r>
                            <a:rPr lang="en-US" b="0" i="1">
                              <a:solidFill>
                                <a:schemeClr val="tx1"/>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3173049" y="4032433"/>
                <a:ext cx="3089115" cy="369332"/>
              </a:xfrm>
              <a:prstGeom prst="rect">
                <a:avLst/>
              </a:prstGeom>
              <a:blipFill>
                <a:blip r:embed="rId13"/>
                <a:stretch>
                  <a:fillRect/>
                </a:stretch>
              </a:blipFill>
            </p:spPr>
            <p:txBody>
              <a:bodyPr/>
              <a:lstStyle/>
              <a:p>
                <a:r>
                  <a:rPr lang="en-US">
                    <a:noFill/>
                  </a:rPr>
                  <a:t> </a:t>
                </a:r>
              </a:p>
            </p:txBody>
          </p:sp>
        </mc:Fallback>
      </mc:AlternateContent>
      <p:sp>
        <p:nvSpPr>
          <p:cNvPr id="17" name="Right Brace 16"/>
          <p:cNvSpPr/>
          <p:nvPr/>
        </p:nvSpPr>
        <p:spPr>
          <a:xfrm>
            <a:off x="6052315" y="3659736"/>
            <a:ext cx="223122" cy="758722"/>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Rectangle 17"/>
              <p:cNvSpPr/>
              <p:nvPr/>
            </p:nvSpPr>
            <p:spPr>
              <a:xfrm>
                <a:off x="6106152" y="3560005"/>
                <a:ext cx="293170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𝑌𝑉</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𝑌</m:t>
                          </m:r>
                        </m:e>
                        <m:sub>
                          <m:r>
                            <a:rPr lang="en-US" b="0" i="0">
                              <a:solidFill>
                                <a:schemeClr val="tx1"/>
                              </a:solidFill>
                              <a:latin typeface="Cambria Math" panose="02040503050406030204" pitchFamily="18" charset="0"/>
                            </a:rPr>
                            <m:t>1</m:t>
                          </m:r>
                        </m:sub>
                      </m:sSub>
                      <m:r>
                        <a:rPr lang="en-US" b="0" i="1">
                          <a:solidFill>
                            <a:schemeClr val="tx1"/>
                          </a:solidFill>
                          <a:latin typeface="Cambria Math" panose="02040503050406030204" pitchFamily="18" charset="0"/>
                        </a:rPr>
                        <m:t>𝑉</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𝑌</m:t>
                          </m:r>
                        </m:e>
                        <m:sub>
                          <m:r>
                            <a:rPr lang="en-US" b="0" i="0">
                              <a:solidFill>
                                <a:schemeClr val="tx1"/>
                              </a:solidFill>
                              <a:latin typeface="Cambria Math" panose="02040503050406030204" pitchFamily="18" charset="0"/>
                            </a:rPr>
                            <m:t>2</m:t>
                          </m:r>
                        </m:sub>
                      </m:sSub>
                      <m:r>
                        <a:rPr lang="en-US" b="0" i="1">
                          <a:solidFill>
                            <a:schemeClr val="tx1"/>
                          </a:solidFill>
                          <a:latin typeface="Cambria Math" panose="02040503050406030204" pitchFamily="18" charset="0"/>
                        </a:rPr>
                        <m:t>𝑉</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𝑌</m:t>
                          </m:r>
                        </m:e>
                        <m:sub>
                          <m:r>
                            <a:rPr lang="en-US" b="0" i="1">
                              <a:solidFill>
                                <a:schemeClr val="tx1"/>
                              </a:solidFill>
                              <a:latin typeface="Cambria Math" panose="02040503050406030204" pitchFamily="18" charset="0"/>
                            </a:rPr>
                            <m:t>𝑛</m:t>
                          </m:r>
                        </m:sub>
                      </m:sSub>
                      <m:r>
                        <a:rPr lang="en-US" b="0" i="1">
                          <a:solidFill>
                            <a:schemeClr val="tx1"/>
                          </a:solidFill>
                          <a:latin typeface="Cambria Math" panose="02040503050406030204" pitchFamily="18" charset="0"/>
                        </a:rPr>
                        <m:t>𝑉</m:t>
                      </m:r>
                    </m:oMath>
                  </m:oMathPara>
                </a14:m>
                <a:endParaRPr lang="en-US" dirty="0">
                  <a:solidFill>
                    <a:schemeClr val="tx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106152" y="3560005"/>
                <a:ext cx="2931700" cy="369332"/>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6406490" y="3940566"/>
                <a:ext cx="2331023" cy="369332"/>
              </a:xfrm>
              <a:prstGeom prst="rect">
                <a:avLst/>
              </a:prstGeom>
              <a:solidFill>
                <a:schemeClr val="accent1">
                  <a:lumMod val="20000"/>
                  <a:lumOff val="80000"/>
                  <a:alpha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𝑌</m:t>
                      </m:r>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𝑌</m:t>
                          </m:r>
                        </m:e>
                        <m:sub>
                          <m:r>
                            <a:rPr lang="en-US" b="0" i="0">
                              <a:solidFill>
                                <a:schemeClr val="tx1"/>
                              </a:solidFill>
                              <a:latin typeface="Cambria Math" panose="02040503050406030204" pitchFamily="18" charset="0"/>
                            </a:rPr>
                            <m:t>1</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𝑌</m:t>
                          </m:r>
                        </m:e>
                        <m:sub>
                          <m:r>
                            <a:rPr lang="en-US" b="0" i="0">
                              <a:solidFill>
                                <a:schemeClr val="tx1"/>
                              </a:solidFill>
                              <a:latin typeface="Cambria Math" panose="02040503050406030204" pitchFamily="18" charset="0"/>
                            </a:rPr>
                            <m:t>2</m:t>
                          </m:r>
                        </m:sub>
                      </m:sSub>
                      <m:r>
                        <a:rPr lang="en-US" b="0" i="0">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a:solidFill>
                                <a:schemeClr val="tx1"/>
                              </a:solidFill>
                              <a:latin typeface="Cambria Math" panose="02040503050406030204" pitchFamily="18" charset="0"/>
                            </a:rPr>
                            <m:t>𝑌</m:t>
                          </m:r>
                        </m:e>
                        <m:sub>
                          <m:r>
                            <a:rPr lang="en-US" b="0" i="1">
                              <a:solidFill>
                                <a:schemeClr val="tx1"/>
                              </a:solidFill>
                              <a:latin typeface="Cambria Math" panose="02040503050406030204" pitchFamily="18" charset="0"/>
                            </a:rPr>
                            <m:t>𝑛</m:t>
                          </m:r>
                        </m:sub>
                      </m:sSub>
                    </m:oMath>
                  </m:oMathPara>
                </a14:m>
                <a:endParaRPr lang="en-US" dirty="0">
                  <a:solidFill>
                    <a:schemeClr val="tx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6406490" y="3940566"/>
                <a:ext cx="2331023" cy="369332"/>
              </a:xfrm>
              <a:prstGeom prst="rect">
                <a:avLst/>
              </a:prstGeom>
              <a:blipFill>
                <a:blip r:embed="rId15"/>
                <a:stretch>
                  <a:fillRect/>
                </a:stretch>
              </a:blipFill>
            </p:spPr>
            <p:txBody>
              <a:bodyPr/>
              <a:lstStyle/>
              <a:p>
                <a:r>
                  <a:rPr lang="en-US">
                    <a:noFill/>
                  </a:rPr>
                  <a:t> </a:t>
                </a:r>
              </a:p>
            </p:txBody>
          </p:sp>
        </mc:Fallback>
      </mc:AlternateContent>
      <p:sp>
        <p:nvSpPr>
          <p:cNvPr id="20" name="Rectangle 19"/>
          <p:cNvSpPr>
            <a:spLocks noChangeArrowheads="1"/>
          </p:cNvSpPr>
          <p:nvPr/>
        </p:nvSpPr>
        <p:spPr bwMode="auto">
          <a:xfrm>
            <a:off x="283950" y="4694889"/>
            <a:ext cx="8731894" cy="1596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lnSpc>
                <a:spcPct val="115000"/>
              </a:lnSpc>
              <a:spcAft>
                <a:spcPts val="1000"/>
              </a:spcAft>
              <a:buClr>
                <a:srgbClr val="FF0000"/>
              </a:buClr>
              <a:buFont typeface="Wingdings" panose="05000000000000000000" pitchFamily="2" charset="2"/>
              <a:buChar char="v"/>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نتیجه مهم: </a:t>
            </a:r>
            <a:r>
              <a:rPr lang="fa-IR" altLang="en-US"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در اتصال سری، امپدانس ها جمع می شوند و در اتصال موازی، ادمیتانس ها جمع می شوند. بنابراین می توان در تحلیل حالت دائم سینوسی، با استفاده از تبدیل مقادیر المان های پسیو به امپدانس و ادمیتانس، مقادیر آن ها را در فرکانس مورد نظر به دست آورد و مشخصه های امپدانسی و ادمیتانسی شبکه را به صورت رفتار در فرکانس مورد نظر نشان داد (</a:t>
            </a:r>
            <a:r>
              <a:rPr lang="fa-IR" altLang="en-US" sz="1700" b="1"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مانند ولتاژ/جریان گره ها یا شاخه ها، و یا امپدانس/ادمیتانس دیده شده از یک سر مشخص در مدار). </a:t>
            </a:r>
            <a:r>
              <a:rPr lang="fa-IR" altLang="en-US" sz="17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در ادامه چند مثال در این خصوص ارائه می شود.</a:t>
            </a:r>
            <a:endParaRPr lang="en-US" altLang="en-US" sz="1700" b="1" dirty="0">
              <a:solidFill>
                <a:srgbClr val="0000FF"/>
              </a:solidFill>
              <a:ea typeface="Calibri" panose="020F0502020204030204" pitchFamily="34" charset="0"/>
              <a:cs typeface="Arial" panose="020B0604020202020204" pitchFamily="34" charset="0"/>
            </a:endParaRPr>
          </a:p>
        </p:txBody>
      </p:sp>
      <p:sp>
        <p:nvSpPr>
          <p:cNvPr id="21" name="Right Brace 20"/>
          <p:cNvSpPr/>
          <p:nvPr/>
        </p:nvSpPr>
        <p:spPr>
          <a:xfrm>
            <a:off x="6455646" y="2237647"/>
            <a:ext cx="185197" cy="902691"/>
          </a:xfrm>
          <a:prstGeom prst="rightBrace">
            <a:avLst>
              <a:gd name="adj1" fmla="val 8333"/>
              <a:gd name="adj2" fmla="val 47106"/>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07631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15</a:t>
            </a:fld>
            <a:endParaRPr lang="en-US" dirty="0"/>
          </a:p>
        </p:txBody>
      </p:sp>
      <p:sp>
        <p:nvSpPr>
          <p:cNvPr id="3" name="Rectangle 2"/>
          <p:cNvSpPr>
            <a:spLocks noChangeArrowheads="1"/>
          </p:cNvSpPr>
          <p:nvPr/>
        </p:nvSpPr>
        <p:spPr bwMode="auto">
          <a:xfrm>
            <a:off x="3079631" y="202048"/>
            <a:ext cx="5666937"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q"/>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امپدانس ورودی مدار مقابل را از سرهای نشان داده شده به دست آورید. </a:t>
            </a:r>
            <a:endParaRPr lang="en-US" altLang="en-US" sz="1700" dirty="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391988" y="1334488"/>
            <a:ext cx="953418" cy="1242375"/>
          </a:xfrm>
          <a:prstGeom prst="rect">
            <a:avLst/>
          </a:prstGeom>
        </p:spPr>
      </p:pic>
      <p:pic>
        <p:nvPicPr>
          <p:cNvPr id="5" name="Picture 4"/>
          <p:cNvPicPr>
            <a:picLocks noChangeAspect="1"/>
          </p:cNvPicPr>
          <p:nvPr/>
        </p:nvPicPr>
        <p:blipFill>
          <a:blip r:embed="rId4"/>
          <a:stretch>
            <a:fillRect/>
          </a:stretch>
        </p:blipFill>
        <p:spPr>
          <a:xfrm>
            <a:off x="846685" y="1334488"/>
            <a:ext cx="934350" cy="1242375"/>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4673458" y="1188202"/>
                <a:ext cx="1485150" cy="626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1">
                              <a:latin typeface="Cambria Math" panose="02040503050406030204" pitchFamily="18" charset="0"/>
                            </a:rPr>
                            <m:t>𝑖𝑛</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0">
                              <a:latin typeface="Cambria Math" panose="02040503050406030204" pitchFamily="18" charset="0"/>
                            </a:rPr>
                            <m:t>1</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1">
                                  <a:latin typeface="Cambria Math" panose="02040503050406030204" pitchFamily="18" charset="0"/>
                                </a:rPr>
                                <m:t>𝑧</m:t>
                              </m:r>
                            </m:sub>
                          </m:sSub>
                        </m:den>
                      </m:f>
                    </m:oMath>
                  </m:oMathPara>
                </a14:m>
                <a:endParaRPr lang="en-US" sz="1700" dirty="0"/>
              </a:p>
            </p:txBody>
          </p:sp>
        </mc:Choice>
        <mc:Fallback xmlns="">
          <p:sp>
            <p:nvSpPr>
              <p:cNvPr id="6" name="Rectangle 5"/>
              <p:cNvSpPr>
                <a:spLocks noRot="1" noChangeAspect="1" noMove="1" noResize="1" noEditPoints="1" noAdjustHandles="1" noChangeArrowheads="1" noChangeShapeType="1" noTextEdit="1"/>
              </p:cNvSpPr>
              <p:nvPr/>
            </p:nvSpPr>
            <p:spPr>
              <a:xfrm>
                <a:off x="4673458" y="1188202"/>
                <a:ext cx="1485150" cy="6265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576183" y="1219567"/>
                <a:ext cx="1980863" cy="8683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1">
                              <a:latin typeface="Cambria Math" panose="02040503050406030204" pitchFamily="18" charset="0"/>
                            </a:rPr>
                            <m:t>𝑖𝑛</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0">
                              <a:latin typeface="Cambria Math" panose="02040503050406030204" pitchFamily="18" charset="0"/>
                            </a:rPr>
                            <m:t>1</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0">
                                  <a:latin typeface="Cambria Math" panose="02040503050406030204" pitchFamily="18" charset="0"/>
                                </a:rPr>
                                <m:t>1</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1">
                                      <a:latin typeface="Cambria Math" panose="02040503050406030204" pitchFamily="18" charset="0"/>
                                    </a:rPr>
                                    <m:t>𝑦</m:t>
                                  </m:r>
                                </m:sub>
                              </m:sSub>
                            </m:den>
                          </m:f>
                        </m:den>
                      </m:f>
                    </m:oMath>
                  </m:oMathPara>
                </a14:m>
                <a:endParaRPr lang="en-US" sz="1700" dirty="0"/>
              </a:p>
            </p:txBody>
          </p:sp>
        </mc:Choice>
        <mc:Fallback xmlns="">
          <p:sp>
            <p:nvSpPr>
              <p:cNvPr id="7" name="Rectangle 6"/>
              <p:cNvSpPr>
                <a:spLocks noRot="1" noChangeAspect="1" noMove="1" noResize="1" noEditPoints="1" noAdjustHandles="1" noChangeArrowheads="1" noChangeShapeType="1" noTextEdit="1"/>
              </p:cNvSpPr>
              <p:nvPr/>
            </p:nvSpPr>
            <p:spPr>
              <a:xfrm>
                <a:off x="6576183" y="1219567"/>
                <a:ext cx="1980863" cy="868379"/>
              </a:xfrm>
              <a:prstGeom prst="rect">
                <a:avLst/>
              </a:prstGeom>
              <a:blipFill>
                <a:blip r:embed="rId6"/>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7"/>
          <a:stretch>
            <a:fillRect/>
          </a:stretch>
        </p:blipFill>
        <p:spPr>
          <a:xfrm>
            <a:off x="-10886" y="664569"/>
            <a:ext cx="4500136" cy="1643756"/>
          </a:xfrm>
          <a:prstGeom prst="rect">
            <a:avLst/>
          </a:prstGeom>
        </p:spPr>
      </p:pic>
      <p:pic>
        <p:nvPicPr>
          <p:cNvPr id="9" name="Picture 8"/>
          <p:cNvPicPr>
            <a:picLocks noChangeAspect="1"/>
          </p:cNvPicPr>
          <p:nvPr/>
        </p:nvPicPr>
        <p:blipFill>
          <a:blip r:embed="rId8"/>
          <a:stretch>
            <a:fillRect/>
          </a:stretch>
        </p:blipFill>
        <p:spPr>
          <a:xfrm>
            <a:off x="1494419" y="1335214"/>
            <a:ext cx="1067829" cy="168198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3429000" y="2386748"/>
                <a:ext cx="2431370" cy="10729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1">
                              <a:latin typeface="Cambria Math" panose="02040503050406030204" pitchFamily="18" charset="0"/>
                            </a:rPr>
                            <m:t>𝑖𝑛</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0">
                              <a:latin typeface="Cambria Math" panose="02040503050406030204" pitchFamily="18" charset="0"/>
                            </a:rPr>
                            <m:t>1</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0">
                                  <a:latin typeface="Cambria Math" panose="02040503050406030204" pitchFamily="18" charset="0"/>
                                </a:rPr>
                                <m:t>1</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0">
                                      <a:latin typeface="Cambria Math" panose="02040503050406030204" pitchFamily="18" charset="0"/>
                                    </a:rPr>
                                    <m:t>2</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1">
                                          <a:latin typeface="Cambria Math" panose="02040503050406030204" pitchFamily="18" charset="0"/>
                                        </a:rPr>
                                        <m:t>𝑥</m:t>
                                      </m:r>
                                    </m:sub>
                                  </m:sSub>
                                </m:den>
                              </m:f>
                            </m:den>
                          </m:f>
                        </m:den>
                      </m:f>
                    </m:oMath>
                  </m:oMathPara>
                </a14:m>
                <a:endParaRPr lang="en-US" sz="1700" dirty="0"/>
              </a:p>
            </p:txBody>
          </p:sp>
        </mc:Choice>
        <mc:Fallback xmlns="">
          <p:sp>
            <p:nvSpPr>
              <p:cNvPr id="10" name="Rectangle 9"/>
              <p:cNvSpPr>
                <a:spLocks noRot="1" noChangeAspect="1" noMove="1" noResize="1" noEditPoints="1" noAdjustHandles="1" noChangeArrowheads="1" noChangeShapeType="1" noTextEdit="1"/>
              </p:cNvSpPr>
              <p:nvPr/>
            </p:nvSpPr>
            <p:spPr>
              <a:xfrm>
                <a:off x="3429000" y="2386748"/>
                <a:ext cx="2431370" cy="107292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6054048" y="2384878"/>
                <a:ext cx="2908167" cy="13066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1">
                              <a:latin typeface="Cambria Math" panose="02040503050406030204" pitchFamily="18" charset="0"/>
                            </a:rPr>
                            <m:t>𝑖𝑛</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0">
                              <a:latin typeface="Cambria Math" panose="02040503050406030204" pitchFamily="18" charset="0"/>
                            </a:rPr>
                            <m:t>1</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0">
                                  <a:latin typeface="Cambria Math" panose="02040503050406030204" pitchFamily="18" charset="0"/>
                                </a:rPr>
                                <m:t>1</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0">
                                      <a:latin typeface="Cambria Math" panose="02040503050406030204" pitchFamily="18" charset="0"/>
                                    </a:rPr>
                                    <m:t>2</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0">
                                          <a:latin typeface="Cambria Math" panose="02040503050406030204" pitchFamily="18" charset="0"/>
                                        </a:rPr>
                                        <m:t>2</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0">
                                              <a:latin typeface="Cambria Math" panose="02040503050406030204" pitchFamily="18" charset="0"/>
                                            </a:rPr>
                                            <m:t>3</m:t>
                                          </m:r>
                                        </m:sub>
                                      </m:sSub>
                                    </m:den>
                                  </m:f>
                                </m:den>
                              </m:f>
                            </m:den>
                          </m:f>
                        </m:den>
                      </m:f>
                    </m:oMath>
                  </m:oMathPara>
                </a14:m>
                <a:endParaRPr lang="en-US" sz="1700" dirty="0"/>
              </a:p>
            </p:txBody>
          </p:sp>
        </mc:Choice>
        <mc:Fallback xmlns="">
          <p:sp>
            <p:nvSpPr>
              <p:cNvPr id="11" name="Rectangle 10"/>
              <p:cNvSpPr>
                <a:spLocks noRot="1" noChangeAspect="1" noMove="1" noResize="1" noEditPoints="1" noAdjustHandles="1" noChangeArrowheads="1" noChangeShapeType="1" noTextEdit="1"/>
              </p:cNvSpPr>
              <p:nvPr/>
            </p:nvSpPr>
            <p:spPr>
              <a:xfrm>
                <a:off x="6054048" y="2384878"/>
                <a:ext cx="2908167" cy="130664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34526" y="1346816"/>
                <a:ext cx="4235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700">
                          <a:solidFill>
                            <a:srgbClr val="0000FF"/>
                          </a:solidFill>
                          <a:latin typeface="Cambria Math" panose="02040503050406030204" pitchFamily="18" charset="0"/>
                        </a:rPr>
                        <m:t>⇒</m:t>
                      </m:r>
                    </m:oMath>
                  </m:oMathPara>
                </a14:m>
                <a:endParaRPr lang="en-US" sz="1700" dirty="0"/>
              </a:p>
            </p:txBody>
          </p:sp>
        </mc:Choice>
        <mc:Fallback xmlns="">
          <p:sp>
            <p:nvSpPr>
              <p:cNvPr id="12" name="Rectangle 11"/>
              <p:cNvSpPr>
                <a:spLocks noRot="1" noChangeAspect="1" noMove="1" noResize="1" noEditPoints="1" noAdjustHandles="1" noChangeArrowheads="1" noChangeShapeType="1" noTextEdit="1"/>
              </p:cNvSpPr>
              <p:nvPr/>
            </p:nvSpPr>
            <p:spPr>
              <a:xfrm>
                <a:off x="6234526" y="1346816"/>
                <a:ext cx="423513" cy="3539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172971" y="2555058"/>
                <a:ext cx="4235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700">
                          <a:solidFill>
                            <a:srgbClr val="0000FF"/>
                          </a:solidFill>
                          <a:latin typeface="Cambria Math" panose="02040503050406030204" pitchFamily="18" charset="0"/>
                        </a:rPr>
                        <m:t>⇒</m:t>
                      </m:r>
                    </m:oMath>
                  </m:oMathPara>
                </a14:m>
                <a:endParaRPr lang="en-US" sz="1700" dirty="0"/>
              </a:p>
            </p:txBody>
          </p:sp>
        </mc:Choice>
        <mc:Fallback xmlns="">
          <p:sp>
            <p:nvSpPr>
              <p:cNvPr id="13" name="Rectangle 12"/>
              <p:cNvSpPr>
                <a:spLocks noRot="1" noChangeAspect="1" noMove="1" noResize="1" noEditPoints="1" noAdjustHandles="1" noChangeArrowheads="1" noChangeShapeType="1" noTextEdit="1"/>
              </p:cNvSpPr>
              <p:nvPr/>
            </p:nvSpPr>
            <p:spPr>
              <a:xfrm>
                <a:off x="3172971" y="2555058"/>
                <a:ext cx="423513" cy="35394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91200" y="2526268"/>
                <a:ext cx="4235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700">
                          <a:solidFill>
                            <a:srgbClr val="0000FF"/>
                          </a:solidFill>
                          <a:latin typeface="Cambria Math" panose="02040503050406030204" pitchFamily="18" charset="0"/>
                        </a:rPr>
                        <m:t>⇒</m:t>
                      </m:r>
                    </m:oMath>
                  </m:oMathPara>
                </a14:m>
                <a:endParaRPr lang="en-US" sz="1700" dirty="0"/>
              </a:p>
            </p:txBody>
          </p:sp>
        </mc:Choice>
        <mc:Fallback xmlns="">
          <p:sp>
            <p:nvSpPr>
              <p:cNvPr id="14" name="Rectangle 13"/>
              <p:cNvSpPr>
                <a:spLocks noRot="1" noChangeAspect="1" noMove="1" noResize="1" noEditPoints="1" noAdjustHandles="1" noChangeArrowheads="1" noChangeShapeType="1" noTextEdit="1"/>
              </p:cNvSpPr>
              <p:nvPr/>
            </p:nvSpPr>
            <p:spPr>
              <a:xfrm>
                <a:off x="5791200" y="2526268"/>
                <a:ext cx="423513" cy="353943"/>
              </a:xfrm>
              <a:prstGeom prst="rect">
                <a:avLst/>
              </a:prstGeom>
              <a:blipFill>
                <a:blip r:embed="rId13"/>
                <a:stretch>
                  <a:fillRect/>
                </a:stretch>
              </a:blipFill>
            </p:spPr>
            <p:txBody>
              <a:bodyPr/>
              <a:lstStyle/>
              <a:p>
                <a:r>
                  <a:rPr lang="en-US">
                    <a:noFill/>
                  </a:rPr>
                  <a:t> </a:t>
                </a:r>
              </a:p>
            </p:txBody>
          </p:sp>
        </mc:Fallback>
      </mc:AlternateContent>
      <p:sp>
        <p:nvSpPr>
          <p:cNvPr id="15" name="Rectangle 14"/>
          <p:cNvSpPr/>
          <p:nvPr/>
        </p:nvSpPr>
        <p:spPr>
          <a:xfrm>
            <a:off x="8027515" y="679542"/>
            <a:ext cx="805029" cy="353943"/>
          </a:xfrm>
          <a:prstGeom prst="rect">
            <a:avLst/>
          </a:prstGeom>
        </p:spPr>
        <p:txBody>
          <a:bodyPr wrap="none">
            <a:spAutoFit/>
          </a:bodyPr>
          <a:lstStyle/>
          <a:p>
            <a:pPr marL="285750" indent="-285750" algn="r" rtl="1">
              <a:buFont typeface="Times New Roman" panose="02020603050405020304" pitchFamily="18" charset="0"/>
              <a:buChar char="■"/>
            </a:pPr>
            <a:r>
              <a:rPr lang="ar-SA"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700" b="1" dirty="0">
              <a:solidFill>
                <a:srgbClr val="FF0000"/>
              </a:solidFill>
            </a:endParaRPr>
          </a:p>
        </p:txBody>
      </p:sp>
      <p:sp>
        <p:nvSpPr>
          <p:cNvPr id="16" name="Rectangle 15"/>
          <p:cNvSpPr/>
          <p:nvPr/>
        </p:nvSpPr>
        <p:spPr>
          <a:xfrm>
            <a:off x="1305982" y="3657600"/>
            <a:ext cx="6179897" cy="353943"/>
          </a:xfrm>
          <a:prstGeom prst="rect">
            <a:avLst/>
          </a:prstGeom>
        </p:spPr>
        <p:txBody>
          <a:bodyPr wrap="none">
            <a:spAutoFit/>
          </a:bodyPr>
          <a:lstStyle/>
          <a:p>
            <a:r>
              <a:rPr lang="en-US" sz="1700"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sz="1700" dirty="0">
              <a:solidFill>
                <a:srgbClr val="00B050"/>
              </a:solidFill>
            </a:endParaRPr>
          </a:p>
        </p:txBody>
      </p:sp>
      <p:sp>
        <p:nvSpPr>
          <p:cNvPr id="17" name="Rectangle 16"/>
          <p:cNvSpPr>
            <a:spLocks noChangeArrowheads="1"/>
          </p:cNvSpPr>
          <p:nvPr/>
        </p:nvSpPr>
        <p:spPr bwMode="auto">
          <a:xfrm>
            <a:off x="152400" y="3898732"/>
            <a:ext cx="8746016" cy="6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q"/>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امپدانس ورودی مدار مقابل را از سرهای نشان داده شده به دست آورید.</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به ازای </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R</a:t>
            </a:r>
            <a:r>
              <a:rPr lang="en-US" altLang="en-US" sz="1700" baseline="-25000" dirty="0" smtClean="0">
                <a:latin typeface="Times New Roman" panose="02020603050405020304" pitchFamily="18" charset="0"/>
                <a:ea typeface="Calibri" panose="020F0502020204030204" pitchFamily="34" charset="0"/>
                <a:cs typeface="B Nazanin" panose="00000400000000000000" pitchFamily="2" charset="-78"/>
              </a:rPr>
              <a:t>1</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R</a:t>
            </a:r>
            <a:r>
              <a:rPr lang="en-US" altLang="en-US" sz="1700" baseline="-25000" dirty="0" smtClean="0">
                <a:latin typeface="Times New Roman" panose="02020603050405020304" pitchFamily="18" charset="0"/>
                <a:ea typeface="Calibri" panose="020F0502020204030204" pitchFamily="34" charset="0"/>
                <a:cs typeface="B Nazanin" panose="00000400000000000000" pitchFamily="2" charset="-78"/>
              </a:rPr>
              <a:t>2</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L</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و </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C</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برابر با یک واحد، </a:t>
            </a:r>
            <a:r>
              <a:rPr lang="fa-IR" altLang="en-US" sz="1700" dirty="0" err="1" smtClean="0">
                <a:latin typeface="Times New Roman" panose="02020603050405020304" pitchFamily="18" charset="0"/>
                <a:ea typeface="Calibri" panose="020F0502020204030204" pitchFamily="34" charset="0"/>
                <a:cs typeface="B Nazanin" panose="00000400000000000000" pitchFamily="2" charset="-78"/>
              </a:rPr>
              <a:t>امپدانس</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چقدر است. </a:t>
            </a:r>
            <a:endParaRPr lang="en-US" altLang="en-US" sz="1700" dirty="0">
              <a:ea typeface="Calibri" panose="020F0502020204030204" pitchFamily="34" charset="0"/>
              <a:cs typeface="Arial" panose="020B0604020202020204" pitchFamily="34" charset="0"/>
            </a:endParaRPr>
          </a:p>
        </p:txBody>
      </p:sp>
      <p:pic>
        <p:nvPicPr>
          <p:cNvPr id="18" name="Picture 17"/>
          <p:cNvPicPr>
            <a:picLocks noChangeAspect="1"/>
          </p:cNvPicPr>
          <p:nvPr/>
        </p:nvPicPr>
        <p:blipFill>
          <a:blip r:embed="rId14"/>
          <a:stretch>
            <a:fillRect/>
          </a:stretch>
        </p:blipFill>
        <p:spPr>
          <a:xfrm>
            <a:off x="13743" y="4421424"/>
            <a:ext cx="2600233" cy="1998225"/>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2870144" y="4667334"/>
                <a:ext cx="2767424" cy="8408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1">
                              <a:latin typeface="Cambria Math" panose="02040503050406030204" pitchFamily="18" charset="0"/>
                            </a:rPr>
                            <m:t>𝑖𝑛</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r>
                            <a:rPr lang="en-US" sz="1700" i="0">
                              <a:latin typeface="Cambria Math" panose="02040503050406030204" pitchFamily="18" charset="0"/>
                            </a:rPr>
                            <m:t>+</m:t>
                          </m:r>
                          <m:r>
                            <a:rPr lang="en-US" sz="1700" i="1">
                              <a:latin typeface="Cambria Math" panose="02040503050406030204" pitchFamily="18" charset="0"/>
                            </a:rPr>
                            <m:t>𝑗</m:t>
                          </m:r>
                          <m:r>
                            <a:rPr lang="en-US" sz="1700" i="1">
                              <a:latin typeface="Cambria Math" panose="02040503050406030204" pitchFamily="18" charset="0"/>
                            </a:rPr>
                            <m:t>𝜔</m:t>
                          </m:r>
                          <m:r>
                            <a:rPr lang="en-US" sz="1700" i="1">
                              <a:latin typeface="Cambria Math" panose="02040503050406030204" pitchFamily="18" charset="0"/>
                            </a:rPr>
                            <m:t>𝐿</m:t>
                          </m:r>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1">
                                  <a:latin typeface="Cambria Math" panose="02040503050406030204" pitchFamily="18" charset="0"/>
                                </a:rPr>
                                <m:t>𝑗</m:t>
                              </m:r>
                              <m:r>
                                <a:rPr lang="en-US" sz="1700" i="1">
                                  <a:latin typeface="Cambria Math" panose="02040503050406030204" pitchFamily="18" charset="0"/>
                                </a:rPr>
                                <m:t>𝜔</m:t>
                              </m:r>
                              <m:r>
                                <a:rPr lang="en-US" sz="1700" i="1">
                                  <a:latin typeface="Cambria Math" panose="02040503050406030204" pitchFamily="18" charset="0"/>
                                </a:rPr>
                                <m:t>𝐶</m:t>
                              </m:r>
                            </m:den>
                          </m:f>
                        </m:den>
                      </m:f>
                    </m:oMath>
                  </m:oMathPara>
                </a14:m>
                <a:endParaRPr lang="en-US" sz="1700" dirty="0"/>
              </a:p>
            </p:txBody>
          </p:sp>
        </mc:Choice>
        <mc:Fallback xmlns="">
          <p:sp>
            <p:nvSpPr>
              <p:cNvPr id="19" name="Rectangle 18"/>
              <p:cNvSpPr>
                <a:spLocks noRot="1" noChangeAspect="1" noMove="1" noResize="1" noEditPoints="1" noAdjustHandles="1" noChangeArrowheads="1" noChangeShapeType="1" noTextEdit="1"/>
              </p:cNvSpPr>
              <p:nvPr/>
            </p:nvSpPr>
            <p:spPr>
              <a:xfrm>
                <a:off x="2870144" y="4667334"/>
                <a:ext cx="2767424" cy="840808"/>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107654" y="4674146"/>
                <a:ext cx="1078885" cy="6279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𝑍</m:t>
                          </m:r>
                        </m:e>
                        <m:sub>
                          <m:r>
                            <a:rPr lang="en-US" sz="1700" i="1">
                              <a:latin typeface="Cambria Math" panose="02040503050406030204" pitchFamily="18" charset="0"/>
                            </a:rPr>
                            <m:t>𝑖𝑛</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1">
                                  <a:latin typeface="Cambria Math" panose="02040503050406030204" pitchFamily="18" charset="0"/>
                                </a:rPr>
                                <m:t>𝑖𝑛</m:t>
                              </m:r>
                            </m:sub>
                          </m:sSub>
                        </m:den>
                      </m:f>
                    </m:oMath>
                  </m:oMathPara>
                </a14:m>
                <a:endParaRPr lang="en-US" sz="1700" dirty="0"/>
              </a:p>
            </p:txBody>
          </p:sp>
        </mc:Choice>
        <mc:Fallback xmlns="">
          <p:sp>
            <p:nvSpPr>
              <p:cNvPr id="21" name="Rectangle 20"/>
              <p:cNvSpPr>
                <a:spLocks noRot="1" noChangeAspect="1" noMove="1" noResize="1" noEditPoints="1" noAdjustHandles="1" noChangeArrowheads="1" noChangeShapeType="1" noTextEdit="1"/>
              </p:cNvSpPr>
              <p:nvPr/>
            </p:nvSpPr>
            <p:spPr>
              <a:xfrm>
                <a:off x="6107654" y="4674146"/>
                <a:ext cx="1078885" cy="627992"/>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962476" y="5384018"/>
                <a:ext cx="4711225" cy="8408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𝑖𝑓</m:t>
                      </m:r>
                      <m:r>
                        <m:rPr>
                          <m:nor/>
                        </m:rPr>
                        <a:rPr lang="en-US" sz="1700" i="1">
                          <a:latin typeface="Cambria Math" panose="02040503050406030204" pitchFamily="18" charset="0"/>
                        </a:rPr>
                        <m:t>  </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1</m:t>
                          </m:r>
                        </m:sub>
                      </m:sSub>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𝑅</m:t>
                          </m:r>
                        </m:e>
                        <m:sub>
                          <m:r>
                            <a:rPr lang="en-US" sz="1700" i="0">
                              <a:latin typeface="Cambria Math" panose="02040503050406030204" pitchFamily="18" charset="0"/>
                            </a:rPr>
                            <m:t>2</m:t>
                          </m:r>
                        </m:sub>
                      </m:sSub>
                      <m:r>
                        <a:rPr lang="en-US" sz="1700" i="0">
                          <a:latin typeface="Cambria Math" panose="02040503050406030204" pitchFamily="18" charset="0"/>
                        </a:rPr>
                        <m:t>,</m:t>
                      </m:r>
                      <m:r>
                        <a:rPr lang="en-US" sz="1700" i="1">
                          <a:latin typeface="Cambria Math" panose="02040503050406030204" pitchFamily="18" charset="0"/>
                        </a:rPr>
                        <m:t>𝐿</m:t>
                      </m:r>
                      <m:r>
                        <a:rPr lang="en-US" sz="1700" i="0">
                          <a:latin typeface="Cambria Math" panose="02040503050406030204" pitchFamily="18" charset="0"/>
                        </a:rPr>
                        <m:t>,</m:t>
                      </m:r>
                      <m:r>
                        <a:rPr lang="en-US" sz="1700" i="1">
                          <a:latin typeface="Cambria Math" panose="02040503050406030204" pitchFamily="18" charset="0"/>
                        </a:rPr>
                        <m:t>𝐶</m:t>
                      </m:r>
                      <m:r>
                        <a:rPr lang="en-US" sz="1700" i="0">
                          <a:latin typeface="Cambria Math" panose="02040503050406030204" pitchFamily="18" charset="0"/>
                        </a:rPr>
                        <m:t>=</m:t>
                      </m:r>
                      <m:r>
                        <a:rPr lang="en-US" sz="1700" i="0">
                          <a:latin typeface="Cambria Math" panose="02040503050406030204" pitchFamily="18" charset="0"/>
                        </a:rPr>
                        <m:t>1</m:t>
                      </m:r>
                      <m:r>
                        <m:rPr>
                          <m:nor/>
                        </m:rPr>
                        <a:rPr lang="en-US" sz="1700" i="1">
                          <a:latin typeface="Cambria Math" panose="02040503050406030204" pitchFamily="18" charset="0"/>
                        </a:rPr>
                        <m:t>  </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𝑌</m:t>
                          </m:r>
                        </m:e>
                        <m:sub>
                          <m:r>
                            <a:rPr lang="en-US" sz="1700" i="1">
                              <a:latin typeface="Cambria Math" panose="02040503050406030204" pitchFamily="18" charset="0"/>
                            </a:rPr>
                            <m:t>𝑖𝑛</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0">
                              <a:latin typeface="Cambria Math" panose="02040503050406030204" pitchFamily="18" charset="0"/>
                            </a:rPr>
                            <m:t>1</m:t>
                          </m:r>
                          <m:r>
                            <a:rPr lang="en-US" sz="1700" i="0">
                              <a:latin typeface="Cambria Math" panose="02040503050406030204" pitchFamily="18" charset="0"/>
                            </a:rPr>
                            <m:t>+</m:t>
                          </m:r>
                          <m:r>
                            <a:rPr lang="en-US" sz="1700" i="1">
                              <a:latin typeface="Cambria Math" panose="02040503050406030204" pitchFamily="18" charset="0"/>
                            </a:rPr>
                            <m:t>𝑗</m:t>
                          </m:r>
                          <m:r>
                            <a:rPr lang="en-US" sz="1700" i="1">
                              <a:latin typeface="Cambria Math" panose="02040503050406030204" pitchFamily="18" charset="0"/>
                            </a:rPr>
                            <m:t>𝜔</m:t>
                          </m:r>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0">
                              <a:latin typeface="Cambria Math" panose="02040503050406030204" pitchFamily="18" charset="0"/>
                            </a:rPr>
                            <m:t>1</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1">
                                  <a:latin typeface="Cambria Math" panose="02040503050406030204" pitchFamily="18" charset="0"/>
                                </a:rPr>
                                <m:t>𝑗</m:t>
                              </m:r>
                              <m:r>
                                <a:rPr lang="en-US" sz="1700" i="1">
                                  <a:latin typeface="Cambria Math" panose="02040503050406030204" pitchFamily="18" charset="0"/>
                                </a:rPr>
                                <m:t>𝜔</m:t>
                              </m:r>
                            </m:den>
                          </m:f>
                        </m:den>
                      </m:f>
                      <m:r>
                        <a:rPr lang="en-US" sz="1700" i="0">
                          <a:latin typeface="Cambria Math" panose="02040503050406030204" pitchFamily="18" charset="0"/>
                        </a:rPr>
                        <m:t>=</m:t>
                      </m:r>
                      <m:r>
                        <a:rPr lang="en-US" sz="1700" i="0">
                          <a:latin typeface="Cambria Math" panose="02040503050406030204" pitchFamily="18" charset="0"/>
                        </a:rPr>
                        <m:t>1</m:t>
                      </m:r>
                    </m:oMath>
                  </m:oMathPara>
                </a14:m>
                <a:endParaRPr lang="en-US" sz="1700" dirty="0"/>
              </a:p>
            </p:txBody>
          </p:sp>
        </mc:Choice>
        <mc:Fallback xmlns="">
          <p:sp>
            <p:nvSpPr>
              <p:cNvPr id="22" name="Rectangle 21"/>
              <p:cNvSpPr>
                <a:spLocks noRot="1" noChangeAspect="1" noMove="1" noResize="1" noEditPoints="1" noAdjustHandles="1" noChangeArrowheads="1" noChangeShapeType="1" noTextEdit="1"/>
              </p:cNvSpPr>
              <p:nvPr/>
            </p:nvSpPr>
            <p:spPr>
              <a:xfrm>
                <a:off x="2962476" y="5384018"/>
                <a:ext cx="4711225" cy="840808"/>
              </a:xfrm>
              <a:prstGeom prst="rect">
                <a:avLst/>
              </a:prstGeom>
              <a:blipFill>
                <a:blip r:embed="rId17"/>
                <a:stretch>
                  <a:fillRect/>
                </a:stretch>
              </a:blipFill>
            </p:spPr>
            <p:txBody>
              <a:bodyPr/>
              <a:lstStyle/>
              <a:p>
                <a:r>
                  <a:rPr lang="en-US">
                    <a:noFill/>
                  </a:rPr>
                  <a:t> </a:t>
                </a:r>
              </a:p>
            </p:txBody>
          </p:sp>
        </mc:Fallback>
      </mc:AlternateContent>
      <p:sp>
        <p:nvSpPr>
          <p:cNvPr id="23" name="Rectangle 22"/>
          <p:cNvSpPr>
            <a:spLocks noChangeArrowheads="1"/>
          </p:cNvSpPr>
          <p:nvPr/>
        </p:nvSpPr>
        <p:spPr bwMode="auto">
          <a:xfrm>
            <a:off x="5419997" y="6097585"/>
            <a:ext cx="3506089"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یعنی امپدانس ورودی، مستقل از فرکانس می شود.</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Rectangle 23"/>
              <p:cNvSpPr/>
              <p:nvPr/>
            </p:nvSpPr>
            <p:spPr>
              <a:xfrm>
                <a:off x="5648613" y="4805244"/>
                <a:ext cx="4235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700">
                          <a:solidFill>
                            <a:srgbClr val="0000FF"/>
                          </a:solidFill>
                          <a:latin typeface="Cambria Math" panose="02040503050406030204" pitchFamily="18" charset="0"/>
                        </a:rPr>
                        <m:t>⇒</m:t>
                      </m:r>
                    </m:oMath>
                  </m:oMathPara>
                </a14:m>
                <a:endParaRPr lang="en-US" sz="1700" dirty="0"/>
              </a:p>
            </p:txBody>
          </p:sp>
        </mc:Choice>
        <mc:Fallback xmlns="">
          <p:sp>
            <p:nvSpPr>
              <p:cNvPr id="24" name="Rectangle 23"/>
              <p:cNvSpPr>
                <a:spLocks noRot="1" noChangeAspect="1" noMove="1" noResize="1" noEditPoints="1" noAdjustHandles="1" noChangeArrowheads="1" noChangeShapeType="1" noTextEdit="1"/>
              </p:cNvSpPr>
              <p:nvPr/>
            </p:nvSpPr>
            <p:spPr>
              <a:xfrm>
                <a:off x="5648613" y="4805244"/>
                <a:ext cx="423513" cy="353943"/>
              </a:xfrm>
              <a:prstGeom prst="rect">
                <a:avLst/>
              </a:prstGeom>
              <a:blipFill>
                <a:blip r:embed="rId18"/>
                <a:stretch>
                  <a:fillRect/>
                </a:stretch>
              </a:blipFill>
            </p:spPr>
            <p:txBody>
              <a:bodyPr/>
              <a:lstStyle/>
              <a:p>
                <a:r>
                  <a:rPr lang="en-US">
                    <a:noFill/>
                  </a:rPr>
                  <a:t> </a:t>
                </a:r>
              </a:p>
            </p:txBody>
          </p:sp>
        </mc:Fallback>
      </mc:AlternateContent>
      <p:sp>
        <p:nvSpPr>
          <p:cNvPr id="25" name="Rectangle 24"/>
          <p:cNvSpPr/>
          <p:nvPr/>
        </p:nvSpPr>
        <p:spPr>
          <a:xfrm>
            <a:off x="8086856" y="4627653"/>
            <a:ext cx="805029" cy="353943"/>
          </a:xfrm>
          <a:prstGeom prst="rect">
            <a:avLst/>
          </a:prstGeom>
        </p:spPr>
        <p:txBody>
          <a:bodyPr wrap="none">
            <a:spAutoFit/>
          </a:bodyPr>
          <a:lstStyle/>
          <a:p>
            <a:pPr marL="285750" indent="-285750" algn="r" rtl="1">
              <a:buFont typeface="Times New Roman" panose="02020603050405020304" pitchFamily="18" charset="0"/>
              <a:buChar char="■"/>
            </a:pPr>
            <a:r>
              <a:rPr lang="ar-SA"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700" b="1" dirty="0">
              <a:solidFill>
                <a:srgbClr val="FF0000"/>
              </a:solidFill>
            </a:endParaRPr>
          </a:p>
        </p:txBody>
      </p:sp>
      <p:sp>
        <p:nvSpPr>
          <p:cNvPr id="27" name="Rectangle 26"/>
          <p:cNvSpPr/>
          <p:nvPr/>
        </p:nvSpPr>
        <p:spPr>
          <a:xfrm>
            <a:off x="1094480" y="6490770"/>
            <a:ext cx="6179897" cy="353943"/>
          </a:xfrm>
          <a:prstGeom prst="rect">
            <a:avLst/>
          </a:prstGeom>
        </p:spPr>
        <p:txBody>
          <a:bodyPr wrap="none">
            <a:spAutoFit/>
          </a:bodyPr>
          <a:lstStyle/>
          <a:p>
            <a:r>
              <a:rPr lang="en-US" sz="1700"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sz="1700" dirty="0">
              <a:solidFill>
                <a:srgbClr val="00B050"/>
              </a:solidFill>
            </a:endParaRPr>
          </a:p>
        </p:txBody>
      </p:sp>
    </p:spTree>
    <p:extLst>
      <p:ext uri="{BB962C8B-B14F-4D97-AF65-F5344CB8AC3E}">
        <p14:creationId xmlns:p14="http://schemas.microsoft.com/office/powerpoint/2010/main" val="2468277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16</a:t>
            </a:fld>
            <a:endParaRPr lang="en-US" dirty="0"/>
          </a:p>
        </p:txBody>
      </p:sp>
      <p:sp>
        <p:nvSpPr>
          <p:cNvPr id="3" name="Rectangle 2"/>
          <p:cNvSpPr/>
          <p:nvPr/>
        </p:nvSpPr>
        <p:spPr>
          <a:xfrm>
            <a:off x="4798024" y="168276"/>
            <a:ext cx="4161363" cy="1107996"/>
          </a:xfrm>
          <a:prstGeom prst="rect">
            <a:avLst/>
          </a:prstGeom>
        </p:spPr>
        <p:txBody>
          <a:bodyPr wrap="square">
            <a:spAutoFit/>
          </a:bodyPr>
          <a:lstStyle/>
          <a:p>
            <a:pPr marL="285750" indent="-285750" algn="just" rtl="1">
              <a:buFont typeface="Wingdings" panose="05000000000000000000" pitchFamily="2" charset="2"/>
              <a:buChar char="q"/>
            </a:pPr>
            <a:r>
              <a:rPr lang="fa-IR" sz="1650" b="1" dirty="0" smtClean="0">
                <a:solidFill>
                  <a:srgbClr val="FF0000"/>
                </a:solidFill>
                <a:cs typeface="B Nazanin" panose="00000400000000000000" pitchFamily="2" charset="-78"/>
              </a:rPr>
              <a:t>مثال)</a:t>
            </a:r>
            <a:r>
              <a:rPr lang="fa-IR" sz="1650" b="1" dirty="0" smtClean="0">
                <a:cs typeface="B Nazanin" panose="00000400000000000000" pitchFamily="2" charset="-78"/>
              </a:rPr>
              <a:t> </a:t>
            </a:r>
            <a:r>
              <a:rPr lang="fa-IR" sz="1650" dirty="0" smtClean="0">
                <a:cs typeface="B Nazanin" panose="00000400000000000000" pitchFamily="2" charset="-78"/>
              </a:rPr>
              <a:t>در مدار روبرو، </a:t>
            </a:r>
            <a:r>
              <a:rPr lang="en-US" sz="1650" i="1" dirty="0">
                <a:latin typeface="Cambria Math" panose="02040503050406030204" pitchFamily="18" charset="0"/>
                <a:ea typeface="Cambria Math" panose="02040503050406030204" pitchFamily="18" charset="0"/>
                <a:cs typeface="B Nazanin" panose="00000400000000000000" pitchFamily="2" charset="-78"/>
              </a:rPr>
              <a:t>v</a:t>
            </a:r>
            <a:r>
              <a:rPr lang="en-US" sz="1650" baseline="-25000" dirty="0">
                <a:latin typeface="Cambria Math" panose="02040503050406030204" pitchFamily="18" charset="0"/>
                <a:ea typeface="Cambria Math" panose="02040503050406030204" pitchFamily="18" charset="0"/>
                <a:cs typeface="B Nazanin" panose="00000400000000000000" pitchFamily="2" charset="-78"/>
              </a:rPr>
              <a:t>3</a:t>
            </a:r>
            <a:r>
              <a:rPr lang="fa-IR" sz="1650" dirty="0">
                <a:cs typeface="B Nazanin" panose="00000400000000000000" pitchFamily="2" charset="-78"/>
              </a:rPr>
              <a:t> </a:t>
            </a:r>
            <a:r>
              <a:rPr lang="fa-IR" sz="1650" dirty="0" smtClean="0">
                <a:cs typeface="B Nazanin" panose="00000400000000000000" pitchFamily="2" charset="-78"/>
              </a:rPr>
              <a:t>را در </a:t>
            </a:r>
            <a:r>
              <a:rPr lang="fa-IR" sz="1650" dirty="0">
                <a:cs typeface="B Nazanin" panose="00000400000000000000" pitchFamily="2" charset="-78"/>
              </a:rPr>
              <a:t>حالت دایمی سینوسی پیدا کنید. </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سپس امپدانس </a:t>
            </a:r>
            <a:r>
              <a:rPr lang="fa-IR" altLang="en-US" sz="1650" dirty="0">
                <a:latin typeface="Times New Roman" panose="02020603050405020304" pitchFamily="18" charset="0"/>
                <a:ea typeface="Calibri" panose="020F0502020204030204" pitchFamily="34" charset="0"/>
                <a:cs typeface="B Nazanin" panose="00000400000000000000" pitchFamily="2" charset="-78"/>
              </a:rPr>
              <a:t>دیده شده از سرهای </a:t>
            </a:r>
            <a:r>
              <a:rPr lang="en-US" altLang="en-US" sz="1650" dirty="0">
                <a:latin typeface="Times New Roman" panose="02020603050405020304" pitchFamily="18" charset="0"/>
                <a:ea typeface="Calibri" panose="020F0502020204030204" pitchFamily="34" charset="0"/>
                <a:cs typeface="B Nazanin" panose="00000400000000000000" pitchFamily="2" charset="-78"/>
              </a:rPr>
              <a:t>a</a:t>
            </a:r>
            <a:r>
              <a:rPr lang="fa-IR" altLang="en-US" sz="1650" dirty="0">
                <a:latin typeface="Times New Roman" panose="02020603050405020304" pitchFamily="18" charset="0"/>
                <a:ea typeface="Calibri" panose="020F0502020204030204" pitchFamily="34" charset="0"/>
                <a:cs typeface="B Nazanin" panose="00000400000000000000" pitchFamily="2" charset="-78"/>
              </a:rPr>
              <a:t> و </a:t>
            </a:r>
            <a:r>
              <a:rPr lang="en-US" altLang="en-US" sz="1650" dirty="0">
                <a:latin typeface="Times New Roman" panose="02020603050405020304" pitchFamily="18" charset="0"/>
                <a:ea typeface="Calibri" panose="020F0502020204030204" pitchFamily="34" charset="0"/>
                <a:cs typeface="B Nazanin" panose="00000400000000000000" pitchFamily="2" charset="-78"/>
              </a:rPr>
              <a:t>b</a:t>
            </a:r>
            <a:r>
              <a:rPr lang="fa-IR" altLang="en-US" sz="1650" dirty="0">
                <a:latin typeface="Times New Roman" panose="02020603050405020304" pitchFamily="18" charset="0"/>
                <a:ea typeface="Calibri" panose="020F0502020204030204" pitchFamily="34" charset="0"/>
                <a:cs typeface="B Nazanin" panose="00000400000000000000" pitchFamily="2" charset="-78"/>
              </a:rPr>
              <a:t> را در فرکانس </a:t>
            </a:r>
            <a:r>
              <a:rPr lang="el-GR" altLang="en-US" sz="1650" dirty="0">
                <a:latin typeface="Times New Roman" panose="02020603050405020304" pitchFamily="18" charset="0"/>
                <a:ea typeface="Calibri" panose="020F0502020204030204" pitchFamily="34" charset="0"/>
                <a:cs typeface="B Nazanin" panose="00000400000000000000" pitchFamily="2" charset="-78"/>
              </a:rPr>
              <a:t>ω</a:t>
            </a:r>
            <a:r>
              <a:rPr lang="en-US" altLang="en-US" sz="1650" dirty="0">
                <a:latin typeface="Times New Roman" panose="02020603050405020304" pitchFamily="18" charset="0"/>
                <a:ea typeface="Calibri" panose="020F0502020204030204" pitchFamily="34" charset="0"/>
                <a:cs typeface="B Nazanin" panose="00000400000000000000" pitchFamily="2" charset="-78"/>
              </a:rPr>
              <a:t>=2</a:t>
            </a:r>
            <a:r>
              <a:rPr lang="fa-IR" altLang="en-US" sz="1650" dirty="0">
                <a:latin typeface="Times New Roman" panose="02020603050405020304" pitchFamily="18" charset="0"/>
                <a:ea typeface="Calibri" panose="020F0502020204030204" pitchFamily="34" charset="0"/>
                <a:cs typeface="B Nazanin" panose="00000400000000000000" pitchFamily="2" charset="-78"/>
              </a:rPr>
              <a:t> </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به دست </a:t>
            </a:r>
            <a:r>
              <a:rPr lang="fa-IR" altLang="en-US" sz="1650" dirty="0">
                <a:latin typeface="Times New Roman" panose="02020603050405020304" pitchFamily="18" charset="0"/>
                <a:ea typeface="Calibri" panose="020F0502020204030204" pitchFamily="34" charset="0"/>
                <a:cs typeface="B Nazanin" panose="00000400000000000000" pitchFamily="2" charset="-78"/>
              </a:rPr>
              <a:t>آورید. </a:t>
            </a:r>
            <a:endParaRPr lang="en-US" altLang="en-US" sz="1650" dirty="0">
              <a:ea typeface="Calibri" panose="020F0502020204030204" pitchFamily="34" charset="0"/>
              <a:cs typeface="Arial" panose="020B0604020202020204" pitchFamily="34" charset="0"/>
            </a:endParaRPr>
          </a:p>
          <a:p>
            <a:pPr marL="285750" indent="-285750" algn="just" rtl="1">
              <a:buFont typeface="Wingdings" panose="05000000000000000000" pitchFamily="2" charset="2"/>
              <a:buChar char="q"/>
            </a:pPr>
            <a:endParaRPr lang="en-US" sz="1650" dirty="0">
              <a:solidFill>
                <a:srgbClr val="3333FF"/>
              </a:solidFill>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1756748" y="793136"/>
            <a:ext cx="2669573" cy="1595973"/>
          </a:xfrm>
          <a:prstGeom prst="rect">
            <a:avLst/>
          </a:prstGeom>
        </p:spPr>
      </p:pic>
      <p:sp>
        <p:nvSpPr>
          <p:cNvPr id="6" name="Rectangle 5"/>
          <p:cNvSpPr>
            <a:spLocks noChangeArrowheads="1"/>
          </p:cNvSpPr>
          <p:nvPr/>
        </p:nvSpPr>
        <p:spPr bwMode="auto">
          <a:xfrm>
            <a:off x="73710" y="2418943"/>
            <a:ext cx="1364476" cy="38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گره 1</a:t>
            </a:r>
            <a:endParaRPr lang="en-US" altLang="en-US" sz="165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395788" y="2457683"/>
                <a:ext cx="3768852"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2</m:t>
                          </m:r>
                        </m:sub>
                      </m:sSub>
                      <m:r>
                        <a:rPr lang="en-US" sz="1650" i="0">
                          <a:latin typeface="Cambria Math" panose="02040503050406030204" pitchFamily="18" charset="0"/>
                        </a:rPr>
                        <m:t>)+</m:t>
                      </m:r>
                      <m:r>
                        <a:rPr lang="en-US" sz="1650" i="1">
                          <a:latin typeface="Cambria Math" panose="02040503050406030204" pitchFamily="18" charset="0"/>
                        </a:rPr>
                        <m:t>𝑗</m:t>
                      </m:r>
                      <m:r>
                        <a:rPr lang="en-US" sz="1650" i="1">
                          <a:latin typeface="Cambria Math" panose="02040503050406030204" pitchFamily="18" charset="0"/>
                        </a:rPr>
                        <m:t>𝜔</m:t>
                      </m:r>
                      <m:r>
                        <a:rPr lang="en-US" sz="1650" i="1">
                          <a:latin typeface="Cambria Math" panose="02040503050406030204" pitchFamily="18" charset="0"/>
                        </a:rPr>
                        <m:t>𝐶</m:t>
                      </m:r>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3</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𝐼</m:t>
                          </m:r>
                        </m:e>
                        <m:sub>
                          <m:r>
                            <a:rPr lang="en-US" sz="1650" i="1">
                              <a:latin typeface="Cambria Math" panose="02040503050406030204" pitchFamily="18" charset="0"/>
                            </a:rPr>
                            <m:t>𝑆</m:t>
                          </m:r>
                        </m:sub>
                      </m:sSub>
                      <m:r>
                        <a:rPr lang="en-US" sz="1650" i="0">
                          <a:latin typeface="Cambria Math" panose="02040503050406030204" pitchFamily="18" charset="0"/>
                        </a:rPr>
                        <m:t>=</m:t>
                      </m:r>
                      <m:r>
                        <a:rPr lang="en-US" sz="1650" i="0">
                          <a:latin typeface="Cambria Math" panose="02040503050406030204" pitchFamily="18" charset="0"/>
                        </a:rPr>
                        <m:t>0</m:t>
                      </m:r>
                    </m:oMath>
                  </m:oMathPara>
                </a14:m>
                <a:endParaRPr lang="en-US" sz="1650" dirty="0"/>
              </a:p>
            </p:txBody>
          </p:sp>
        </mc:Choice>
        <mc:Fallback xmlns="">
          <p:sp>
            <p:nvSpPr>
              <p:cNvPr id="7" name="Rectangle 6"/>
              <p:cNvSpPr>
                <a:spLocks noRot="1" noChangeAspect="1" noMove="1" noResize="1" noEditPoints="1" noAdjustHandles="1" noChangeArrowheads="1" noChangeShapeType="1" noTextEdit="1"/>
              </p:cNvSpPr>
              <p:nvPr/>
            </p:nvSpPr>
            <p:spPr>
              <a:xfrm>
                <a:off x="1395788" y="2457683"/>
                <a:ext cx="3768852" cy="346249"/>
              </a:xfrm>
              <a:prstGeom prst="rect">
                <a:avLst/>
              </a:prstGeom>
              <a:blipFill>
                <a:blip r:embed="rId4"/>
                <a:stretch>
                  <a:fillRect b="-122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215819" y="2442637"/>
                <a:ext cx="4045082" cy="346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2</m:t>
                          </m:r>
                        </m:sub>
                      </m:sSub>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4</m:t>
                      </m:r>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3</m:t>
                          </m:r>
                        </m:sub>
                      </m:sSub>
                      <m:r>
                        <a:rPr lang="en-US" sz="1650" i="0">
                          <a:latin typeface="Cambria Math" panose="02040503050406030204" pitchFamily="18" charset="0"/>
                        </a:rPr>
                        <m:t>)−</m:t>
                      </m:r>
                      <m:r>
                        <a:rPr lang="en-US" sz="1650" i="0">
                          <a:latin typeface="Cambria Math" panose="02040503050406030204" pitchFamily="18" charset="0"/>
                        </a:rPr>
                        <m:t>10</m:t>
                      </m:r>
                      <m:r>
                        <a:rPr lang="en-US" sz="1650" i="0">
                          <a:latin typeface="Cambria Math" panose="02040503050406030204" pitchFamily="18" charset="0"/>
                        </a:rPr>
                        <m:t>∠</m:t>
                      </m:r>
                      <m:r>
                        <a:rPr lang="en-US" sz="1650" i="0">
                          <a:latin typeface="Cambria Math" panose="02040503050406030204" pitchFamily="18" charset="0"/>
                        </a:rPr>
                        <m:t>30</m:t>
                      </m:r>
                      <m:r>
                        <a:rPr lang="en-US" sz="1650" i="0">
                          <a:latin typeface="Cambria Math" panose="02040503050406030204" pitchFamily="18" charset="0"/>
                        </a:rPr>
                        <m:t>=</m:t>
                      </m:r>
                      <m:r>
                        <a:rPr lang="en-US" sz="1650" i="0">
                          <a:latin typeface="Cambria Math" panose="02040503050406030204" pitchFamily="18" charset="0"/>
                        </a:rPr>
                        <m:t>0</m:t>
                      </m:r>
                    </m:oMath>
                  </m:oMathPara>
                </a14:m>
                <a:endParaRPr lang="en-US" sz="1650" dirty="0"/>
              </a:p>
            </p:txBody>
          </p:sp>
        </mc:Choice>
        <mc:Fallback xmlns="">
          <p:sp>
            <p:nvSpPr>
              <p:cNvPr id="8" name="Rectangle 7"/>
              <p:cNvSpPr>
                <a:spLocks noRot="1" noChangeAspect="1" noMove="1" noResize="1" noEditPoints="1" noAdjustHandles="1" noChangeArrowheads="1" noChangeShapeType="1" noTextEdit="1"/>
              </p:cNvSpPr>
              <p:nvPr/>
            </p:nvSpPr>
            <p:spPr>
              <a:xfrm>
                <a:off x="5215819" y="2442637"/>
                <a:ext cx="4045082" cy="346249"/>
              </a:xfrm>
              <a:prstGeom prst="rect">
                <a:avLst/>
              </a:prstGeom>
              <a:blipFill>
                <a:blip r:embed="rId5"/>
                <a:stretch>
                  <a:fillRect b="-14286"/>
                </a:stretch>
              </a:blipFill>
            </p:spPr>
            <p:txBody>
              <a:bodyPr/>
              <a:lstStyle/>
              <a:p>
                <a:r>
                  <a:rPr lang="en-US">
                    <a:noFill/>
                  </a:rPr>
                  <a:t> </a:t>
                </a:r>
              </a:p>
            </p:txBody>
          </p:sp>
        </mc:Fallback>
      </mc:AlternateContent>
      <p:sp>
        <p:nvSpPr>
          <p:cNvPr id="9" name="Rectangle 8"/>
          <p:cNvSpPr>
            <a:spLocks noChangeArrowheads="1"/>
          </p:cNvSpPr>
          <p:nvPr/>
        </p:nvSpPr>
        <p:spPr bwMode="auto">
          <a:xfrm>
            <a:off x="68968" y="2889983"/>
            <a:ext cx="1394934" cy="38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گره 2</a:t>
            </a:r>
            <a:endParaRPr lang="en-US" altLang="en-US" sz="165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1424597" y="2756226"/>
                <a:ext cx="3144515" cy="612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50" i="1">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a:latin typeface="Cambria Math" panose="02040503050406030204" pitchFamily="18" charset="0"/>
                            </a:rPr>
                            <m:t>2</m:t>
                          </m:r>
                        </m:sub>
                      </m:sSub>
                      <m:r>
                        <a:rPr lang="en-US" sz="165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a:latin typeface="Cambria Math" panose="02040503050406030204" pitchFamily="18" charset="0"/>
                            </a:rPr>
                            <m:t>1</m:t>
                          </m:r>
                        </m:sub>
                      </m:sSub>
                      <m:r>
                        <a:rPr lang="en-US" sz="165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a:latin typeface="Cambria Math" panose="02040503050406030204" pitchFamily="18" charset="0"/>
                            </a:rPr>
                            <m:t>2</m:t>
                          </m:r>
                        </m:sub>
                      </m:sSub>
                      <m:r>
                        <a:rPr lang="en-US" sz="165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a:latin typeface="Cambria Math" panose="02040503050406030204" pitchFamily="18" charset="0"/>
                            </a:rPr>
                            <m:t>3</m:t>
                          </m:r>
                        </m:sub>
                      </m:sSub>
                      <m:r>
                        <a:rPr lang="en-US" sz="1650">
                          <a:latin typeface="Cambria Math" panose="02040503050406030204" pitchFamily="18" charset="0"/>
                        </a:rPr>
                        <m:t>)+</m:t>
                      </m:r>
                      <m:f>
                        <m:fPr>
                          <m:ctrlPr>
                            <a:rPr lang="en-US" sz="1650" i="1">
                              <a:latin typeface="Cambria Math" panose="02040503050406030204" pitchFamily="18" charset="0"/>
                            </a:rPr>
                          </m:ctrlPr>
                        </m:fPr>
                        <m:num>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a:latin typeface="Cambria Math" panose="02040503050406030204" pitchFamily="18" charset="0"/>
                                </a:rPr>
                                <m:t>2</m:t>
                              </m:r>
                            </m:sub>
                          </m:sSub>
                        </m:num>
                        <m:den>
                          <m:r>
                            <a:rPr lang="en-US" sz="1650" i="1">
                              <a:latin typeface="Cambria Math" panose="02040503050406030204" pitchFamily="18" charset="0"/>
                            </a:rPr>
                            <m:t>𝑗</m:t>
                          </m:r>
                          <m:r>
                            <a:rPr lang="en-US" sz="1650" i="1">
                              <a:latin typeface="Cambria Math" panose="02040503050406030204" pitchFamily="18" charset="0"/>
                            </a:rPr>
                            <m:t>𝜔</m:t>
                          </m:r>
                          <m:r>
                            <a:rPr lang="en-US" sz="1650" i="1">
                              <a:latin typeface="Cambria Math" panose="02040503050406030204" pitchFamily="18" charset="0"/>
                            </a:rPr>
                            <m:t>𝐿</m:t>
                          </m:r>
                        </m:den>
                      </m:f>
                      <m:r>
                        <a:rPr lang="en-US" sz="1650">
                          <a:latin typeface="Cambria Math" panose="02040503050406030204" pitchFamily="18" charset="0"/>
                        </a:rPr>
                        <m:t>=</m:t>
                      </m:r>
                      <m:r>
                        <a:rPr lang="en-US" sz="1650">
                          <a:latin typeface="Cambria Math" panose="02040503050406030204" pitchFamily="18" charset="0"/>
                        </a:rPr>
                        <m:t>0</m:t>
                      </m:r>
                    </m:oMath>
                  </m:oMathPara>
                </a14:m>
                <a:endParaRPr lang="en-US" sz="1650" dirty="0"/>
              </a:p>
            </p:txBody>
          </p:sp>
        </mc:Choice>
        <mc:Fallback xmlns="">
          <p:sp>
            <p:nvSpPr>
              <p:cNvPr id="10" name="Rectangle 9"/>
              <p:cNvSpPr>
                <a:spLocks noRot="1" noChangeAspect="1" noMove="1" noResize="1" noEditPoints="1" noAdjustHandles="1" noChangeArrowheads="1" noChangeShapeType="1" noTextEdit="1"/>
              </p:cNvSpPr>
              <p:nvPr/>
            </p:nvSpPr>
            <p:spPr>
              <a:xfrm>
                <a:off x="1424597" y="2756226"/>
                <a:ext cx="3144515" cy="61221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567194" y="2731973"/>
                <a:ext cx="3002232" cy="612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50" b="0" i="1" smtClean="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a:latin typeface="Cambria Math" panose="02040503050406030204" pitchFamily="18" charset="0"/>
                            </a:rPr>
                            <m:t>2</m:t>
                          </m:r>
                        </m:sub>
                      </m:sSub>
                      <m:r>
                        <a:rPr lang="en-US" sz="165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a:latin typeface="Cambria Math" panose="02040503050406030204" pitchFamily="18" charset="0"/>
                            </a:rPr>
                            <m:t>1</m:t>
                          </m:r>
                        </m:sub>
                      </m:sSub>
                      <m:r>
                        <a:rPr lang="en-US" sz="165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a:latin typeface="Cambria Math" panose="02040503050406030204" pitchFamily="18" charset="0"/>
                            </a:rPr>
                            <m:t>2</m:t>
                          </m:r>
                        </m:sub>
                      </m:sSub>
                      <m:r>
                        <a:rPr lang="en-US" sz="165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a:latin typeface="Cambria Math" panose="02040503050406030204" pitchFamily="18" charset="0"/>
                            </a:rPr>
                            <m:t>3</m:t>
                          </m:r>
                        </m:sub>
                      </m:sSub>
                      <m:r>
                        <a:rPr lang="en-US" sz="1650">
                          <a:latin typeface="Cambria Math" panose="02040503050406030204" pitchFamily="18" charset="0"/>
                        </a:rPr>
                        <m:t>)+</m:t>
                      </m:r>
                      <m:f>
                        <m:fPr>
                          <m:ctrlPr>
                            <a:rPr lang="en-US" sz="1650" i="1">
                              <a:latin typeface="Cambria Math" panose="02040503050406030204" pitchFamily="18" charset="0"/>
                            </a:rPr>
                          </m:ctrlPr>
                        </m:fPr>
                        <m:num>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a:latin typeface="Cambria Math" panose="02040503050406030204" pitchFamily="18" charset="0"/>
                                </a:rPr>
                                <m:t>2</m:t>
                              </m:r>
                            </m:sub>
                          </m:sSub>
                        </m:num>
                        <m:den>
                          <m:r>
                            <a:rPr lang="en-US" sz="1650" i="1">
                              <a:latin typeface="Cambria Math" panose="02040503050406030204" pitchFamily="18" charset="0"/>
                            </a:rPr>
                            <m:t>𝑗</m:t>
                          </m:r>
                          <m:r>
                            <a:rPr lang="en-US" sz="1650">
                              <a:latin typeface="Cambria Math" panose="02040503050406030204" pitchFamily="18" charset="0"/>
                            </a:rPr>
                            <m:t>4</m:t>
                          </m:r>
                        </m:den>
                      </m:f>
                      <m:r>
                        <a:rPr lang="en-US" sz="1650">
                          <a:latin typeface="Cambria Math" panose="02040503050406030204" pitchFamily="18" charset="0"/>
                        </a:rPr>
                        <m:t>=</m:t>
                      </m:r>
                      <m:r>
                        <a:rPr lang="en-US" sz="1650">
                          <a:latin typeface="Cambria Math" panose="02040503050406030204" pitchFamily="18" charset="0"/>
                        </a:rPr>
                        <m:t>0</m:t>
                      </m:r>
                    </m:oMath>
                  </m:oMathPara>
                </a14:m>
                <a:endParaRPr lang="en-US" sz="1650" dirty="0"/>
              </a:p>
            </p:txBody>
          </p:sp>
        </mc:Choice>
        <mc:Fallback xmlns="">
          <p:sp>
            <p:nvSpPr>
              <p:cNvPr id="11" name="Rectangle 10"/>
              <p:cNvSpPr>
                <a:spLocks noRot="1" noChangeAspect="1" noMove="1" noResize="1" noEditPoints="1" noAdjustHandles="1" noChangeArrowheads="1" noChangeShapeType="1" noTextEdit="1"/>
              </p:cNvSpPr>
              <p:nvPr/>
            </p:nvSpPr>
            <p:spPr>
              <a:xfrm>
                <a:off x="4567194" y="2731973"/>
                <a:ext cx="3002232" cy="612219"/>
              </a:xfrm>
              <a:prstGeom prst="rect">
                <a:avLst/>
              </a:prstGeom>
              <a:blipFill>
                <a:blip r:embed="rId7"/>
                <a:stretch>
                  <a:fillRect/>
                </a:stretch>
              </a:blipFill>
            </p:spPr>
            <p:txBody>
              <a:bodyPr/>
              <a:lstStyle/>
              <a:p>
                <a:r>
                  <a:rPr lang="en-US">
                    <a:noFill/>
                  </a:rPr>
                  <a:t> </a:t>
                </a:r>
              </a:p>
            </p:txBody>
          </p:sp>
        </mc:Fallback>
      </mc:AlternateContent>
      <p:sp>
        <p:nvSpPr>
          <p:cNvPr id="12" name="Rectangle 11"/>
          <p:cNvSpPr>
            <a:spLocks noChangeArrowheads="1"/>
          </p:cNvSpPr>
          <p:nvPr/>
        </p:nvSpPr>
        <p:spPr bwMode="auto">
          <a:xfrm>
            <a:off x="40436" y="3271504"/>
            <a:ext cx="1410964" cy="38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گره 3</a:t>
            </a:r>
            <a:endParaRPr lang="en-US" altLang="en-US" sz="165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1458613" y="3183142"/>
                <a:ext cx="3194592" cy="566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50" i="1">
                              <a:latin typeface="Cambria Math" panose="02040503050406030204" pitchFamily="18" charset="0"/>
                            </a:rPr>
                          </m:ctrlPr>
                        </m:fPr>
                        <m:num>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3</m:t>
                              </m:r>
                            </m:sub>
                          </m:sSub>
                        </m:num>
                        <m:den>
                          <m:r>
                            <a:rPr lang="en-US" sz="1650" i="0">
                              <a:latin typeface="Cambria Math" panose="02040503050406030204" pitchFamily="18" charset="0"/>
                            </a:rPr>
                            <m:t>2</m:t>
                          </m:r>
                        </m:den>
                      </m:f>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3</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2</m:t>
                          </m:r>
                        </m:sub>
                      </m:sSub>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4</m:t>
                      </m:r>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3</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r>
                        <a:rPr lang="en-US" sz="1650" i="0">
                          <a:latin typeface="Cambria Math" panose="02040503050406030204" pitchFamily="18" charset="0"/>
                        </a:rPr>
                        <m:t>0</m:t>
                      </m:r>
                    </m:oMath>
                  </m:oMathPara>
                </a14:m>
                <a:endParaRPr lang="en-US" sz="1650" dirty="0"/>
              </a:p>
            </p:txBody>
          </p:sp>
        </mc:Choice>
        <mc:Fallback xmlns="">
          <p:sp>
            <p:nvSpPr>
              <p:cNvPr id="13" name="Rectangle 12"/>
              <p:cNvSpPr>
                <a:spLocks noRot="1" noChangeAspect="1" noMove="1" noResize="1" noEditPoints="1" noAdjustHandles="1" noChangeArrowheads="1" noChangeShapeType="1" noTextEdit="1"/>
              </p:cNvSpPr>
              <p:nvPr/>
            </p:nvSpPr>
            <p:spPr>
              <a:xfrm>
                <a:off x="1458613" y="3183142"/>
                <a:ext cx="3194592" cy="5660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435240" y="3810000"/>
                <a:ext cx="3984360" cy="13699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50" i="1">
                              <a:latin typeface="Cambria Math" panose="02040503050406030204" pitchFamily="18" charset="0"/>
                            </a:rPr>
                          </m:ctrlPr>
                        </m:dPr>
                        <m:e>
                          <m:m>
                            <m:mPr>
                              <m:mcs>
                                <m:mc>
                                  <m:mcPr>
                                    <m:count m:val="3"/>
                                    <m:mcJc m:val="center"/>
                                  </m:mcPr>
                                </m:mc>
                              </m:mcs>
                              <m:ctrlPr>
                                <a:rPr lang="en-US" sz="1650" i="1">
                                  <a:latin typeface="Cambria Math" panose="02040503050406030204" pitchFamily="18" charset="0"/>
                                </a:rPr>
                              </m:ctrlPr>
                            </m:mPr>
                            <m:mr>
                              <m:e>
                                <m:r>
                                  <a:rPr lang="en-US" sz="1650">
                                    <a:latin typeface="Cambria Math" panose="02040503050406030204" pitchFamily="18" charset="0"/>
                                  </a:rPr>
                                  <m:t>2</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4</m:t>
                                </m:r>
                              </m:e>
                              <m:e>
                                <m:r>
                                  <a:rPr lang="en-US" sz="1650" i="0">
                                    <a:latin typeface="Cambria Math" panose="02040503050406030204" pitchFamily="18" charset="0"/>
                                  </a:rPr>
                                  <m:t>−</m:t>
                                </m:r>
                                <m:r>
                                  <a:rPr lang="en-US" sz="1650" i="0">
                                    <a:latin typeface="Cambria Math" panose="02040503050406030204" pitchFamily="18" charset="0"/>
                                  </a:rPr>
                                  <m:t>1</m:t>
                                </m:r>
                              </m:e>
                              <m:e>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4</m:t>
                                </m:r>
                              </m:e>
                            </m:mr>
                            <m:mr>
                              <m:e>
                                <m:r>
                                  <a:rPr lang="en-US" sz="1650" i="0">
                                    <a:latin typeface="Cambria Math" panose="02040503050406030204" pitchFamily="18" charset="0"/>
                                  </a:rPr>
                                  <m:t>−</m:t>
                                </m:r>
                                <m:r>
                                  <a:rPr lang="en-US" sz="1650" i="0">
                                    <a:latin typeface="Cambria Math" panose="02040503050406030204" pitchFamily="18" charset="0"/>
                                  </a:rPr>
                                  <m:t>1</m:t>
                                </m:r>
                              </m:e>
                              <m:e>
                                <m:r>
                                  <a:rPr lang="en-US" sz="1650" i="0">
                                    <a:latin typeface="Cambria Math" panose="02040503050406030204" pitchFamily="18" charset="0"/>
                                  </a:rPr>
                                  <m:t>2</m:t>
                                </m:r>
                                <m:r>
                                  <a:rPr lang="en-US" sz="1650" i="0">
                                    <a:latin typeface="Cambria Math" panose="02040503050406030204" pitchFamily="18" charset="0"/>
                                  </a:rPr>
                                  <m:t>−</m:t>
                                </m:r>
                                <m:f>
                                  <m:fPr>
                                    <m:ctrlPr>
                                      <a:rPr lang="en-US" sz="1650" i="1">
                                        <a:latin typeface="Cambria Math" panose="02040503050406030204" pitchFamily="18" charset="0"/>
                                      </a:rPr>
                                    </m:ctrlPr>
                                  </m:fPr>
                                  <m:num>
                                    <m:r>
                                      <a:rPr lang="en-US" sz="1650" i="1">
                                        <a:latin typeface="Cambria Math" panose="02040503050406030204" pitchFamily="18" charset="0"/>
                                      </a:rPr>
                                      <m:t>𝑗</m:t>
                                    </m:r>
                                  </m:num>
                                  <m:den>
                                    <m:r>
                                      <a:rPr lang="en-US" sz="1650" i="0">
                                        <a:latin typeface="Cambria Math" panose="02040503050406030204" pitchFamily="18" charset="0"/>
                                      </a:rPr>
                                      <m:t>4</m:t>
                                    </m:r>
                                  </m:den>
                                </m:f>
                              </m:e>
                              <m:e>
                                <m:r>
                                  <a:rPr lang="en-US" sz="1650" i="0">
                                    <a:latin typeface="Cambria Math" panose="02040503050406030204" pitchFamily="18" charset="0"/>
                                  </a:rPr>
                                  <m:t>−</m:t>
                                </m:r>
                                <m:r>
                                  <a:rPr lang="en-US" sz="1650" i="0">
                                    <a:latin typeface="Cambria Math" panose="02040503050406030204" pitchFamily="18" charset="0"/>
                                  </a:rPr>
                                  <m:t>1</m:t>
                                </m:r>
                              </m:e>
                            </m:mr>
                            <m:mr>
                              <m:e>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4</m:t>
                                </m:r>
                              </m:e>
                              <m:e>
                                <m:r>
                                  <a:rPr lang="en-US" sz="1650" i="0">
                                    <a:latin typeface="Cambria Math" panose="02040503050406030204" pitchFamily="18" charset="0"/>
                                  </a:rPr>
                                  <m:t>−</m:t>
                                </m:r>
                                <m:r>
                                  <a:rPr lang="en-US" sz="1650" i="0">
                                    <a:latin typeface="Cambria Math" panose="02040503050406030204" pitchFamily="18" charset="0"/>
                                  </a:rPr>
                                  <m:t>1</m:t>
                                </m:r>
                              </m:e>
                              <m:e>
                                <m:f>
                                  <m:fPr>
                                    <m:ctrlPr>
                                      <a:rPr lang="en-US" sz="1650" i="1">
                                        <a:latin typeface="Cambria Math" panose="02040503050406030204" pitchFamily="18" charset="0"/>
                                      </a:rPr>
                                    </m:ctrlPr>
                                  </m:fPr>
                                  <m:num>
                                    <m:r>
                                      <a:rPr lang="en-US" sz="1650" i="0">
                                        <a:latin typeface="Cambria Math" panose="02040503050406030204" pitchFamily="18" charset="0"/>
                                      </a:rPr>
                                      <m:t>3</m:t>
                                    </m:r>
                                  </m:num>
                                  <m:den>
                                    <m:r>
                                      <a:rPr lang="en-US" sz="1650" i="0">
                                        <a:latin typeface="Cambria Math" panose="02040503050406030204" pitchFamily="18" charset="0"/>
                                      </a:rPr>
                                      <m:t>2</m:t>
                                    </m:r>
                                  </m:den>
                                </m:f>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4</m:t>
                                </m:r>
                              </m:e>
                            </m:mr>
                          </m:m>
                        </m:e>
                      </m:d>
                      <m:d>
                        <m:dPr>
                          <m:begChr m:val="["/>
                          <m:endChr m:val="]"/>
                          <m:ctrlPr>
                            <a:rPr lang="en-US" sz="1650" i="1">
                              <a:latin typeface="Cambria Math" panose="02040503050406030204" pitchFamily="18" charset="0"/>
                            </a:rPr>
                          </m:ctrlPr>
                        </m:dPr>
                        <m:e>
                          <m:m>
                            <m:mPr>
                              <m:mcs>
                                <m:mc>
                                  <m:mcPr>
                                    <m:count m:val="1"/>
                                    <m:mcJc m:val="center"/>
                                  </m:mcPr>
                                </m:mc>
                              </m:mcs>
                              <m:ctrlPr>
                                <a:rPr lang="en-US" sz="1650" i="1">
                                  <a:latin typeface="Cambria Math" panose="02040503050406030204" pitchFamily="18" charset="0"/>
                                </a:rPr>
                              </m:ctrlPr>
                            </m:mPr>
                            <m:mr>
                              <m:e>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e>
                            </m:mr>
                            <m:mr>
                              <m:e>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2</m:t>
                                    </m:r>
                                  </m:sub>
                                </m:sSub>
                              </m:e>
                            </m:mr>
                            <m:mr>
                              <m:e>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3</m:t>
                                    </m:r>
                                  </m:sub>
                                </m:sSub>
                              </m:e>
                            </m:mr>
                          </m:m>
                        </m:e>
                      </m:d>
                      <m:r>
                        <a:rPr lang="en-US" sz="1650" i="0">
                          <a:latin typeface="Cambria Math" panose="02040503050406030204" pitchFamily="18" charset="0"/>
                        </a:rPr>
                        <m:t>=</m:t>
                      </m:r>
                      <m:d>
                        <m:dPr>
                          <m:begChr m:val="["/>
                          <m:endChr m:val="]"/>
                          <m:ctrlPr>
                            <a:rPr lang="en-US" sz="1650" i="1">
                              <a:latin typeface="Cambria Math" panose="02040503050406030204" pitchFamily="18" charset="0"/>
                            </a:rPr>
                          </m:ctrlPr>
                        </m:dPr>
                        <m:e>
                          <m:m>
                            <m:mPr>
                              <m:mcs>
                                <m:mc>
                                  <m:mcPr>
                                    <m:count m:val="1"/>
                                    <m:mcJc m:val="center"/>
                                  </m:mcPr>
                                </m:mc>
                              </m:mcs>
                              <m:ctrlPr>
                                <a:rPr lang="en-US" sz="1650" i="1">
                                  <a:latin typeface="Cambria Math" panose="02040503050406030204" pitchFamily="18" charset="0"/>
                                </a:rPr>
                              </m:ctrlPr>
                            </m:mPr>
                            <m:mr>
                              <m:e>
                                <m:r>
                                  <a:rPr lang="en-US" sz="1650" i="0">
                                    <a:latin typeface="Cambria Math" panose="02040503050406030204" pitchFamily="18" charset="0"/>
                                  </a:rPr>
                                  <m:t>10</m:t>
                                </m:r>
                                <m:r>
                                  <a:rPr lang="en-US" sz="1650" i="0">
                                    <a:latin typeface="Cambria Math" panose="02040503050406030204" pitchFamily="18" charset="0"/>
                                  </a:rPr>
                                  <m:t>∠</m:t>
                                </m:r>
                                <m:r>
                                  <a:rPr lang="en-US" sz="1650" i="0">
                                    <a:latin typeface="Cambria Math" panose="02040503050406030204" pitchFamily="18" charset="0"/>
                                  </a:rPr>
                                  <m:t>30</m:t>
                                </m:r>
                              </m:e>
                            </m:mr>
                            <m:mr>
                              <m:e>
                                <m:r>
                                  <a:rPr lang="en-US" sz="1650" i="0">
                                    <a:latin typeface="Cambria Math" panose="02040503050406030204" pitchFamily="18" charset="0"/>
                                  </a:rPr>
                                  <m:t>0</m:t>
                                </m:r>
                              </m:e>
                            </m:mr>
                            <m:mr>
                              <m:e>
                                <m:r>
                                  <a:rPr lang="en-US" sz="1650" i="0">
                                    <a:latin typeface="Cambria Math" panose="02040503050406030204" pitchFamily="18" charset="0"/>
                                  </a:rPr>
                                  <m:t>0</m:t>
                                </m:r>
                              </m:e>
                            </m:mr>
                          </m:m>
                        </m:e>
                      </m:d>
                    </m:oMath>
                  </m:oMathPara>
                </a14:m>
                <a:endParaRPr lang="en-US" sz="1650" dirty="0"/>
              </a:p>
            </p:txBody>
          </p:sp>
        </mc:Choice>
        <mc:Fallback xmlns="">
          <p:sp>
            <p:nvSpPr>
              <p:cNvPr id="14" name="Rectangle 13"/>
              <p:cNvSpPr>
                <a:spLocks noRot="1" noChangeAspect="1" noMove="1" noResize="1" noEditPoints="1" noAdjustHandles="1" noChangeArrowheads="1" noChangeShapeType="1" noTextEdit="1"/>
              </p:cNvSpPr>
              <p:nvPr/>
            </p:nvSpPr>
            <p:spPr>
              <a:xfrm>
                <a:off x="435240" y="3810000"/>
                <a:ext cx="3984360" cy="136999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4544052" y="4306825"/>
                <a:ext cx="159646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3</m:t>
                          </m:r>
                        </m:sub>
                      </m:sSub>
                      <m:r>
                        <a:rPr lang="en-US" sz="1650" i="0">
                          <a:latin typeface="Cambria Math" panose="02040503050406030204" pitchFamily="18" charset="0"/>
                        </a:rPr>
                        <m:t>=</m:t>
                      </m:r>
                      <m:r>
                        <a:rPr lang="en-US" sz="1650" i="0">
                          <a:latin typeface="Cambria Math" panose="02040503050406030204" pitchFamily="18" charset="0"/>
                        </a:rPr>
                        <m:t>6</m:t>
                      </m:r>
                      <m:r>
                        <a:rPr lang="en-US" sz="1650" i="0">
                          <a:latin typeface="Cambria Math" panose="02040503050406030204" pitchFamily="18" charset="0"/>
                        </a:rPr>
                        <m:t>.</m:t>
                      </m:r>
                      <m:r>
                        <a:rPr lang="en-US" sz="1650" i="0">
                          <a:latin typeface="Cambria Math" panose="02040503050406030204" pitchFamily="18" charset="0"/>
                        </a:rPr>
                        <m:t>46</m:t>
                      </m:r>
                      <m:r>
                        <a:rPr lang="en-US" sz="1650" i="0">
                          <a:latin typeface="Cambria Math" panose="02040503050406030204" pitchFamily="18" charset="0"/>
                        </a:rPr>
                        <m:t>∠</m:t>
                      </m:r>
                      <m:sSup>
                        <m:sSupPr>
                          <m:ctrlPr>
                            <a:rPr lang="en-US" sz="1650" i="1">
                              <a:latin typeface="Cambria Math" panose="02040503050406030204" pitchFamily="18" charset="0"/>
                            </a:rPr>
                          </m:ctrlPr>
                        </m:sSupPr>
                        <m:e>
                          <m:r>
                            <a:rPr lang="en-US" sz="1650" i="0">
                              <a:latin typeface="Cambria Math" panose="02040503050406030204" pitchFamily="18" charset="0"/>
                            </a:rPr>
                            <m:t>44</m:t>
                          </m:r>
                        </m:e>
                        <m:sup>
                          <m:r>
                            <a:rPr lang="en-US" sz="1650" i="0">
                              <a:latin typeface="Cambria Math" panose="02040503050406030204" pitchFamily="18" charset="0"/>
                            </a:rPr>
                            <m:t>∘</m:t>
                          </m:r>
                        </m:sup>
                      </m:sSup>
                    </m:oMath>
                  </m:oMathPara>
                </a14:m>
                <a:endParaRPr lang="en-US" sz="1650" dirty="0"/>
              </a:p>
            </p:txBody>
          </p:sp>
        </mc:Choice>
        <mc:Fallback xmlns="">
          <p:sp>
            <p:nvSpPr>
              <p:cNvPr id="16" name="Rectangle 15"/>
              <p:cNvSpPr>
                <a:spLocks noRot="1" noChangeAspect="1" noMove="1" noResize="1" noEditPoints="1" noAdjustHandles="1" noChangeArrowheads="1" noChangeShapeType="1" noTextEdit="1"/>
              </p:cNvSpPr>
              <p:nvPr/>
            </p:nvSpPr>
            <p:spPr>
              <a:xfrm>
                <a:off x="4544052" y="4306825"/>
                <a:ext cx="1596463" cy="35394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267996" y="4292884"/>
                <a:ext cx="2418804"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50" i="1">
                              <a:latin typeface="Cambria Math" panose="02040503050406030204" pitchFamily="18" charset="0"/>
                            </a:rPr>
                          </m:ctrlPr>
                        </m:dPr>
                        <m:e>
                          <m:sSub>
                            <m:sSubPr>
                              <m:ctrlPr>
                                <a:rPr lang="en-US" sz="1650" i="1">
                                  <a:latin typeface="Cambria Math" panose="02040503050406030204" pitchFamily="18" charset="0"/>
                                </a:rPr>
                              </m:ctrlPr>
                            </m:sSubPr>
                            <m:e>
                              <m:r>
                                <a:rPr lang="en-US" sz="1650" i="1">
                                  <a:latin typeface="Cambria Math" panose="02040503050406030204" pitchFamily="18" charset="0"/>
                                </a:rPr>
                                <m:t>𝑣</m:t>
                              </m:r>
                            </m:e>
                            <m:sub>
                              <m:r>
                                <a:rPr lang="en-US" sz="1650" i="0">
                                  <a:latin typeface="Cambria Math" panose="02040503050406030204" pitchFamily="18" charset="0"/>
                                </a:rPr>
                                <m:t>3</m:t>
                              </m:r>
                            </m:sub>
                          </m:sSub>
                          <m:r>
                            <a:rPr lang="en-US" sz="1650" i="0">
                              <a:latin typeface="Cambria Math" panose="02040503050406030204" pitchFamily="18" charset="0"/>
                            </a:rPr>
                            <m:t>=</m:t>
                          </m:r>
                          <m:r>
                            <a:rPr lang="en-US" sz="1650" i="0">
                              <a:latin typeface="Cambria Math" panose="02040503050406030204" pitchFamily="18" charset="0"/>
                            </a:rPr>
                            <m:t>6</m:t>
                          </m:r>
                          <m:r>
                            <a:rPr lang="en-US" sz="1650" i="0">
                              <a:latin typeface="Cambria Math" panose="02040503050406030204" pitchFamily="18" charset="0"/>
                            </a:rPr>
                            <m:t>.</m:t>
                          </m:r>
                          <m:r>
                            <a:rPr lang="en-US" sz="1650" i="0">
                              <a:latin typeface="Cambria Math" panose="02040503050406030204" pitchFamily="18" charset="0"/>
                            </a:rPr>
                            <m:t>46</m:t>
                          </m:r>
                          <m:r>
                            <m:rPr>
                              <m:sty m:val="p"/>
                            </m:rPr>
                            <a:rPr lang="en-US" sz="1650" i="0">
                              <a:latin typeface="Cambria Math" panose="02040503050406030204" pitchFamily="18" charset="0"/>
                            </a:rPr>
                            <m:t>cos</m:t>
                          </m:r>
                          <m:r>
                            <a:rPr lang="en-US" sz="1650" i="0">
                              <a:latin typeface="Cambria Math" panose="02040503050406030204" pitchFamily="18" charset="0"/>
                            </a:rPr>
                            <m:t>(</m:t>
                          </m:r>
                          <m:r>
                            <a:rPr lang="en-US" sz="1650" i="0">
                              <a:latin typeface="Cambria Math" panose="02040503050406030204" pitchFamily="18" charset="0"/>
                            </a:rPr>
                            <m:t>2</m:t>
                          </m:r>
                          <m:r>
                            <a:rPr lang="en-US" sz="1650" i="1">
                              <a:latin typeface="Cambria Math" panose="02040503050406030204" pitchFamily="18" charset="0"/>
                            </a:rPr>
                            <m:t>𝑡</m:t>
                          </m:r>
                          <m:r>
                            <a:rPr lang="en-US" sz="1650" i="0">
                              <a:latin typeface="Cambria Math" panose="02040503050406030204" pitchFamily="18" charset="0"/>
                            </a:rPr>
                            <m:t>+</m:t>
                          </m:r>
                          <m:sSup>
                            <m:sSupPr>
                              <m:ctrlPr>
                                <a:rPr lang="en-US" sz="1650" i="1">
                                  <a:latin typeface="Cambria Math" panose="02040503050406030204" pitchFamily="18" charset="0"/>
                                </a:rPr>
                              </m:ctrlPr>
                            </m:sSupPr>
                            <m:e>
                              <m:r>
                                <a:rPr lang="en-US" sz="1650" i="0">
                                  <a:latin typeface="Cambria Math" panose="02040503050406030204" pitchFamily="18" charset="0"/>
                                </a:rPr>
                                <m:t>44</m:t>
                              </m:r>
                            </m:e>
                            <m:sup>
                              <m:r>
                                <a:rPr lang="en-US" sz="1650" i="0">
                                  <a:latin typeface="Cambria Math" panose="02040503050406030204" pitchFamily="18" charset="0"/>
                                </a:rPr>
                                <m:t>∘</m:t>
                              </m:r>
                            </m:sup>
                          </m:sSup>
                        </m:e>
                      </m:d>
                    </m:oMath>
                  </m:oMathPara>
                </a14:m>
                <a:endParaRPr lang="en-US" sz="1650" dirty="0"/>
              </a:p>
            </p:txBody>
          </p:sp>
        </mc:Choice>
        <mc:Fallback xmlns="">
          <p:sp>
            <p:nvSpPr>
              <p:cNvPr id="18" name="Rectangle 17"/>
              <p:cNvSpPr>
                <a:spLocks noRot="1" noChangeAspect="1" noMove="1" noResize="1" noEditPoints="1" noAdjustHandles="1" noChangeArrowheads="1" noChangeShapeType="1" noTextEdit="1"/>
              </p:cNvSpPr>
              <p:nvPr/>
            </p:nvSpPr>
            <p:spPr>
              <a:xfrm>
                <a:off x="6267996" y="4292884"/>
                <a:ext cx="2418804" cy="353943"/>
              </a:xfrm>
              <a:prstGeom prst="rect">
                <a:avLst/>
              </a:prstGeom>
              <a:blipFill>
                <a:blip r:embed="rId11"/>
                <a:stretch>
                  <a:fillRect t="-115517" r="-17380" b="-17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780187" y="5050532"/>
                <a:ext cx="1015406" cy="6265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𝑍</m:t>
                          </m:r>
                        </m:e>
                        <m:sub>
                          <m:r>
                            <a:rPr lang="en-US" sz="1650" i="1">
                              <a:latin typeface="Cambria Math" panose="02040503050406030204" pitchFamily="18" charset="0"/>
                            </a:rPr>
                            <m:t>𝑖𝑛</m:t>
                          </m:r>
                        </m:sub>
                      </m:sSub>
                      <m:r>
                        <a:rPr lang="en-US" sz="1650" i="0">
                          <a:latin typeface="Cambria Math" panose="02040503050406030204" pitchFamily="18" charset="0"/>
                        </a:rPr>
                        <m:t>=</m:t>
                      </m:r>
                      <m:f>
                        <m:fPr>
                          <m:ctrlPr>
                            <a:rPr lang="en-US" sz="1650" i="1">
                              <a:latin typeface="Cambria Math" panose="02040503050406030204" pitchFamily="18" charset="0"/>
                            </a:rPr>
                          </m:ctrlPr>
                        </m:fPr>
                        <m:num>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num>
                        <m:den>
                          <m:sSub>
                            <m:sSubPr>
                              <m:ctrlPr>
                                <a:rPr lang="en-US" sz="1650" i="1">
                                  <a:latin typeface="Cambria Math" panose="02040503050406030204" pitchFamily="18" charset="0"/>
                                </a:rPr>
                              </m:ctrlPr>
                            </m:sSubPr>
                            <m:e>
                              <m:r>
                                <a:rPr lang="en-US" sz="1650" i="1">
                                  <a:latin typeface="Cambria Math" panose="02040503050406030204" pitchFamily="18" charset="0"/>
                                </a:rPr>
                                <m:t>𝐼</m:t>
                              </m:r>
                            </m:e>
                            <m:sub>
                              <m:r>
                                <a:rPr lang="en-US" sz="1650" i="1">
                                  <a:latin typeface="Cambria Math" panose="02040503050406030204" pitchFamily="18" charset="0"/>
                                </a:rPr>
                                <m:t>𝑆</m:t>
                              </m:r>
                            </m:sub>
                          </m:sSub>
                        </m:den>
                      </m:f>
                    </m:oMath>
                  </m:oMathPara>
                </a14:m>
                <a:endParaRPr lang="en-US" sz="1650" dirty="0"/>
              </a:p>
            </p:txBody>
          </p:sp>
        </mc:Choice>
        <mc:Fallback xmlns="">
          <p:sp>
            <p:nvSpPr>
              <p:cNvPr id="20" name="Rectangle 19"/>
              <p:cNvSpPr>
                <a:spLocks noRot="1" noChangeAspect="1" noMove="1" noResize="1" noEditPoints="1" noAdjustHandles="1" noChangeArrowheads="1" noChangeShapeType="1" noTextEdit="1"/>
              </p:cNvSpPr>
              <p:nvPr/>
            </p:nvSpPr>
            <p:spPr>
              <a:xfrm>
                <a:off x="2780187" y="5050532"/>
                <a:ext cx="1015406" cy="62658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804805" y="5636599"/>
                <a:ext cx="1591397"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r>
                        <a:rPr lang="en-US" sz="1650" i="0">
                          <a:latin typeface="Cambria Math" panose="02040503050406030204" pitchFamily="18" charset="0"/>
                        </a:rPr>
                        <m:t>6</m:t>
                      </m:r>
                      <m:r>
                        <a:rPr lang="en-US" sz="1650" i="0">
                          <a:latin typeface="Cambria Math" panose="02040503050406030204" pitchFamily="18" charset="0"/>
                        </a:rPr>
                        <m:t>.</m:t>
                      </m:r>
                      <m:r>
                        <a:rPr lang="en-US" sz="1650" i="0">
                          <a:latin typeface="Cambria Math" panose="02040503050406030204" pitchFamily="18" charset="0"/>
                        </a:rPr>
                        <m:t>42</m:t>
                      </m:r>
                      <m:r>
                        <a:rPr lang="en-US" sz="1650" i="0">
                          <a:latin typeface="Cambria Math" panose="02040503050406030204" pitchFamily="18" charset="0"/>
                        </a:rPr>
                        <m:t>∠</m:t>
                      </m:r>
                      <m:sSup>
                        <m:sSupPr>
                          <m:ctrlPr>
                            <a:rPr lang="en-US" sz="1650" i="1">
                              <a:latin typeface="Cambria Math" panose="02040503050406030204" pitchFamily="18" charset="0"/>
                            </a:rPr>
                          </m:ctrlPr>
                        </m:sSupPr>
                        <m:e>
                          <m:r>
                            <a:rPr lang="en-US" sz="1650" i="0">
                              <a:latin typeface="Cambria Math" panose="02040503050406030204" pitchFamily="18" charset="0"/>
                            </a:rPr>
                            <m:t>36</m:t>
                          </m:r>
                        </m:e>
                        <m:sup>
                          <m:r>
                            <a:rPr lang="en-US" sz="1650" i="0">
                              <a:latin typeface="Cambria Math" panose="02040503050406030204" pitchFamily="18" charset="0"/>
                            </a:rPr>
                            <m:t>∘</m:t>
                          </m:r>
                        </m:sup>
                      </m:sSup>
                    </m:oMath>
                  </m:oMathPara>
                </a14:m>
                <a:endParaRPr lang="en-US" sz="1650" dirty="0"/>
              </a:p>
            </p:txBody>
          </p:sp>
        </mc:Choice>
        <mc:Fallback xmlns="">
          <p:sp>
            <p:nvSpPr>
              <p:cNvPr id="21" name="Rectangle 20"/>
              <p:cNvSpPr>
                <a:spLocks noRot="1" noChangeAspect="1" noMove="1" noResize="1" noEditPoints="1" noAdjustHandles="1" noChangeArrowheads="1" noChangeShapeType="1" noTextEdit="1"/>
              </p:cNvSpPr>
              <p:nvPr/>
            </p:nvSpPr>
            <p:spPr>
              <a:xfrm>
                <a:off x="2804805" y="5636599"/>
                <a:ext cx="1591397" cy="353943"/>
              </a:xfrm>
              <a:prstGeom prst="rect">
                <a:avLst/>
              </a:prstGeom>
              <a:blipFill>
                <a:blip r:embed="rId13"/>
                <a:stretch>
                  <a:fillRect/>
                </a:stretch>
              </a:blipFill>
            </p:spPr>
            <p:txBody>
              <a:bodyPr/>
              <a:lstStyle/>
              <a:p>
                <a:r>
                  <a:rPr lang="en-US">
                    <a:noFill/>
                  </a:rPr>
                  <a:t> </a:t>
                </a:r>
              </a:p>
            </p:txBody>
          </p:sp>
        </mc:Fallback>
      </mc:AlternateContent>
      <p:sp>
        <p:nvSpPr>
          <p:cNvPr id="22" name="Right Brace 21"/>
          <p:cNvSpPr/>
          <p:nvPr/>
        </p:nvSpPr>
        <p:spPr>
          <a:xfrm>
            <a:off x="4344960" y="5167000"/>
            <a:ext cx="220825" cy="812118"/>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50"/>
          </a:p>
        </p:txBody>
      </p:sp>
      <mc:AlternateContent xmlns:mc="http://schemas.openxmlformats.org/markup-compatibility/2006" xmlns:a14="http://schemas.microsoft.com/office/drawing/2010/main">
        <mc:Choice Requires="a14">
          <p:sp>
            <p:nvSpPr>
              <p:cNvPr id="23" name="Rectangle 22"/>
              <p:cNvSpPr/>
              <p:nvPr/>
            </p:nvSpPr>
            <p:spPr>
              <a:xfrm>
                <a:off x="4567194" y="5248927"/>
                <a:ext cx="4166461" cy="58689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𝑍</m:t>
                          </m:r>
                        </m:e>
                        <m:sub>
                          <m:r>
                            <a:rPr lang="en-US" sz="1650" i="1">
                              <a:latin typeface="Cambria Math" panose="02040503050406030204" pitchFamily="18" charset="0"/>
                            </a:rPr>
                            <m:t>𝑖𝑛</m:t>
                          </m:r>
                        </m:sub>
                      </m:sSub>
                      <m:r>
                        <a:rPr lang="en-US" sz="1650" i="0">
                          <a:latin typeface="Cambria Math" panose="02040503050406030204" pitchFamily="18" charset="0"/>
                        </a:rPr>
                        <m:t>=</m:t>
                      </m:r>
                      <m:f>
                        <m:fPr>
                          <m:ctrlPr>
                            <a:rPr lang="en-US" sz="1650" i="1">
                              <a:latin typeface="Cambria Math" panose="02040503050406030204" pitchFamily="18" charset="0"/>
                            </a:rPr>
                          </m:ctrlPr>
                        </m:fPr>
                        <m:num>
                          <m:r>
                            <a:rPr lang="en-US" sz="1650" i="0">
                              <a:latin typeface="Cambria Math" panose="02040503050406030204" pitchFamily="18" charset="0"/>
                            </a:rPr>
                            <m:t>6</m:t>
                          </m:r>
                          <m:r>
                            <a:rPr lang="en-US" sz="1650" i="0">
                              <a:latin typeface="Cambria Math" panose="02040503050406030204" pitchFamily="18" charset="0"/>
                            </a:rPr>
                            <m:t>.</m:t>
                          </m:r>
                          <m:r>
                            <a:rPr lang="en-US" sz="1650" i="0">
                              <a:latin typeface="Cambria Math" panose="02040503050406030204" pitchFamily="18" charset="0"/>
                            </a:rPr>
                            <m:t>42</m:t>
                          </m:r>
                          <m:r>
                            <a:rPr lang="en-US" sz="1650" i="0">
                              <a:latin typeface="Cambria Math" panose="02040503050406030204" pitchFamily="18" charset="0"/>
                            </a:rPr>
                            <m:t>∠</m:t>
                          </m:r>
                          <m:sSup>
                            <m:sSupPr>
                              <m:ctrlPr>
                                <a:rPr lang="en-US" sz="1650" i="1">
                                  <a:latin typeface="Cambria Math" panose="02040503050406030204" pitchFamily="18" charset="0"/>
                                </a:rPr>
                              </m:ctrlPr>
                            </m:sSupPr>
                            <m:e>
                              <m:r>
                                <a:rPr lang="en-US" sz="1650" i="0">
                                  <a:latin typeface="Cambria Math" panose="02040503050406030204" pitchFamily="18" charset="0"/>
                                </a:rPr>
                                <m:t>36</m:t>
                              </m:r>
                            </m:e>
                            <m:sup>
                              <m:r>
                                <a:rPr lang="en-US" sz="1650" i="0">
                                  <a:latin typeface="Cambria Math" panose="02040503050406030204" pitchFamily="18" charset="0"/>
                                </a:rPr>
                                <m:t>∘</m:t>
                              </m:r>
                            </m:sup>
                          </m:sSup>
                        </m:num>
                        <m:den>
                          <m:r>
                            <a:rPr lang="en-US" sz="1650" i="0">
                              <a:latin typeface="Cambria Math" panose="02040503050406030204" pitchFamily="18" charset="0"/>
                            </a:rPr>
                            <m:t>10</m:t>
                          </m:r>
                          <m:r>
                            <a:rPr lang="en-US" sz="1650" i="0">
                              <a:latin typeface="Cambria Math" panose="02040503050406030204" pitchFamily="18" charset="0"/>
                            </a:rPr>
                            <m:t>∠</m:t>
                          </m:r>
                          <m:r>
                            <a:rPr lang="en-US" sz="1650" i="0">
                              <a:latin typeface="Cambria Math" panose="02040503050406030204" pitchFamily="18" charset="0"/>
                            </a:rPr>
                            <m:t>30</m:t>
                          </m:r>
                        </m:den>
                      </m:f>
                      <m:r>
                        <a:rPr lang="en-US" sz="1650" i="0">
                          <a:latin typeface="Cambria Math" panose="02040503050406030204" pitchFamily="18" charset="0"/>
                        </a:rPr>
                        <m:t>=</m:t>
                      </m:r>
                      <m:r>
                        <a:rPr lang="en-US" sz="1650" i="0">
                          <a:latin typeface="Cambria Math" panose="02040503050406030204" pitchFamily="18" charset="0"/>
                        </a:rPr>
                        <m:t>0</m:t>
                      </m:r>
                      <m:r>
                        <a:rPr lang="en-US" sz="1650" i="0">
                          <a:latin typeface="Cambria Math" panose="02040503050406030204" pitchFamily="18" charset="0"/>
                        </a:rPr>
                        <m:t>.</m:t>
                      </m:r>
                      <m:r>
                        <a:rPr lang="en-US" sz="1650" i="0">
                          <a:latin typeface="Cambria Math" panose="02040503050406030204" pitchFamily="18" charset="0"/>
                        </a:rPr>
                        <m:t>642</m:t>
                      </m:r>
                      <m:r>
                        <a:rPr lang="en-US" sz="1650" i="0">
                          <a:latin typeface="Cambria Math" panose="02040503050406030204" pitchFamily="18" charset="0"/>
                        </a:rPr>
                        <m:t>∠</m:t>
                      </m:r>
                      <m:sSup>
                        <m:sSupPr>
                          <m:ctrlPr>
                            <a:rPr lang="en-US" sz="1650" i="1">
                              <a:latin typeface="Cambria Math" panose="02040503050406030204" pitchFamily="18" charset="0"/>
                            </a:rPr>
                          </m:ctrlPr>
                        </m:sSupPr>
                        <m:e>
                          <m:r>
                            <a:rPr lang="en-US" sz="1650" i="0">
                              <a:latin typeface="Cambria Math" panose="02040503050406030204" pitchFamily="18" charset="0"/>
                            </a:rPr>
                            <m:t>6</m:t>
                          </m:r>
                        </m:e>
                        <m:sup>
                          <m:r>
                            <a:rPr lang="en-US" sz="1650" i="0">
                              <a:latin typeface="Cambria Math" panose="02040503050406030204" pitchFamily="18" charset="0"/>
                            </a:rPr>
                            <m:t>∘</m:t>
                          </m:r>
                        </m:sup>
                      </m:sSup>
                      <m:r>
                        <m:rPr>
                          <m:nor/>
                        </m:rPr>
                        <a:rPr lang="en-US" sz="1650" i="1">
                          <a:latin typeface="Cambria Math" panose="02040503050406030204" pitchFamily="18" charset="0"/>
                        </a:rPr>
                        <m:t>   </m:t>
                      </m:r>
                      <m:r>
                        <a:rPr lang="en-US" sz="1650" i="1">
                          <a:latin typeface="Cambria Math" panose="02040503050406030204" pitchFamily="18" charset="0"/>
                        </a:rPr>
                        <m:t>𝑜𝑟</m:t>
                      </m:r>
                      <m:r>
                        <m:rPr>
                          <m:nor/>
                        </m:rPr>
                        <a:rPr lang="en-US" sz="1650" i="1">
                          <a:latin typeface="Cambria Math" panose="02040503050406030204" pitchFamily="18" charset="0"/>
                        </a:rPr>
                        <m:t>   </m:t>
                      </m:r>
                      <m:r>
                        <a:rPr lang="en-US" sz="1650" i="0">
                          <a:latin typeface="Cambria Math" panose="02040503050406030204" pitchFamily="18" charset="0"/>
                        </a:rPr>
                        <m:t>0</m:t>
                      </m:r>
                      <m:r>
                        <a:rPr lang="en-US" sz="1650" i="0">
                          <a:latin typeface="Cambria Math" panose="02040503050406030204" pitchFamily="18" charset="0"/>
                        </a:rPr>
                        <m:t>.</m:t>
                      </m:r>
                      <m:r>
                        <a:rPr lang="en-US" sz="1650" i="0">
                          <a:latin typeface="Cambria Math" panose="02040503050406030204" pitchFamily="18" charset="0"/>
                        </a:rPr>
                        <m:t>642</m:t>
                      </m:r>
                      <m:sSup>
                        <m:sSupPr>
                          <m:ctrlPr>
                            <a:rPr lang="en-US" sz="1650" i="1">
                              <a:latin typeface="Cambria Math" panose="02040503050406030204" pitchFamily="18" charset="0"/>
                            </a:rPr>
                          </m:ctrlPr>
                        </m:sSupPr>
                        <m:e>
                          <m:r>
                            <a:rPr lang="en-US" sz="1650" i="1">
                              <a:latin typeface="Cambria Math" panose="02040503050406030204" pitchFamily="18" charset="0"/>
                            </a:rPr>
                            <m:t>𝑒</m:t>
                          </m:r>
                        </m:e>
                        <m:sup>
                          <m:r>
                            <a:rPr lang="en-US" sz="1650" i="1">
                              <a:latin typeface="Cambria Math" panose="02040503050406030204" pitchFamily="18" charset="0"/>
                            </a:rPr>
                            <m:t>𝑗</m:t>
                          </m:r>
                          <m:sSup>
                            <m:sSupPr>
                              <m:ctrlPr>
                                <a:rPr lang="en-US" sz="1650" i="1">
                                  <a:latin typeface="Cambria Math" panose="02040503050406030204" pitchFamily="18" charset="0"/>
                                </a:rPr>
                              </m:ctrlPr>
                            </m:sSupPr>
                            <m:e>
                              <m:r>
                                <a:rPr lang="en-US" sz="1650" i="0">
                                  <a:latin typeface="Cambria Math" panose="02040503050406030204" pitchFamily="18" charset="0"/>
                                </a:rPr>
                                <m:t>6</m:t>
                              </m:r>
                            </m:e>
                            <m:sup>
                              <m:r>
                                <a:rPr lang="en-US" sz="1650" i="0">
                                  <a:latin typeface="Cambria Math" panose="02040503050406030204" pitchFamily="18" charset="0"/>
                                </a:rPr>
                                <m:t>∘</m:t>
                              </m:r>
                            </m:sup>
                          </m:sSup>
                        </m:sup>
                      </m:sSup>
                    </m:oMath>
                  </m:oMathPara>
                </a14:m>
                <a:endParaRPr lang="en-US" sz="1650" dirty="0"/>
              </a:p>
            </p:txBody>
          </p:sp>
        </mc:Choice>
        <mc:Fallback xmlns="">
          <p:sp>
            <p:nvSpPr>
              <p:cNvPr id="23" name="Rectangle 22"/>
              <p:cNvSpPr>
                <a:spLocks noRot="1" noChangeAspect="1" noMove="1" noResize="1" noEditPoints="1" noAdjustHandles="1" noChangeArrowheads="1" noChangeShapeType="1" noTextEdit="1"/>
              </p:cNvSpPr>
              <p:nvPr/>
            </p:nvSpPr>
            <p:spPr>
              <a:xfrm>
                <a:off x="4567194" y="5248927"/>
                <a:ext cx="4166461" cy="586892"/>
              </a:xfrm>
              <a:prstGeom prst="rect">
                <a:avLst/>
              </a:prstGeom>
              <a:blipFill>
                <a:blip r:embed="rId14"/>
                <a:stretch>
                  <a:fillRect/>
                </a:stretch>
              </a:blipFill>
            </p:spPr>
            <p:txBody>
              <a:bodyPr/>
              <a:lstStyle/>
              <a:p>
                <a:r>
                  <a:rPr lang="en-US">
                    <a:noFill/>
                  </a:rPr>
                  <a:t> </a:t>
                </a:r>
              </a:p>
            </p:txBody>
          </p:sp>
        </mc:Fallback>
      </mc:AlternateContent>
      <p:sp>
        <p:nvSpPr>
          <p:cNvPr id="24" name="Rectangle 23"/>
          <p:cNvSpPr>
            <a:spLocks noChangeArrowheads="1"/>
          </p:cNvSpPr>
          <p:nvPr/>
        </p:nvSpPr>
        <p:spPr bwMode="auto">
          <a:xfrm>
            <a:off x="2667000" y="6075536"/>
            <a:ext cx="6192721" cy="38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بدیهی است که اگر محاسبه مورد نظر در فرکانس دیگری بود، باید محاسبات مجدد انجام شود. </a:t>
            </a:r>
            <a:endParaRPr lang="en-US" altLang="en-US" sz="1650" dirty="0">
              <a:ea typeface="Calibri" panose="020F0502020204030204" pitchFamily="34" charset="0"/>
              <a:cs typeface="Arial" panose="020B0604020202020204" pitchFamily="34" charset="0"/>
            </a:endParaRPr>
          </a:p>
        </p:txBody>
      </p:sp>
      <p:pic>
        <p:nvPicPr>
          <p:cNvPr id="25" name="Picture 24"/>
          <p:cNvPicPr>
            <a:picLocks noChangeAspect="1"/>
          </p:cNvPicPr>
          <p:nvPr/>
        </p:nvPicPr>
        <p:blipFill>
          <a:blip r:embed="rId15"/>
          <a:stretch>
            <a:fillRect/>
          </a:stretch>
        </p:blipFill>
        <p:spPr>
          <a:xfrm>
            <a:off x="88137" y="24851"/>
            <a:ext cx="4709888" cy="2561203"/>
          </a:xfrm>
          <a:prstGeom prst="rect">
            <a:avLst/>
          </a:prstGeom>
        </p:spPr>
      </p:pic>
      <mc:AlternateContent xmlns:mc="http://schemas.openxmlformats.org/markup-compatibility/2006" xmlns:a14="http://schemas.microsoft.com/office/drawing/2010/main">
        <mc:Choice Requires="a14">
          <p:sp>
            <p:nvSpPr>
              <p:cNvPr id="28" name="Rectangle 27"/>
              <p:cNvSpPr/>
              <p:nvPr/>
            </p:nvSpPr>
            <p:spPr>
              <a:xfrm>
                <a:off x="4267200" y="4310439"/>
                <a:ext cx="4235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650">
                          <a:solidFill>
                            <a:srgbClr val="0000FF"/>
                          </a:solidFill>
                          <a:latin typeface="Cambria Math" panose="02040503050406030204" pitchFamily="18" charset="0"/>
                        </a:rPr>
                        <m:t>⇒</m:t>
                      </m:r>
                    </m:oMath>
                  </m:oMathPara>
                </a14:m>
                <a:endParaRPr lang="en-US" sz="1650" dirty="0"/>
              </a:p>
            </p:txBody>
          </p:sp>
        </mc:Choice>
        <mc:Fallback xmlns="">
          <p:sp>
            <p:nvSpPr>
              <p:cNvPr id="28" name="Rectangle 27"/>
              <p:cNvSpPr>
                <a:spLocks noRot="1" noChangeAspect="1" noMove="1" noResize="1" noEditPoints="1" noAdjustHandles="1" noChangeArrowheads="1" noChangeShapeType="1" noTextEdit="1"/>
              </p:cNvSpPr>
              <p:nvPr/>
            </p:nvSpPr>
            <p:spPr>
              <a:xfrm>
                <a:off x="4267200" y="4310439"/>
                <a:ext cx="423513" cy="35394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6073265" y="4300974"/>
                <a:ext cx="380126" cy="3462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a-IR" sz="1650">
                          <a:solidFill>
                            <a:srgbClr val="0000FF"/>
                          </a:solidFill>
                          <a:latin typeface="Cambria Math" panose="02040503050406030204" pitchFamily="18" charset="0"/>
                        </a:rPr>
                        <m:t>⇒</m:t>
                      </m:r>
                    </m:oMath>
                  </m:oMathPara>
                </a14:m>
                <a:endParaRPr lang="en-US" sz="1650" dirty="0"/>
              </a:p>
            </p:txBody>
          </p:sp>
        </mc:Choice>
        <mc:Fallback xmlns="">
          <p:sp>
            <p:nvSpPr>
              <p:cNvPr id="29" name="Rectangle 28"/>
              <p:cNvSpPr>
                <a:spLocks noRot="1" noChangeAspect="1" noMove="1" noResize="1" noEditPoints="1" noAdjustHandles="1" noChangeArrowheads="1" noChangeShapeType="1" noTextEdit="1"/>
              </p:cNvSpPr>
              <p:nvPr/>
            </p:nvSpPr>
            <p:spPr>
              <a:xfrm>
                <a:off x="6073265" y="4300974"/>
                <a:ext cx="380126" cy="346249"/>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4942459" y="2427826"/>
                <a:ext cx="380126" cy="3462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a-IR" sz="1650">
                          <a:solidFill>
                            <a:srgbClr val="0000FF"/>
                          </a:solidFill>
                          <a:latin typeface="Cambria Math" panose="02040503050406030204" pitchFamily="18" charset="0"/>
                        </a:rPr>
                        <m:t>⇒</m:t>
                      </m:r>
                    </m:oMath>
                  </m:oMathPara>
                </a14:m>
                <a:endParaRPr lang="en-US" sz="1650" dirty="0"/>
              </a:p>
            </p:txBody>
          </p:sp>
        </mc:Choice>
        <mc:Fallback xmlns="">
          <p:sp>
            <p:nvSpPr>
              <p:cNvPr id="30" name="Rectangle 29"/>
              <p:cNvSpPr>
                <a:spLocks noRot="1" noChangeAspect="1" noMove="1" noResize="1" noEditPoints="1" noAdjustHandles="1" noChangeArrowheads="1" noChangeShapeType="1" noTextEdit="1"/>
              </p:cNvSpPr>
              <p:nvPr/>
            </p:nvSpPr>
            <p:spPr>
              <a:xfrm>
                <a:off x="4942459" y="2427826"/>
                <a:ext cx="380126" cy="346249"/>
              </a:xfrm>
              <a:prstGeom prst="rect">
                <a:avLst/>
              </a:prstGeom>
              <a:blipFill>
                <a:blip r:embed="rId18"/>
                <a:stretch>
                  <a:fillRect/>
                </a:stretch>
              </a:blipFill>
            </p:spPr>
            <p:txBody>
              <a:bodyPr/>
              <a:lstStyle/>
              <a:p>
                <a:r>
                  <a:rPr lang="en-US">
                    <a:noFill/>
                  </a:rPr>
                  <a:t> </a:t>
                </a:r>
              </a:p>
            </p:txBody>
          </p:sp>
        </mc:Fallback>
      </mc:AlternateContent>
      <p:sp>
        <p:nvSpPr>
          <p:cNvPr id="31" name="Rectangle 30"/>
          <p:cNvSpPr/>
          <p:nvPr/>
        </p:nvSpPr>
        <p:spPr>
          <a:xfrm>
            <a:off x="8163976" y="1252306"/>
            <a:ext cx="795411" cy="346249"/>
          </a:xfrm>
          <a:prstGeom prst="rect">
            <a:avLst/>
          </a:prstGeom>
        </p:spPr>
        <p:txBody>
          <a:bodyPr wrap="none">
            <a:spAutoFit/>
          </a:bodyPr>
          <a:lstStyle/>
          <a:p>
            <a:pPr marL="285750" indent="-285750" algn="r" rtl="1">
              <a:buFont typeface="Times New Roman" panose="02020603050405020304" pitchFamily="18" charset="0"/>
              <a:buChar char="■"/>
            </a:pPr>
            <a:r>
              <a:rPr lang="ar-SA" sz="165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65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650" b="1" dirty="0">
              <a:solidFill>
                <a:srgbClr val="FF0000"/>
              </a:solidFill>
            </a:endParaRPr>
          </a:p>
        </p:txBody>
      </p:sp>
      <p:sp>
        <p:nvSpPr>
          <p:cNvPr id="32" name="Rectangle 31"/>
          <p:cNvSpPr/>
          <p:nvPr/>
        </p:nvSpPr>
        <p:spPr>
          <a:xfrm>
            <a:off x="1094480" y="649077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mc:AlternateContent xmlns:mc="http://schemas.openxmlformats.org/markup-compatibility/2006" xmlns:a14="http://schemas.microsoft.com/office/drawing/2010/main">
        <mc:Choice Requires="a14">
          <p:sp>
            <p:nvSpPr>
              <p:cNvPr id="27" name="Rectangle 26"/>
              <p:cNvSpPr/>
              <p:nvPr/>
            </p:nvSpPr>
            <p:spPr>
              <a:xfrm>
                <a:off x="4339668" y="2863769"/>
                <a:ext cx="380126" cy="3462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a-IR" sz="1650">
                          <a:solidFill>
                            <a:srgbClr val="0000FF"/>
                          </a:solidFill>
                          <a:latin typeface="Cambria Math" panose="02040503050406030204" pitchFamily="18" charset="0"/>
                        </a:rPr>
                        <m:t>⇒</m:t>
                      </m:r>
                    </m:oMath>
                  </m:oMathPara>
                </a14:m>
                <a:endParaRPr lang="en-US" sz="1650" dirty="0"/>
              </a:p>
            </p:txBody>
          </p:sp>
        </mc:Choice>
        <mc:Fallback xmlns="">
          <p:sp>
            <p:nvSpPr>
              <p:cNvPr id="27" name="Rectangle 26"/>
              <p:cNvSpPr>
                <a:spLocks noRot="1" noChangeAspect="1" noMove="1" noResize="1" noEditPoints="1" noAdjustHandles="1" noChangeArrowheads="1" noChangeShapeType="1" noTextEdit="1"/>
              </p:cNvSpPr>
              <p:nvPr/>
            </p:nvSpPr>
            <p:spPr>
              <a:xfrm>
                <a:off x="4339668" y="2863769"/>
                <a:ext cx="380126" cy="346249"/>
              </a:xfrm>
              <a:prstGeom prst="rect">
                <a:avLst/>
              </a:prstGeom>
              <a:blipFill>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79261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dirty="0"/>
          </a:p>
        </p:txBody>
      </p:sp>
      <p:sp>
        <p:nvSpPr>
          <p:cNvPr id="3" name="Rectangle 2"/>
          <p:cNvSpPr/>
          <p:nvPr/>
        </p:nvSpPr>
        <p:spPr>
          <a:xfrm>
            <a:off x="4876800" y="228600"/>
            <a:ext cx="4038599" cy="609398"/>
          </a:xfrm>
          <a:prstGeom prst="rect">
            <a:avLst/>
          </a:prstGeom>
        </p:spPr>
        <p:txBody>
          <a:bodyPr wrap="square">
            <a:spAutoFit/>
          </a:bodyPr>
          <a:lstStyle/>
          <a:p>
            <a:pPr marL="285750" indent="-285750" algn="just" rtl="1">
              <a:buFont typeface="Wingdings" panose="05000000000000000000" pitchFamily="2" charset="2"/>
              <a:buChar char="q"/>
            </a:pPr>
            <a:r>
              <a:rPr lang="fa-IR" sz="1650" b="1" dirty="0" smtClean="0">
                <a:solidFill>
                  <a:srgbClr val="FF0000"/>
                </a:solidFill>
                <a:cs typeface="B Nazanin" panose="00000400000000000000" pitchFamily="2" charset="-78"/>
              </a:rPr>
              <a:t>مثال) </a:t>
            </a:r>
            <a:r>
              <a:rPr lang="fa-IR" sz="1650" dirty="0">
                <a:cs typeface="B Nazanin" panose="00000400000000000000" pitchFamily="2" charset="-78"/>
              </a:rPr>
              <a:t>با تحلیل گره، ولتاژ </a:t>
            </a:r>
            <a:r>
              <a:rPr lang="fa-IR" sz="1650" dirty="0">
                <a:latin typeface="Times New Roman" panose="02020603050405020304" pitchFamily="18" charset="0"/>
                <a:cs typeface="B Nazanin" panose="00000400000000000000" pitchFamily="2" charset="-78"/>
              </a:rPr>
              <a:t>گره خروجی آپ امپ</a:t>
            </a:r>
            <a:r>
              <a:rPr lang="fa-IR" sz="1650" dirty="0">
                <a:cs typeface="B Nazanin" panose="00000400000000000000" pitchFamily="2" charset="-78"/>
              </a:rPr>
              <a:t> را در حالت دایمی سینوسی پیدا کنید. </a:t>
            </a:r>
            <a:endParaRPr lang="en-US" sz="1650" dirty="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129434" y="29467"/>
            <a:ext cx="4399284" cy="2214670"/>
          </a:xfrm>
          <a:prstGeom prst="rect">
            <a:avLst/>
          </a:prstGeom>
        </p:spPr>
      </p:pic>
      <p:sp>
        <p:nvSpPr>
          <p:cNvPr id="5" name="Rectangle 4"/>
          <p:cNvSpPr>
            <a:spLocks noChangeArrowheads="1"/>
          </p:cNvSpPr>
          <p:nvPr/>
        </p:nvSpPr>
        <p:spPr bwMode="auto">
          <a:xfrm>
            <a:off x="4876800" y="1541045"/>
            <a:ext cx="4011131" cy="6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فیدبک منفی مستقیم آپ امپ برقرار است. لذا ولتاژ گره منفی، گره مثبت و خروجی یکسان است. </a:t>
            </a:r>
            <a:endParaRPr lang="en-US" altLang="en-US" sz="1650" dirty="0">
              <a:ea typeface="Calibri" panose="020F0502020204030204" pitchFamily="34" charset="0"/>
              <a:cs typeface="Arial" panose="020B0604020202020204" pitchFamily="34" charset="0"/>
            </a:endParaRPr>
          </a:p>
        </p:txBody>
      </p:sp>
      <p:sp>
        <p:nvSpPr>
          <p:cNvPr id="6" name="Rectangle 5"/>
          <p:cNvSpPr>
            <a:spLocks noChangeArrowheads="1"/>
          </p:cNvSpPr>
          <p:nvPr/>
        </p:nvSpPr>
        <p:spPr bwMode="auto">
          <a:xfrm>
            <a:off x="1766152" y="2315185"/>
            <a:ext cx="1390124" cy="389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گره 1</a:t>
            </a:r>
            <a:endParaRPr lang="en-US" altLang="en-US" sz="165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048000" y="2331858"/>
                <a:ext cx="3790589" cy="3508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endChr m:val=""/>
                          <m:ctrlPr>
                            <a:rPr lang="en-US" sz="1650" i="1">
                              <a:latin typeface="Cambria Math" panose="02040503050406030204" pitchFamily="18" charset="0"/>
                            </a:rPr>
                          </m:ctrlPr>
                        </m:dPr>
                        <m:e>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r>
                            <a:rPr lang="en-US" sz="1650" i="0">
                              <a:latin typeface="Cambria Math" panose="02040503050406030204" pitchFamily="18" charset="0"/>
                            </a:rPr>
                            <m:t>3</m:t>
                          </m:r>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𝑜</m:t>
                              </m:r>
                            </m:sub>
                          </m:sSub>
                          <m:r>
                            <a:rPr lang="en-US" sz="1650" i="0">
                              <a:latin typeface="Cambria Math" panose="02040503050406030204" pitchFamily="18" charset="0"/>
                            </a:rPr>
                            <m:t>)+</m:t>
                          </m:r>
                          <m:r>
                            <a:rPr lang="en-US" sz="1650" i="1">
                              <a:latin typeface="Cambria Math" panose="02040503050406030204" pitchFamily="18" charset="0"/>
                            </a:rPr>
                            <m:t>𝑗</m:t>
                          </m:r>
                          <m:r>
                            <a:rPr lang="en-US" sz="1650" i="1">
                              <a:latin typeface="Cambria Math" panose="02040503050406030204" pitchFamily="18" charset="0"/>
                            </a:rPr>
                            <m:t>𝜔</m:t>
                          </m:r>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𝑜</m:t>
                              </m:r>
                            </m:sub>
                          </m:sSub>
                          <m:r>
                            <a:rPr lang="en-US" sz="1650" i="0">
                              <a:latin typeface="Cambria Math" panose="02040503050406030204" pitchFamily="18" charset="0"/>
                            </a:rPr>
                            <m:t>)=</m:t>
                          </m:r>
                          <m:r>
                            <a:rPr lang="en-US" sz="1650" i="0">
                              <a:latin typeface="Cambria Math" panose="02040503050406030204" pitchFamily="18" charset="0"/>
                            </a:rPr>
                            <m:t>0</m:t>
                          </m:r>
                        </m:e>
                      </m:d>
                    </m:oMath>
                  </m:oMathPara>
                </a14:m>
                <a:endParaRPr lang="en-US" sz="1650" dirty="0"/>
              </a:p>
            </p:txBody>
          </p:sp>
        </mc:Choice>
        <mc:Fallback xmlns="">
          <p:sp>
            <p:nvSpPr>
              <p:cNvPr id="7" name="Rectangle 6"/>
              <p:cNvSpPr>
                <a:spLocks noRot="1" noChangeAspect="1" noMove="1" noResize="1" noEditPoints="1" noAdjustHandles="1" noChangeArrowheads="1" noChangeShapeType="1" noTextEdit="1"/>
              </p:cNvSpPr>
              <p:nvPr/>
            </p:nvSpPr>
            <p:spPr>
              <a:xfrm>
                <a:off x="3048000" y="2331858"/>
                <a:ext cx="3790589" cy="350865"/>
              </a:xfrm>
              <a:prstGeom prst="rect">
                <a:avLst/>
              </a:prstGeom>
              <a:blipFill>
                <a:blip r:embed="rId4"/>
                <a:stretch>
                  <a:fillRect l="-6109" t="-117544" b="-177193"/>
                </a:stretch>
              </a:blipFill>
            </p:spPr>
            <p:txBody>
              <a:bodyPr/>
              <a:lstStyle/>
              <a:p>
                <a:r>
                  <a:rPr lang="en-US">
                    <a:noFill/>
                  </a:rPr>
                  <a:t> </a:t>
                </a:r>
              </a:p>
            </p:txBody>
          </p:sp>
        </mc:Fallback>
      </mc:AlternateContent>
      <p:sp>
        <p:nvSpPr>
          <p:cNvPr id="8" name="Rectangle 7"/>
          <p:cNvSpPr>
            <a:spLocks noChangeArrowheads="1"/>
          </p:cNvSpPr>
          <p:nvPr/>
        </p:nvSpPr>
        <p:spPr bwMode="auto">
          <a:xfrm>
            <a:off x="1939276" y="2677157"/>
            <a:ext cx="1394934" cy="38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5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گره 2</a:t>
            </a:r>
            <a:endParaRPr lang="en-US" altLang="en-US" sz="165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3211890" y="2703347"/>
                <a:ext cx="2141933" cy="3508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endChr m:val=""/>
                          <m:ctrlPr>
                            <a:rPr lang="en-US" sz="1650" i="1">
                              <a:latin typeface="Cambria Math" panose="02040503050406030204" pitchFamily="18" charset="0"/>
                            </a:rPr>
                          </m:ctrlPr>
                        </m:dPr>
                        <m:e>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𝑜</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0">
                                  <a:latin typeface="Cambria Math" panose="02040503050406030204" pitchFamily="18" charset="0"/>
                                </a:rPr>
                                <m:t>1</m:t>
                              </m:r>
                            </m:sub>
                          </m:sSub>
                          <m:r>
                            <a:rPr lang="en-US" sz="1650" i="0">
                              <a:latin typeface="Cambria Math" panose="02040503050406030204" pitchFamily="18" charset="0"/>
                            </a:rPr>
                            <m:t>)+</m:t>
                          </m:r>
                          <m:r>
                            <a:rPr lang="en-US" sz="1650" i="1">
                              <a:latin typeface="Cambria Math" panose="02040503050406030204" pitchFamily="18" charset="0"/>
                            </a:rPr>
                            <m:t>𝑗</m:t>
                          </m:r>
                          <m:r>
                            <a:rPr lang="en-US" sz="1650" i="1">
                              <a:latin typeface="Cambria Math" panose="02040503050406030204" pitchFamily="18" charset="0"/>
                            </a:rPr>
                            <m:t>𝜔</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𝑜</m:t>
                              </m:r>
                            </m:sub>
                          </m:sSub>
                          <m:r>
                            <a:rPr lang="en-US" sz="1650" i="0">
                              <a:latin typeface="Cambria Math" panose="02040503050406030204" pitchFamily="18" charset="0"/>
                            </a:rPr>
                            <m:t>=</m:t>
                          </m:r>
                          <m:r>
                            <a:rPr lang="en-US" sz="1650" i="0">
                              <a:latin typeface="Cambria Math" panose="02040503050406030204" pitchFamily="18" charset="0"/>
                            </a:rPr>
                            <m:t>0</m:t>
                          </m:r>
                        </m:e>
                      </m:d>
                    </m:oMath>
                  </m:oMathPara>
                </a14:m>
                <a:endParaRPr lang="en-US" sz="1650" dirty="0"/>
              </a:p>
            </p:txBody>
          </p:sp>
        </mc:Choice>
        <mc:Fallback xmlns="">
          <p:sp>
            <p:nvSpPr>
              <p:cNvPr id="9" name="Rectangle 8"/>
              <p:cNvSpPr>
                <a:spLocks noRot="1" noChangeAspect="1" noMove="1" noResize="1" noEditPoints="1" noAdjustHandles="1" noChangeArrowheads="1" noChangeShapeType="1" noTextEdit="1"/>
              </p:cNvSpPr>
              <p:nvPr/>
            </p:nvSpPr>
            <p:spPr>
              <a:xfrm>
                <a:off x="3211890" y="2703347"/>
                <a:ext cx="2141933" cy="350865"/>
              </a:xfrm>
              <a:prstGeom prst="rect">
                <a:avLst/>
              </a:prstGeom>
              <a:blipFill>
                <a:blip r:embed="rId5"/>
                <a:stretch>
                  <a:fillRect l="-11966" t="-115517" b="-17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843104" y="3054212"/>
                <a:ext cx="1956818" cy="6233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𝑜</m:t>
                          </m:r>
                        </m:sub>
                      </m:sSub>
                      <m:r>
                        <a:rPr lang="en-US" sz="1650" i="0">
                          <a:latin typeface="Cambria Math" panose="02040503050406030204" pitchFamily="18" charset="0"/>
                        </a:rPr>
                        <m:t>=</m:t>
                      </m:r>
                      <m:f>
                        <m:fPr>
                          <m:ctrlPr>
                            <a:rPr lang="en-US" sz="1650" i="1">
                              <a:latin typeface="Cambria Math" panose="02040503050406030204" pitchFamily="18" charset="0"/>
                            </a:rPr>
                          </m:ctrlPr>
                        </m:fPr>
                        <m:num>
                          <m:r>
                            <a:rPr lang="en-US" sz="1650" i="0">
                              <a:latin typeface="Cambria Math" panose="02040503050406030204" pitchFamily="18" charset="0"/>
                            </a:rPr>
                            <m:t>3</m:t>
                          </m:r>
                        </m:num>
                        <m:den>
                          <m:r>
                            <a:rPr lang="en-US" sz="1650" i="0">
                              <a:latin typeface="Cambria Math" panose="02040503050406030204" pitchFamily="18" charset="0"/>
                            </a:rPr>
                            <m:t>1</m:t>
                          </m:r>
                          <m:r>
                            <a:rPr lang="en-US" sz="1650" i="0">
                              <a:latin typeface="Cambria Math" panose="02040503050406030204" pitchFamily="18" charset="0"/>
                            </a:rPr>
                            <m:t>−</m:t>
                          </m:r>
                          <m:sSup>
                            <m:sSupPr>
                              <m:ctrlPr>
                                <a:rPr lang="en-US" sz="1650" i="1">
                                  <a:latin typeface="Cambria Math" panose="02040503050406030204" pitchFamily="18" charset="0"/>
                                </a:rPr>
                              </m:ctrlPr>
                            </m:sSupPr>
                            <m:e>
                              <m:r>
                                <a:rPr lang="en-US" sz="1650" i="1">
                                  <a:latin typeface="Cambria Math" panose="02040503050406030204" pitchFamily="18" charset="0"/>
                                </a:rPr>
                                <m:t>𝜔</m:t>
                              </m:r>
                            </m:e>
                            <m:sup>
                              <m:r>
                                <a:rPr lang="en-US" sz="1650" i="0">
                                  <a:latin typeface="Cambria Math" panose="02040503050406030204" pitchFamily="18" charset="0"/>
                                </a:rPr>
                                <m:t>2</m:t>
                              </m:r>
                            </m:sup>
                          </m:sSup>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2</m:t>
                          </m:r>
                          <m:r>
                            <a:rPr lang="en-US" sz="1650" i="1">
                              <a:latin typeface="Cambria Math" panose="02040503050406030204" pitchFamily="18" charset="0"/>
                            </a:rPr>
                            <m:t>𝜔</m:t>
                          </m:r>
                        </m:den>
                      </m:f>
                    </m:oMath>
                  </m:oMathPara>
                </a14:m>
                <a:endParaRPr lang="en-US" sz="1650" dirty="0"/>
              </a:p>
            </p:txBody>
          </p:sp>
        </mc:Choice>
        <mc:Fallback xmlns="">
          <p:sp>
            <p:nvSpPr>
              <p:cNvPr id="10" name="Rectangle 9"/>
              <p:cNvSpPr>
                <a:spLocks noRot="1" noChangeAspect="1" noMove="1" noResize="1" noEditPoints="1" noAdjustHandles="1" noChangeArrowheads="1" noChangeShapeType="1" noTextEdit="1"/>
              </p:cNvSpPr>
              <p:nvPr/>
            </p:nvSpPr>
            <p:spPr>
              <a:xfrm>
                <a:off x="1843104" y="3054212"/>
                <a:ext cx="1956818" cy="62337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640647" y="3199096"/>
                <a:ext cx="2875146" cy="3508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50" i="1">
                              <a:latin typeface="Cambria Math" panose="02040503050406030204" pitchFamily="18" charset="0"/>
                            </a:rPr>
                          </m:ctrlPr>
                        </m:dPr>
                        <m:e>
                          <m:r>
                            <a:rPr lang="en-US" sz="165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𝑣</m:t>
                              </m:r>
                            </m:e>
                            <m:sub>
                              <m:r>
                                <a:rPr lang="en-US" sz="1650" i="1">
                                  <a:latin typeface="Cambria Math" panose="02040503050406030204" pitchFamily="18" charset="0"/>
                                </a:rPr>
                                <m:t>𝑜</m:t>
                              </m:r>
                            </m:sub>
                          </m:sSub>
                          <m:r>
                            <a:rPr lang="en-US" sz="1650" i="0">
                              <a:latin typeface="Cambria Math" panose="02040503050406030204" pitchFamily="18" charset="0"/>
                            </a:rPr>
                            <m:t>(</m:t>
                          </m:r>
                          <m:r>
                            <a:rPr lang="en-US" sz="1650" i="1">
                              <a:latin typeface="Cambria Math" panose="02040503050406030204" pitchFamily="18" charset="0"/>
                            </a:rPr>
                            <m:t>𝑡</m:t>
                          </m:r>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𝑜</m:t>
                              </m:r>
                            </m:sub>
                          </m:sSub>
                          <m:r>
                            <a:rPr lang="en-US" sz="1650" i="0">
                              <a:latin typeface="Cambria Math" panose="02040503050406030204" pitchFamily="18" charset="0"/>
                            </a:rPr>
                            <m:t>|</m:t>
                          </m:r>
                          <m:r>
                            <m:rPr>
                              <m:sty m:val="p"/>
                            </m:rPr>
                            <a:rPr lang="en-US" sz="1650" i="0">
                              <a:latin typeface="Cambria Math" panose="02040503050406030204" pitchFamily="18" charset="0"/>
                            </a:rPr>
                            <m:t>cos</m:t>
                          </m:r>
                          <m:r>
                            <a:rPr lang="en-US" sz="1650" i="0">
                              <a:latin typeface="Cambria Math" panose="02040503050406030204" pitchFamily="18" charset="0"/>
                            </a:rPr>
                            <m:t>(</m:t>
                          </m:r>
                          <m:r>
                            <a:rPr lang="en-US" sz="1650" i="1">
                              <a:latin typeface="Cambria Math" panose="02040503050406030204" pitchFamily="18" charset="0"/>
                            </a:rPr>
                            <m:t>𝜔</m:t>
                          </m:r>
                          <m:r>
                            <a:rPr lang="en-US" sz="1650" i="1">
                              <a:latin typeface="Cambria Math" panose="02040503050406030204" pitchFamily="18" charset="0"/>
                            </a:rPr>
                            <m:t>𝑡</m:t>
                          </m:r>
                          <m:r>
                            <a:rPr lang="en-US" sz="1650" i="0">
                              <a:latin typeface="Cambria Math" panose="02040503050406030204" pitchFamily="18" charset="0"/>
                            </a:rPr>
                            <m:t>+</m:t>
                          </m:r>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𝑜</m:t>
                              </m:r>
                            </m:sub>
                          </m:sSub>
                        </m:e>
                      </m:d>
                    </m:oMath>
                  </m:oMathPara>
                </a14:m>
                <a:endParaRPr lang="en-US" sz="1650" dirty="0"/>
              </a:p>
            </p:txBody>
          </p:sp>
        </mc:Choice>
        <mc:Fallback xmlns="">
          <p:sp>
            <p:nvSpPr>
              <p:cNvPr id="11" name="Rectangle 10"/>
              <p:cNvSpPr>
                <a:spLocks noRot="1" noChangeAspect="1" noMove="1" noResize="1" noEditPoints="1" noAdjustHandles="1" noChangeArrowheads="1" noChangeShapeType="1" noTextEdit="1"/>
              </p:cNvSpPr>
              <p:nvPr/>
            </p:nvSpPr>
            <p:spPr>
              <a:xfrm>
                <a:off x="3640647" y="3199096"/>
                <a:ext cx="2875146" cy="350865"/>
              </a:xfrm>
              <a:prstGeom prst="rect">
                <a:avLst/>
              </a:prstGeom>
              <a:blipFill>
                <a:blip r:embed="rId7"/>
                <a:stretch>
                  <a:fillRect t="-117544" r="-14831" b="-1771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951745" y="3733800"/>
                <a:ext cx="3768490" cy="3508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1650" i="1" smtClean="0">
                              <a:latin typeface="Cambria Math" panose="02040503050406030204" pitchFamily="18" charset="0"/>
                            </a:rPr>
                          </m:ctrlPr>
                        </m:dPr>
                        <m:e>
                          <m:r>
                            <a:rPr lang="en-US" sz="1650" b="0" i="1" smtClean="0">
                              <a:latin typeface="Cambria Math" panose="02040503050406030204" pitchFamily="18" charset="0"/>
                            </a:rPr>
                            <m:t>𝑖𝑓</m:t>
                          </m:r>
                          <m:r>
                            <m:rPr>
                              <m:nor/>
                            </m:rPr>
                            <a:rPr lang="en-US" sz="1650" i="1">
                              <a:latin typeface="Cambria Math" panose="02040503050406030204" pitchFamily="18" charset="0"/>
                            </a:rPr>
                            <m:t>  </m:t>
                          </m:r>
                          <m:r>
                            <a:rPr lang="en-US" sz="1650" i="1">
                              <a:latin typeface="Cambria Math" panose="02040503050406030204" pitchFamily="18" charset="0"/>
                            </a:rPr>
                            <m:t>𝜔</m:t>
                          </m:r>
                          <m:r>
                            <a:rPr lang="en-US" sz="1650" i="1">
                              <a:latin typeface="Cambria Math" panose="02040503050406030204" pitchFamily="18" charset="0"/>
                            </a:rPr>
                            <m:t>=</m:t>
                          </m:r>
                          <m:r>
                            <a:rPr lang="en-US" sz="1650" i="1">
                              <a:latin typeface="Cambria Math" panose="02040503050406030204" pitchFamily="18" charset="0"/>
                            </a:rPr>
                            <m:t>1</m:t>
                          </m:r>
                          <m:r>
                            <m:rPr>
                              <m:nor/>
                            </m:rPr>
                            <a:rPr lang="en-US" sz="1650" i="1">
                              <a:latin typeface="Cambria Math" panose="02040503050406030204" pitchFamily="18" charset="0"/>
                            </a:rPr>
                            <m:t>  </m:t>
                          </m:r>
                          <m:r>
                            <a:rPr lang="en-US" sz="1650" i="1">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𝑣</m:t>
                              </m:r>
                            </m:e>
                            <m:sub>
                              <m:r>
                                <a:rPr lang="en-US" sz="1650" i="1">
                                  <a:latin typeface="Cambria Math" panose="02040503050406030204" pitchFamily="18" charset="0"/>
                                </a:rPr>
                                <m:t>𝑜</m:t>
                              </m:r>
                            </m:sub>
                          </m:sSub>
                          <m:r>
                            <a:rPr lang="en-US" sz="1650" i="1">
                              <a:latin typeface="Cambria Math" panose="02040503050406030204" pitchFamily="18" charset="0"/>
                            </a:rPr>
                            <m:t>=</m:t>
                          </m:r>
                          <m:r>
                            <a:rPr lang="en-US" sz="1650" i="1">
                              <a:latin typeface="Cambria Math" panose="02040503050406030204" pitchFamily="18" charset="0"/>
                            </a:rPr>
                            <m:t>1</m:t>
                          </m:r>
                          <m:r>
                            <a:rPr lang="en-US" sz="1650" i="1">
                              <a:latin typeface="Cambria Math" panose="02040503050406030204" pitchFamily="18" charset="0"/>
                            </a:rPr>
                            <m:t>.</m:t>
                          </m:r>
                          <m:r>
                            <a:rPr lang="en-US" sz="1650" i="1">
                              <a:latin typeface="Cambria Math" panose="02040503050406030204" pitchFamily="18" charset="0"/>
                            </a:rPr>
                            <m:t>5</m:t>
                          </m:r>
                          <m:r>
                            <a:rPr lang="en-US" sz="1650" i="1">
                              <a:latin typeface="Cambria Math" panose="02040503050406030204" pitchFamily="18" charset="0"/>
                            </a:rPr>
                            <m:t>𝑐𝑜𝑠</m:t>
                          </m:r>
                          <m:r>
                            <a:rPr lang="en-US" sz="1650" i="1">
                              <a:latin typeface="Cambria Math" panose="02040503050406030204" pitchFamily="18" charset="0"/>
                            </a:rPr>
                            <m:t>(</m:t>
                          </m:r>
                          <m:r>
                            <a:rPr lang="en-US" sz="1650" i="1">
                              <a:latin typeface="Cambria Math" panose="02040503050406030204" pitchFamily="18" charset="0"/>
                            </a:rPr>
                            <m:t>𝑡</m:t>
                          </m:r>
                          <m:r>
                            <a:rPr lang="en-US" sz="1650" i="1">
                              <a:latin typeface="Cambria Math" panose="02040503050406030204" pitchFamily="18" charset="0"/>
                            </a:rPr>
                            <m:t>−</m:t>
                          </m:r>
                          <m:sSup>
                            <m:sSupPr>
                              <m:ctrlPr>
                                <a:rPr lang="en-US" sz="1650" i="1">
                                  <a:latin typeface="Cambria Math" panose="02040503050406030204" pitchFamily="18" charset="0"/>
                                </a:rPr>
                              </m:ctrlPr>
                            </m:sSupPr>
                            <m:e>
                              <m:r>
                                <a:rPr lang="en-US" sz="1650" i="1">
                                  <a:latin typeface="Cambria Math" panose="02040503050406030204" pitchFamily="18" charset="0"/>
                                </a:rPr>
                                <m:t>90</m:t>
                              </m:r>
                            </m:e>
                            <m:sup>
                              <m:r>
                                <a:rPr lang="en-US" sz="1650" i="1">
                                  <a:latin typeface="Cambria Math" panose="02040503050406030204" pitchFamily="18" charset="0"/>
                                </a:rPr>
                                <m:t>∘</m:t>
                              </m:r>
                            </m:sup>
                          </m:sSup>
                        </m:e>
                      </m:d>
                    </m:oMath>
                  </m:oMathPara>
                </a14:m>
                <a:endParaRPr lang="en-US" sz="1650" i="1" dirty="0"/>
              </a:p>
            </p:txBody>
          </p:sp>
        </mc:Choice>
        <mc:Fallback xmlns="">
          <p:sp>
            <p:nvSpPr>
              <p:cNvPr id="12" name="Rectangle 11"/>
              <p:cNvSpPr>
                <a:spLocks noRot="1" noChangeAspect="1" noMove="1" noResize="1" noEditPoints="1" noAdjustHandles="1" noChangeArrowheads="1" noChangeShapeType="1" noTextEdit="1"/>
              </p:cNvSpPr>
              <p:nvPr/>
            </p:nvSpPr>
            <p:spPr>
              <a:xfrm>
                <a:off x="1951745" y="3733800"/>
                <a:ext cx="3768490" cy="350865"/>
              </a:xfrm>
              <a:prstGeom prst="rect">
                <a:avLst/>
              </a:prstGeom>
              <a:blipFill>
                <a:blip r:embed="rId8"/>
                <a:stretch>
                  <a:fillRect t="-117544" r="-5663" b="-1754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893208" y="4144935"/>
                <a:ext cx="4236737" cy="3508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50" b="0" i="1" smtClean="0">
                          <a:latin typeface="Cambria Math" panose="02040503050406030204" pitchFamily="18" charset="0"/>
                        </a:rPr>
                        <m:t>𝑖𝑓</m:t>
                      </m:r>
                      <m:d>
                        <m:dPr>
                          <m:begChr m:val=""/>
                          <m:ctrlPr>
                            <a:rPr lang="en-US" sz="1650" i="1">
                              <a:latin typeface="Cambria Math" panose="02040503050406030204" pitchFamily="18" charset="0"/>
                            </a:rPr>
                          </m:ctrlPr>
                        </m:dPr>
                        <m:e>
                          <m:r>
                            <m:rPr>
                              <m:nor/>
                            </m:rPr>
                            <a:rPr lang="en-US" sz="1650" i="1">
                              <a:latin typeface="Cambria Math" panose="02040503050406030204" pitchFamily="18" charset="0"/>
                            </a:rPr>
                            <m:t>  </m:t>
                          </m:r>
                          <m:r>
                            <a:rPr lang="en-US" sz="1650" i="1">
                              <a:latin typeface="Cambria Math" panose="02040503050406030204" pitchFamily="18" charset="0"/>
                            </a:rPr>
                            <m:t>𝜔</m:t>
                          </m:r>
                          <m:r>
                            <a:rPr lang="en-US" sz="1650" i="1">
                              <a:latin typeface="Cambria Math" panose="02040503050406030204" pitchFamily="18" charset="0"/>
                            </a:rPr>
                            <m:t>=</m:t>
                          </m:r>
                          <m:r>
                            <a:rPr lang="en-US" sz="1650" i="1">
                              <a:latin typeface="Cambria Math" panose="02040503050406030204" pitchFamily="18" charset="0"/>
                            </a:rPr>
                            <m:t>10</m:t>
                          </m:r>
                          <m:r>
                            <m:rPr>
                              <m:nor/>
                            </m:rPr>
                            <a:rPr lang="en-US" sz="1650" i="1">
                              <a:latin typeface="Cambria Math" panose="02040503050406030204" pitchFamily="18" charset="0"/>
                            </a:rPr>
                            <m:t>  </m:t>
                          </m:r>
                          <m:r>
                            <a:rPr lang="en-US" sz="1650" i="1">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𝑣</m:t>
                              </m:r>
                            </m:e>
                            <m:sub>
                              <m:r>
                                <a:rPr lang="en-US" sz="1650" i="1">
                                  <a:latin typeface="Cambria Math" panose="02040503050406030204" pitchFamily="18" charset="0"/>
                                </a:rPr>
                                <m:t>𝑜</m:t>
                              </m:r>
                            </m:sub>
                          </m:sSub>
                          <m:r>
                            <a:rPr lang="en-US" sz="1650" i="1">
                              <a:latin typeface="Cambria Math" panose="02040503050406030204" pitchFamily="18" charset="0"/>
                            </a:rPr>
                            <m:t>=</m:t>
                          </m:r>
                          <m:r>
                            <a:rPr lang="en-US" sz="1650" i="1">
                              <a:latin typeface="Cambria Math" panose="02040503050406030204" pitchFamily="18" charset="0"/>
                            </a:rPr>
                            <m:t>0</m:t>
                          </m:r>
                          <m:r>
                            <a:rPr lang="en-US" sz="1650" i="1">
                              <a:latin typeface="Cambria Math" panose="02040503050406030204" pitchFamily="18" charset="0"/>
                            </a:rPr>
                            <m:t>.</m:t>
                          </m:r>
                          <m:r>
                            <a:rPr lang="en-US" sz="1650" i="1">
                              <a:latin typeface="Cambria Math" panose="02040503050406030204" pitchFamily="18" charset="0"/>
                            </a:rPr>
                            <m:t>297</m:t>
                          </m:r>
                          <m:r>
                            <a:rPr lang="en-US" sz="1650" i="1">
                              <a:latin typeface="Cambria Math" panose="02040503050406030204" pitchFamily="18" charset="0"/>
                            </a:rPr>
                            <m:t>𝑐𝑜𝑠</m:t>
                          </m:r>
                          <m:r>
                            <a:rPr lang="en-US" sz="1650" i="1">
                              <a:latin typeface="Cambria Math" panose="02040503050406030204" pitchFamily="18" charset="0"/>
                            </a:rPr>
                            <m:t>(</m:t>
                          </m:r>
                          <m:r>
                            <a:rPr lang="en-US" sz="1650" i="1">
                              <a:latin typeface="Cambria Math" panose="02040503050406030204" pitchFamily="18" charset="0"/>
                            </a:rPr>
                            <m:t>10</m:t>
                          </m:r>
                          <m:r>
                            <a:rPr lang="en-US" sz="1650" i="1">
                              <a:latin typeface="Cambria Math" panose="02040503050406030204" pitchFamily="18" charset="0"/>
                            </a:rPr>
                            <m:t>𝑡</m:t>
                          </m:r>
                          <m:r>
                            <a:rPr lang="en-US" sz="1650" i="1">
                              <a:latin typeface="Cambria Math" panose="02040503050406030204" pitchFamily="18" charset="0"/>
                            </a:rPr>
                            <m:t>+</m:t>
                          </m:r>
                          <m:sSup>
                            <m:sSupPr>
                              <m:ctrlPr>
                                <a:rPr lang="en-US" sz="1650" i="1">
                                  <a:latin typeface="Cambria Math" panose="02040503050406030204" pitchFamily="18" charset="0"/>
                                </a:rPr>
                              </m:ctrlPr>
                            </m:sSupPr>
                            <m:e>
                              <m:r>
                                <a:rPr lang="en-US" sz="1650" i="1">
                                  <a:latin typeface="Cambria Math" panose="02040503050406030204" pitchFamily="18" charset="0"/>
                                </a:rPr>
                                <m:t>168</m:t>
                              </m:r>
                              <m:r>
                                <a:rPr lang="en-US" sz="1650" i="1">
                                  <a:latin typeface="Cambria Math" panose="02040503050406030204" pitchFamily="18" charset="0"/>
                                </a:rPr>
                                <m:t>.</m:t>
                              </m:r>
                              <m:r>
                                <a:rPr lang="en-US" sz="1650" i="1">
                                  <a:latin typeface="Cambria Math" panose="02040503050406030204" pitchFamily="18" charset="0"/>
                                </a:rPr>
                                <m:t>3</m:t>
                              </m:r>
                            </m:e>
                            <m:sup>
                              <m:r>
                                <a:rPr lang="en-US" sz="1650" i="1">
                                  <a:latin typeface="Cambria Math" panose="02040503050406030204" pitchFamily="18" charset="0"/>
                                </a:rPr>
                                <m:t>∘</m:t>
                              </m:r>
                            </m:sup>
                          </m:sSup>
                        </m:e>
                      </m:d>
                    </m:oMath>
                  </m:oMathPara>
                </a14:m>
                <a:endParaRPr lang="en-US" sz="1650" i="1" dirty="0"/>
              </a:p>
            </p:txBody>
          </p:sp>
        </mc:Choice>
        <mc:Fallback xmlns="">
          <p:sp>
            <p:nvSpPr>
              <p:cNvPr id="13" name="Rectangle 12"/>
              <p:cNvSpPr>
                <a:spLocks noRot="1" noChangeAspect="1" noMove="1" noResize="1" noEditPoints="1" noAdjustHandles="1" noChangeArrowheads="1" noChangeShapeType="1" noTextEdit="1"/>
              </p:cNvSpPr>
              <p:nvPr/>
            </p:nvSpPr>
            <p:spPr>
              <a:xfrm>
                <a:off x="1893208" y="4144935"/>
                <a:ext cx="4236737" cy="350865"/>
              </a:xfrm>
              <a:prstGeom prst="rect">
                <a:avLst/>
              </a:prstGeom>
              <a:blipFill>
                <a:blip r:embed="rId9"/>
                <a:stretch>
                  <a:fillRect t="-115517" r="-9496" b="-1724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843104" y="4525935"/>
                <a:ext cx="4396845" cy="350865"/>
              </a:xfrm>
              <a:prstGeom prst="rect">
                <a:avLst/>
              </a:prstGeom>
            </p:spPr>
            <p:txBody>
              <a:bodyPr wrap="none">
                <a:spAutoFit/>
              </a:bodyPr>
              <a:lstStyle/>
              <a:p>
                <a14:m>
                  <m:oMath xmlns:m="http://schemas.openxmlformats.org/officeDocument/2006/math">
                    <m:r>
                      <a:rPr lang="en-US" sz="1650" i="1">
                        <a:latin typeface="Cambria Math" panose="02040503050406030204" pitchFamily="18" charset="0"/>
                      </a:rPr>
                      <m:t>𝑖𝑓</m:t>
                    </m:r>
                    <m:r>
                      <a:rPr lang="en-US" sz="1650" i="1">
                        <a:latin typeface="Cambria Math" panose="02040503050406030204" pitchFamily="18" charset="0"/>
                      </a:rPr>
                      <m:t> </m:t>
                    </m:r>
                    <m:r>
                      <a:rPr lang="en-US" sz="1650" i="1">
                        <a:latin typeface="Cambria Math" panose="02040503050406030204" pitchFamily="18" charset="0"/>
                        <a:ea typeface="Cambria Math" panose="02040503050406030204" pitchFamily="18" charset="0"/>
                      </a:rPr>
                      <m:t>𝜔</m:t>
                    </m:r>
                    <m:r>
                      <a:rPr lang="en-US" sz="1650" i="1">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100</m:t>
                    </m:r>
                    <m:r>
                      <m:rPr>
                        <m:nor/>
                      </m:rPr>
                      <a:rPr lang="en-US" sz="1650" i="1">
                        <a:latin typeface="Cambria Math" panose="02040503050406030204" pitchFamily="18" charset="0"/>
                        <a:ea typeface="Cambria Math" panose="02040503050406030204" pitchFamily="18" charset="0"/>
                      </a:rPr>
                      <m:t>  </m:t>
                    </m:r>
                    <m:r>
                      <a:rPr lang="en-US" sz="1650" i="1">
                        <a:latin typeface="Cambria Math" panose="02040503050406030204" pitchFamily="18" charset="0"/>
                        <a:ea typeface="Cambria Math" panose="02040503050406030204" pitchFamily="18" charset="0"/>
                      </a:rPr>
                      <m:t>→</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𝑣</m:t>
                        </m:r>
                      </m:e>
                      <m:sub>
                        <m:r>
                          <a:rPr lang="en-US" sz="1650" i="1">
                            <a:latin typeface="Cambria Math" panose="02040503050406030204" pitchFamily="18" charset="0"/>
                            <a:ea typeface="Cambria Math" panose="02040503050406030204" pitchFamily="18" charset="0"/>
                          </a:rPr>
                          <m:t>𝑜</m:t>
                        </m:r>
                      </m:sub>
                    </m:sSub>
                    <m:r>
                      <a:rPr lang="en-US" sz="1650" i="1">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0</m:t>
                    </m:r>
                    <m:r>
                      <a:rPr lang="en-US" sz="1650" i="1">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3</m:t>
                    </m:r>
                    <m:r>
                      <a:rPr lang="en-US" sz="1650" i="1">
                        <a:latin typeface="Cambria Math" panose="02040503050406030204" pitchFamily="18" charset="0"/>
                        <a:ea typeface="Cambria Math" panose="02040503050406030204" pitchFamily="18" charset="0"/>
                      </a:rPr>
                      <m:t>×</m:t>
                    </m:r>
                    <m:sSup>
                      <m:sSupPr>
                        <m:ctrlPr>
                          <a:rPr lang="en-US" sz="1650" i="1">
                            <a:latin typeface="Cambria Math" panose="02040503050406030204" pitchFamily="18" charset="0"/>
                            <a:ea typeface="Cambria Math" panose="02040503050406030204" pitchFamily="18" charset="0"/>
                          </a:rPr>
                        </m:ctrlPr>
                      </m:sSupPr>
                      <m:e>
                        <m:r>
                          <a:rPr lang="en-US" sz="1650" i="1">
                            <a:latin typeface="Cambria Math" panose="02040503050406030204" pitchFamily="18" charset="0"/>
                            <a:ea typeface="Cambria Math" panose="02040503050406030204" pitchFamily="18" charset="0"/>
                          </a:rPr>
                          <m:t>10</m:t>
                        </m:r>
                      </m:e>
                      <m:sup>
                        <m:r>
                          <a:rPr lang="en-US" sz="1650" i="1">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3</m:t>
                        </m:r>
                      </m:sup>
                    </m:sSup>
                    <m:r>
                      <a:rPr lang="en-US" sz="1650" i="1">
                        <a:latin typeface="Cambria Math" panose="02040503050406030204" pitchFamily="18" charset="0"/>
                        <a:ea typeface="Cambria Math" panose="02040503050406030204" pitchFamily="18" charset="0"/>
                      </a:rPr>
                      <m:t>𝑐𝑜𝑠</m:t>
                    </m:r>
                    <m:r>
                      <a:rPr lang="en-US" sz="1650" i="1">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100</m:t>
                    </m:r>
                    <m:r>
                      <a:rPr lang="en-US" sz="1650" i="1">
                        <a:latin typeface="Cambria Math" panose="02040503050406030204" pitchFamily="18" charset="0"/>
                        <a:ea typeface="Cambria Math" panose="02040503050406030204" pitchFamily="18" charset="0"/>
                      </a:rPr>
                      <m:t>𝑡</m:t>
                    </m:r>
                    <m:r>
                      <a:rPr lang="en-US" sz="1650" i="1">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𝜃</m:t>
                    </m:r>
                  </m:oMath>
                </a14:m>
                <a:r>
                  <a:rPr lang="en-US" sz="1650" dirty="0" smtClean="0">
                    <a:latin typeface="Cambria Math" panose="02040503050406030204" pitchFamily="18" charset="0"/>
                    <a:ea typeface="Cambria Math" panose="02040503050406030204" pitchFamily="18" charset="0"/>
                  </a:rPr>
                  <a:t>)</a:t>
                </a:r>
                <a:endParaRPr lang="en-US" sz="1650" dirty="0">
                  <a:latin typeface="Cambria Math" panose="02040503050406030204" pitchFamily="18" charset="0"/>
                  <a:ea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843104" y="4525935"/>
                <a:ext cx="4396845" cy="350865"/>
              </a:xfrm>
              <a:prstGeom prst="rect">
                <a:avLst/>
              </a:prstGeom>
              <a:blipFill>
                <a:blip r:embed="rId10"/>
                <a:stretch>
                  <a:fillRect l="-139" t="-5172" b="-20690"/>
                </a:stretch>
              </a:blipFill>
            </p:spPr>
            <p:txBody>
              <a:bodyPr/>
              <a:lstStyle/>
              <a:p>
                <a:r>
                  <a:rPr lang="en-US">
                    <a:noFill/>
                  </a:rPr>
                  <a:t> </a:t>
                </a:r>
              </a:p>
            </p:txBody>
          </p:sp>
        </mc:Fallback>
      </mc:AlternateContent>
      <p:sp>
        <p:nvSpPr>
          <p:cNvPr id="15" name="Rectangle 14"/>
          <p:cNvSpPr/>
          <p:nvPr/>
        </p:nvSpPr>
        <p:spPr>
          <a:xfrm>
            <a:off x="8092520" y="1243036"/>
            <a:ext cx="795411" cy="346249"/>
          </a:xfrm>
          <a:prstGeom prst="rect">
            <a:avLst/>
          </a:prstGeom>
        </p:spPr>
        <p:txBody>
          <a:bodyPr wrap="none">
            <a:spAutoFit/>
          </a:bodyPr>
          <a:lstStyle/>
          <a:p>
            <a:pPr marL="285750" indent="-285750" algn="r" rtl="1">
              <a:buFont typeface="Times New Roman" panose="02020603050405020304" pitchFamily="18" charset="0"/>
              <a:buChar char="■"/>
            </a:pPr>
            <a:r>
              <a:rPr lang="ar-SA" sz="165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65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650" b="1" dirty="0">
              <a:solidFill>
                <a:srgbClr val="FF0000"/>
              </a:solidFill>
            </a:endParaRPr>
          </a:p>
        </p:txBody>
      </p:sp>
      <p:sp>
        <p:nvSpPr>
          <p:cNvPr id="16" name="Rectangle 15"/>
          <p:cNvSpPr/>
          <p:nvPr/>
        </p:nvSpPr>
        <p:spPr>
          <a:xfrm>
            <a:off x="1219200" y="6449829"/>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17" name="Rectangle 16"/>
          <p:cNvSpPr/>
          <p:nvPr/>
        </p:nvSpPr>
        <p:spPr>
          <a:xfrm>
            <a:off x="97152" y="4902640"/>
            <a:ext cx="8790779" cy="1615827"/>
          </a:xfrm>
          <a:prstGeom prst="rect">
            <a:avLst/>
          </a:prstGeom>
        </p:spPr>
        <p:txBody>
          <a:bodyPr wrap="square">
            <a:spAutoFit/>
          </a:bodyPr>
          <a:lstStyle/>
          <a:p>
            <a:pPr algn="just" rtl="1"/>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همانطور که مشاهده می شود، با افزایش فرکانس ورودی، دامنه خروجی کمتر می شود. به عبارت دیگر، خروجی بیشتر تضعیف می شود. چنین مداری خاصیت فیلتری </a:t>
            </a:r>
            <a:r>
              <a:rPr lang="fa-IR" altLang="en-US" sz="16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پایین گذر </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دارد. </a:t>
            </a:r>
          </a:p>
          <a:p>
            <a:pPr algn="just" rtl="1"/>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اگر مدار، فرکانس های بالا و پایین را بیشتر تضعیف کرده و فرکانس های میانی را کمتر تضعیف کند، خاصیت فیلتری </a:t>
            </a:r>
            <a:r>
              <a:rPr lang="fa-IR" altLang="en-US" sz="16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میان گذر </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دارد. </a:t>
            </a:r>
          </a:p>
          <a:p>
            <a:pPr algn="just" rtl="1"/>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اگر فرکانس های پایین بیشتر تضعیف شده و فرکانس های بالا کمتر تضعیف شوند، مدار خاصیت فیلتری </a:t>
            </a:r>
            <a:r>
              <a:rPr lang="fa-IR" altLang="en-US" sz="16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بالاگذر</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 خواهد داشت. </a:t>
            </a:r>
          </a:p>
          <a:p>
            <a:pPr algn="just" rtl="1"/>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اگر فرکانس های میانی بیشتر از فرکانس های بالایی و پایینی تضعیف شوند، مدار مذکور خاصیت فیلتری </a:t>
            </a:r>
            <a:r>
              <a:rPr lang="fa-IR" altLang="en-US" sz="16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میان نگذر </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خواهد داشت. </a:t>
            </a:r>
          </a:p>
          <a:p>
            <a:pPr marL="285750" indent="-285750" algn="just" rtl="1">
              <a:buClr>
                <a:srgbClr val="FF0000"/>
              </a:buClr>
              <a:buFont typeface="Wingdings" panose="05000000000000000000" pitchFamily="2" charset="2"/>
              <a:buChar char="v"/>
            </a:pPr>
            <a:r>
              <a:rPr lang="fa-IR" altLang="en-US" sz="165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رفتار فیلتری، به محل اعمال ورودی و نیز محل مشاهده خروجی وابسته است.</a:t>
            </a:r>
            <a:endParaRPr lang="en-US" sz="1650" b="1" dirty="0">
              <a:solidFill>
                <a:srgbClr val="0000FF"/>
              </a:solidFill>
            </a:endParaRPr>
          </a:p>
        </p:txBody>
      </p:sp>
      <p:sp>
        <p:nvSpPr>
          <p:cNvPr id="18" name="Rectangle 17"/>
          <p:cNvSpPr/>
          <p:nvPr/>
        </p:nvSpPr>
        <p:spPr>
          <a:xfrm>
            <a:off x="1219200" y="750788"/>
            <a:ext cx="434734" cy="338554"/>
          </a:xfrm>
          <a:prstGeom prst="rect">
            <a:avLst/>
          </a:prstGeom>
        </p:spPr>
        <p:txBody>
          <a:bodyPr wrap="none">
            <a:spAutoFit/>
          </a:bodyPr>
          <a:lstStyle/>
          <a:p>
            <a:r>
              <a:rPr lang="en-US"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V1</a:t>
            </a:r>
            <a:endParaRPr lang="en-US" sz="1600" dirty="0">
              <a:solidFill>
                <a:srgbClr val="FF0000"/>
              </a:solidFill>
            </a:endParaRPr>
          </a:p>
        </p:txBody>
      </p:sp>
      <p:sp>
        <p:nvSpPr>
          <p:cNvPr id="19" name="Rectangle 18"/>
          <p:cNvSpPr/>
          <p:nvPr/>
        </p:nvSpPr>
        <p:spPr>
          <a:xfrm>
            <a:off x="2202009" y="850935"/>
            <a:ext cx="434734" cy="338554"/>
          </a:xfrm>
          <a:prstGeom prst="rect">
            <a:avLst/>
          </a:prstGeom>
        </p:spPr>
        <p:txBody>
          <a:bodyPr wrap="none">
            <a:spAutoFit/>
          </a:bodyPr>
          <a:lstStyle/>
          <a:p>
            <a:r>
              <a:rPr lang="en-US"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V2</a:t>
            </a:r>
            <a:endParaRPr lang="en-US" sz="1600" dirty="0">
              <a:solidFill>
                <a:srgbClr val="FF0000"/>
              </a:solidFill>
            </a:endParaRPr>
          </a:p>
        </p:txBody>
      </p:sp>
    </p:spTree>
    <p:extLst>
      <p:ext uri="{BB962C8B-B14F-4D97-AF65-F5344CB8AC3E}">
        <p14:creationId xmlns:p14="http://schemas.microsoft.com/office/powerpoint/2010/main" val="29468627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18</a:t>
            </a:fld>
            <a:endParaRPr lang="en-US" dirty="0"/>
          </a:p>
        </p:txBody>
      </p:sp>
      <p:sp>
        <p:nvSpPr>
          <p:cNvPr id="3" name="Rectangle 2"/>
          <p:cNvSpPr/>
          <p:nvPr/>
        </p:nvSpPr>
        <p:spPr>
          <a:xfrm>
            <a:off x="4343400" y="228600"/>
            <a:ext cx="4572000" cy="646331"/>
          </a:xfrm>
          <a:prstGeom prst="rect">
            <a:avLst/>
          </a:prstGeom>
        </p:spPr>
        <p:txBody>
          <a:bodyPr>
            <a:spAutoFit/>
          </a:bodyPr>
          <a:lstStyle/>
          <a:p>
            <a:pPr marL="285750" indent="-285750" algn="r" rtl="1">
              <a:buFont typeface="Wingdings" panose="05000000000000000000" pitchFamily="2" charset="2"/>
              <a:buChar char="q"/>
            </a:pPr>
            <a:r>
              <a:rPr lang="fa-IR" b="1" dirty="0" smtClean="0">
                <a:solidFill>
                  <a:srgbClr val="FF0000"/>
                </a:solidFill>
                <a:cs typeface="B Nazanin" panose="00000400000000000000" pitchFamily="2" charset="-78"/>
              </a:rPr>
              <a:t>مثال) </a:t>
            </a:r>
            <a:r>
              <a:rPr lang="fa-IR" dirty="0">
                <a:cs typeface="B Nazanin" panose="00000400000000000000" pitchFamily="2" charset="-78"/>
              </a:rPr>
              <a:t>با </a:t>
            </a:r>
            <a:r>
              <a:rPr lang="fa-IR" dirty="0" smtClean="0">
                <a:cs typeface="B Nazanin" panose="00000400000000000000" pitchFamily="2" charset="-78"/>
              </a:rPr>
              <a:t>کمک روش </a:t>
            </a:r>
            <a:r>
              <a:rPr lang="fa-IR" dirty="0">
                <a:cs typeface="B Nazanin" panose="00000400000000000000" pitchFamily="2" charset="-78"/>
              </a:rPr>
              <a:t>تحلیل </a:t>
            </a:r>
            <a:r>
              <a:rPr lang="fa-IR" dirty="0" smtClean="0">
                <a:cs typeface="B Nazanin" panose="00000400000000000000" pitchFamily="2" charset="-78"/>
              </a:rPr>
              <a:t>مش، </a:t>
            </a:r>
            <a:r>
              <a:rPr lang="fa-IR" dirty="0">
                <a:cs typeface="B Nazanin" panose="00000400000000000000" pitchFamily="2" charset="-78"/>
              </a:rPr>
              <a:t>مدار مقابل را حل کنید و جریان مش ها را </a:t>
            </a:r>
            <a:r>
              <a:rPr lang="fa-IR" dirty="0" smtClean="0">
                <a:cs typeface="B Nazanin" panose="00000400000000000000" pitchFamily="2" charset="-78"/>
              </a:rPr>
              <a:t>به دست </a:t>
            </a:r>
            <a:r>
              <a:rPr lang="fa-IR" dirty="0">
                <a:cs typeface="B Nazanin" panose="00000400000000000000" pitchFamily="2" charset="-78"/>
              </a:rPr>
              <a:t>آورید. </a:t>
            </a:r>
            <a:endParaRPr lang="en-US" dirty="0">
              <a:cs typeface="B Nazanin" panose="00000400000000000000" pitchFamily="2" charset="-78"/>
            </a:endParaRPr>
          </a:p>
        </p:txBody>
      </p:sp>
      <p:sp>
        <p:nvSpPr>
          <p:cNvPr id="4" name="Rectangle 3"/>
          <p:cNvSpPr/>
          <p:nvPr/>
        </p:nvSpPr>
        <p:spPr>
          <a:xfrm>
            <a:off x="8061230" y="990600"/>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pic>
        <p:nvPicPr>
          <p:cNvPr id="5" name="Picture 4"/>
          <p:cNvPicPr>
            <a:picLocks noChangeAspect="1"/>
          </p:cNvPicPr>
          <p:nvPr/>
        </p:nvPicPr>
        <p:blipFill>
          <a:blip r:embed="rId3"/>
          <a:stretch>
            <a:fillRect/>
          </a:stretch>
        </p:blipFill>
        <p:spPr>
          <a:xfrm>
            <a:off x="126935" y="21197"/>
            <a:ext cx="3024938" cy="3466485"/>
          </a:xfrm>
          <a:prstGeom prst="rect">
            <a:avLst/>
          </a:prstGeom>
        </p:spPr>
      </p:pic>
      <p:sp>
        <p:nvSpPr>
          <p:cNvPr id="6" name="Rectangle 5"/>
          <p:cNvSpPr>
            <a:spLocks noChangeArrowheads="1"/>
          </p:cNvSpPr>
          <p:nvPr/>
        </p:nvSpPr>
        <p:spPr bwMode="auto">
          <a:xfrm>
            <a:off x="3020449" y="2356033"/>
            <a:ext cx="1396536"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a:t>
            </a:r>
            <a:r>
              <a:rPr lang="en-US" altLang="en-US" sz="1600" b="1" dirty="0">
                <a:solidFill>
                  <a:srgbClr val="3333FF"/>
                </a:solidFill>
                <a:latin typeface="Times New Roman" panose="02020603050405020304" pitchFamily="18" charset="0"/>
                <a:ea typeface="Calibri" panose="020F0502020204030204" pitchFamily="34" charset="0"/>
                <a:cs typeface="B Nazanin" panose="00000400000000000000" pitchFamily="2" charset="-78"/>
              </a:rPr>
              <a:t>V</a:t>
            </a:r>
            <a:r>
              <a:rPr lang="en-US"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L</a:t>
            </a: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مش 2</a:t>
            </a:r>
            <a:endParaRPr lang="en-US" altLang="en-US" sz="16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4234743" y="2356033"/>
                <a:ext cx="2933175" cy="378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𝜋</m:t>
                          </m:r>
                        </m:sup>
                      </m:sSup>
                      <m:r>
                        <a:rPr lang="en-US" i="0">
                          <a:latin typeface="Cambria Math" panose="02040503050406030204" pitchFamily="18" charset="0"/>
                        </a:rPr>
                        <m:t>+</m:t>
                      </m:r>
                      <m:r>
                        <a:rPr lang="en-US" i="0">
                          <a:latin typeface="Cambria Math" panose="02040503050406030204" pitchFamily="18" charset="0"/>
                        </a:rPr>
                        <m:t>4</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4</m:t>
                          </m:r>
                        </m:sub>
                      </m:sSub>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234743" y="2356033"/>
                <a:ext cx="2933175" cy="378245"/>
              </a:xfrm>
              <a:prstGeom prst="rect">
                <a:avLst/>
              </a:prstGeom>
              <a:blipFill>
                <a:blip r:embed="rId4"/>
                <a:stretch>
                  <a:fillRect b="-12698"/>
                </a:stretch>
              </a:blipFill>
            </p:spPr>
            <p:txBody>
              <a:bodyPr/>
              <a:lstStyle/>
              <a:p>
                <a:r>
                  <a:rPr lang="en-US">
                    <a:noFill/>
                  </a:rPr>
                  <a:t> </a:t>
                </a:r>
              </a:p>
            </p:txBody>
          </p:sp>
        </mc:Fallback>
      </mc:AlternateContent>
      <p:sp>
        <p:nvSpPr>
          <p:cNvPr id="8" name="Rectangle 7"/>
          <p:cNvSpPr>
            <a:spLocks noChangeArrowheads="1"/>
          </p:cNvSpPr>
          <p:nvPr/>
        </p:nvSpPr>
        <p:spPr bwMode="auto">
          <a:xfrm>
            <a:off x="2938909" y="1861315"/>
            <a:ext cx="1396536"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a:t>
            </a:r>
            <a:r>
              <a:rPr lang="en-US" altLang="en-US" sz="1600" b="1" dirty="0">
                <a:solidFill>
                  <a:srgbClr val="3333FF"/>
                </a:solidFill>
                <a:latin typeface="Times New Roman" panose="02020603050405020304" pitchFamily="18" charset="0"/>
                <a:ea typeface="Calibri" panose="020F0502020204030204" pitchFamily="34" charset="0"/>
                <a:cs typeface="B Nazanin" panose="00000400000000000000" pitchFamily="2" charset="-78"/>
              </a:rPr>
              <a:t>V</a:t>
            </a:r>
            <a:r>
              <a:rPr lang="en-US"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L</a:t>
            </a: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مش 1</a:t>
            </a:r>
            <a:endParaRPr lang="en-US" altLang="en-US" sz="16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4164354" y="1714636"/>
                <a:ext cx="3415102" cy="661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i="0">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r>
                            <a:rPr lang="en-US" i="1">
                              <a:latin typeface="Cambria Math" panose="02040503050406030204" pitchFamily="18" charset="0"/>
                            </a:rPr>
                            <m:t>𝜋</m:t>
                          </m:r>
                        </m:sup>
                      </m:s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1">
                              <a:latin typeface="Cambria Math" panose="02040503050406030204" pitchFamily="18" charset="0"/>
                            </a:rPr>
                            <m:t>𝑗</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den>
                      </m:f>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3</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3</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4164354" y="1714636"/>
                <a:ext cx="3415102" cy="661271"/>
              </a:xfrm>
              <a:prstGeom prst="rect">
                <a:avLst/>
              </a:prstGeom>
              <a:blipFill>
                <a:blip r:embed="rId5"/>
                <a:stretch>
                  <a:fillRect/>
                </a:stretch>
              </a:blipFill>
            </p:spPr>
            <p:txBody>
              <a:bodyPr/>
              <a:lstStyle/>
              <a:p>
                <a:r>
                  <a:rPr lang="en-US">
                    <a:noFill/>
                  </a:rPr>
                  <a:t> </a:t>
                </a:r>
              </a:p>
            </p:txBody>
          </p:sp>
        </mc:Fallback>
      </mc:AlternateContent>
      <p:sp>
        <p:nvSpPr>
          <p:cNvPr id="10" name="Rectangle 9"/>
          <p:cNvSpPr>
            <a:spLocks noChangeArrowheads="1"/>
          </p:cNvSpPr>
          <p:nvPr/>
        </p:nvSpPr>
        <p:spPr bwMode="auto">
          <a:xfrm>
            <a:off x="2884140" y="2834832"/>
            <a:ext cx="1412566"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a:t>
            </a:r>
            <a:r>
              <a:rPr lang="en-US" altLang="en-US" sz="1600" b="1" dirty="0">
                <a:solidFill>
                  <a:srgbClr val="3333FF"/>
                </a:solidFill>
                <a:latin typeface="Times New Roman" panose="02020603050405020304" pitchFamily="18" charset="0"/>
                <a:ea typeface="Calibri" panose="020F0502020204030204" pitchFamily="34" charset="0"/>
                <a:cs typeface="B Nazanin" panose="00000400000000000000" pitchFamily="2" charset="-78"/>
              </a:rPr>
              <a:t>V</a:t>
            </a:r>
            <a:r>
              <a:rPr lang="en-US"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L</a:t>
            </a: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a:t>
            </a:r>
            <a:r>
              <a:rPr lang="fa-IR" altLang="en-US" sz="1600" b="1" dirty="0" err="1"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مش</a:t>
            </a: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3</a:t>
            </a:r>
            <a:endParaRPr lang="en-US" altLang="en-US" sz="16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4164354" y="2839567"/>
                <a:ext cx="36609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5</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3</m:t>
                          </m:r>
                        </m:sub>
                      </m:sSub>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10</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4</m:t>
                          </m:r>
                        </m:sub>
                      </m:sSub>
                      <m:r>
                        <a:rPr lang="en-US" i="0">
                          <a:latin typeface="Cambria Math" panose="02040503050406030204" pitchFamily="18" charset="0"/>
                        </a:rPr>
                        <m:t>)+</m:t>
                      </m:r>
                      <m:r>
                        <a:rPr lang="en-US" i="0">
                          <a:latin typeface="Cambria Math" panose="02040503050406030204" pitchFamily="18" charset="0"/>
                        </a:rPr>
                        <m:t>3</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3</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164354" y="2839567"/>
                <a:ext cx="3660938" cy="369332"/>
              </a:xfrm>
              <a:prstGeom prst="rect">
                <a:avLst/>
              </a:prstGeom>
              <a:blipFill>
                <a:blip r:embed="rId6"/>
                <a:stretch>
                  <a:fillRect b="-13333"/>
                </a:stretch>
              </a:blipFill>
            </p:spPr>
            <p:txBody>
              <a:bodyPr/>
              <a:lstStyle/>
              <a:p>
                <a:r>
                  <a:rPr lang="en-US">
                    <a:noFill/>
                  </a:rPr>
                  <a:t> </a:t>
                </a:r>
              </a:p>
            </p:txBody>
          </p:sp>
        </mc:Fallback>
      </mc:AlternateContent>
      <p:sp>
        <p:nvSpPr>
          <p:cNvPr id="12" name="Rectangle 11"/>
          <p:cNvSpPr>
            <a:spLocks noChangeArrowheads="1"/>
          </p:cNvSpPr>
          <p:nvPr/>
        </p:nvSpPr>
        <p:spPr bwMode="auto">
          <a:xfrm>
            <a:off x="2310350" y="3311513"/>
            <a:ext cx="1064714"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:رابطه </a:t>
            </a:r>
            <a:r>
              <a:rPr lang="fa-IR" altLang="en-US" sz="1600" b="1" dirty="0" err="1"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مش</a:t>
            </a: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4</a:t>
            </a:r>
            <a:endParaRPr lang="en-US" altLang="en-US" sz="16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2835611" y="3263012"/>
                <a:ext cx="6753248" cy="11544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4</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𝑠</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0">
                                  <a:latin typeface="Cambria Math" panose="02040503050406030204" pitchFamily="18" charset="0"/>
                                </a:rPr>
                                <m:t>4</m:t>
                              </m:r>
                            </m:den>
                          </m:f>
                        </m:sup>
                      </m:sSup>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r>
                        <a:rPr lang="en-US" i="0">
                          <a:latin typeface="Cambria Math" panose="02040503050406030204" pitchFamily="18" charset="0"/>
                        </a:rPr>
                        <m:t>(</m:t>
                      </m:r>
                      <m:r>
                        <m:rPr>
                          <m:sty m:val="p"/>
                        </m:rPr>
                        <a:rPr lang="en-US" i="0">
                          <a:latin typeface="Cambria Math" panose="02040503050406030204" pitchFamily="18" charset="0"/>
                        </a:rPr>
                        <m:t>cos</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0">
                              <a:latin typeface="Cambria Math" panose="02040503050406030204" pitchFamily="18" charset="0"/>
                            </a:rPr>
                            <m:t>4</m:t>
                          </m:r>
                        </m:den>
                      </m:f>
                      <m:r>
                        <a:rPr lang="en-US" i="0">
                          <a:latin typeface="Cambria Math" panose="02040503050406030204" pitchFamily="18" charset="0"/>
                        </a:rPr>
                        <m:t>+</m:t>
                      </m:r>
                      <m:r>
                        <a:rPr lang="en-US" i="1">
                          <a:latin typeface="Cambria Math" panose="02040503050406030204" pitchFamily="18" charset="0"/>
                        </a:rPr>
                        <m:t>𝑗</m:t>
                      </m:r>
                      <m:r>
                        <m:rPr>
                          <m:sty m:val="p"/>
                        </m:rPr>
                        <a:rPr lang="en-US" i="0">
                          <a:latin typeface="Cambria Math" panose="02040503050406030204" pitchFamily="18" charset="0"/>
                        </a:rPr>
                        <m:t>sin</m:t>
                      </m:r>
                      <m:f>
                        <m:fPr>
                          <m:ctrlPr>
                            <a:rPr lang="en-US" i="1">
                              <a:latin typeface="Cambria Math" panose="02040503050406030204" pitchFamily="18" charset="0"/>
                            </a:rPr>
                          </m:ctrlPr>
                        </m:fPr>
                        <m:num>
                          <m:r>
                            <a:rPr lang="en-US" i="1">
                              <a:latin typeface="Cambria Math" panose="02040503050406030204" pitchFamily="18" charset="0"/>
                            </a:rPr>
                            <m:t>𝜋</m:t>
                          </m:r>
                        </m:num>
                        <m:den>
                          <m:r>
                            <a:rPr lang="en-US" i="0">
                              <a:latin typeface="Cambria Math" panose="02040503050406030204" pitchFamily="18" charset="0"/>
                            </a:rPr>
                            <m:t>4</m:t>
                          </m:r>
                        </m:den>
                      </m:f>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r>
                        <a:rPr lang="en-US" i="1">
                          <a:latin typeface="Cambria Math" panose="02040503050406030204" pitchFamily="18" charset="0"/>
                        </a:rPr>
                        <m:t>𝑗</m:t>
                      </m:r>
                      <m:r>
                        <a:rPr lang="en-US" i="0">
                          <a:latin typeface="Cambria Math" panose="02040503050406030204" pitchFamily="18" charset="0"/>
                        </a:rPr>
                        <m:t>(</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num>
                        <m:den>
                          <m:r>
                            <a:rPr lang="en-US" i="0">
                              <a:latin typeface="Cambria Math" panose="02040503050406030204" pitchFamily="18" charset="0"/>
                            </a:rPr>
                            <m:t>2</m:t>
                          </m:r>
                        </m:den>
                      </m:f>
                      <m:r>
                        <a:rPr lang="en-US" i="0">
                          <a:latin typeface="Cambria Math" panose="02040503050406030204" pitchFamily="18" charset="0"/>
                        </a:rPr>
                        <m:t>+</m:t>
                      </m:r>
                      <m:r>
                        <a:rPr lang="en-US" i="1">
                          <a:latin typeface="Cambria Math" panose="02040503050406030204" pitchFamily="18" charset="0"/>
                        </a:rPr>
                        <m:t>𝑗</m:t>
                      </m:r>
                      <m:f>
                        <m:fPr>
                          <m:ctrlPr>
                            <a:rPr lang="en-US" i="1">
                              <a:latin typeface="Cambria Math" panose="02040503050406030204" pitchFamily="18" charset="0"/>
                            </a:rPr>
                          </m:ctrlPr>
                        </m:fPr>
                        <m:num>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num>
                        <m:den>
                          <m:r>
                            <a:rPr lang="en-US" i="0">
                              <a:latin typeface="Cambria Math" panose="02040503050406030204" pitchFamily="18" charset="0"/>
                            </a:rPr>
                            <m:t>2</m:t>
                          </m:r>
                        </m:den>
                      </m:f>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𝑗</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2835611" y="3263012"/>
                <a:ext cx="6753248" cy="115448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634497" y="4618602"/>
                <a:ext cx="1989904" cy="1382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667</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sSup>
                                  <m:sSupPr>
                                    <m:ctrlPr>
                                      <a:rPr lang="en-US" i="1">
                                        <a:latin typeface="Cambria Math" panose="02040503050406030204" pitchFamily="18" charset="0"/>
                                      </a:rPr>
                                    </m:ctrlPr>
                                  </m:sSupPr>
                                  <m:e>
                                    <m:r>
                                      <a:rPr lang="en-US" i="0">
                                        <a:latin typeface="Cambria Math" panose="02040503050406030204" pitchFamily="18" charset="0"/>
                                      </a:rPr>
                                      <m:t>90</m:t>
                                    </m:r>
                                  </m:e>
                                  <m:sup>
                                    <m:r>
                                      <a:rPr lang="en-US" i="0">
                                        <a:latin typeface="Cambria Math" panose="02040503050406030204" pitchFamily="18" charset="0"/>
                                      </a:rPr>
                                      <m:t>∘</m:t>
                                    </m:r>
                                  </m:sup>
                                </m:sSup>
                              </m:sup>
                            </m:sSup>
                          </m:e>
                        </m:mr>
                        <m:m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42</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𝑗</m:t>
                                </m:r>
                                <m:sSup>
                                  <m:sSupPr>
                                    <m:ctrlPr>
                                      <a:rPr lang="en-US" i="1">
                                        <a:latin typeface="Cambria Math" panose="02040503050406030204" pitchFamily="18" charset="0"/>
                                      </a:rPr>
                                    </m:ctrlPr>
                                  </m:sSupPr>
                                  <m:e>
                                    <m:r>
                                      <a:rPr lang="en-US" i="0">
                                        <a:latin typeface="Cambria Math" panose="02040503050406030204" pitchFamily="18" charset="0"/>
                                      </a:rPr>
                                      <m:t>122</m:t>
                                    </m:r>
                                    <m:r>
                                      <a:rPr lang="en-US" i="0">
                                        <a:latin typeface="Cambria Math" panose="02040503050406030204" pitchFamily="18" charset="0"/>
                                      </a:rPr>
                                      <m:t>.</m:t>
                                    </m:r>
                                    <m:r>
                                      <a:rPr lang="en-US" i="0">
                                        <a:latin typeface="Cambria Math" panose="02040503050406030204" pitchFamily="18" charset="0"/>
                                      </a:rPr>
                                      <m:t>8</m:t>
                                    </m:r>
                                  </m:e>
                                  <m:sup>
                                    <m:r>
                                      <a:rPr lang="en-US" i="0">
                                        <a:latin typeface="Cambria Math" panose="02040503050406030204" pitchFamily="18" charset="0"/>
                                      </a:rPr>
                                      <m:t>∘</m:t>
                                    </m:r>
                                  </m:sup>
                                </m:sSup>
                              </m:sup>
                            </m:sSup>
                          </m:e>
                        </m:mr>
                        <m:m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3</m:t>
                                </m:r>
                              </m:sub>
                            </m:sSub>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43</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sSup>
                                  <m:sSupPr>
                                    <m:ctrlPr>
                                      <a:rPr lang="en-US" i="1">
                                        <a:latin typeface="Cambria Math" panose="02040503050406030204" pitchFamily="18" charset="0"/>
                                      </a:rPr>
                                    </m:ctrlPr>
                                  </m:sSupPr>
                                  <m:e>
                                    <m:r>
                                      <a:rPr lang="en-US" i="0">
                                        <a:latin typeface="Cambria Math" panose="02040503050406030204" pitchFamily="18" charset="0"/>
                                      </a:rPr>
                                      <m:t>176</m:t>
                                    </m:r>
                                    <m:r>
                                      <a:rPr lang="en-US" i="0">
                                        <a:latin typeface="Cambria Math" panose="02040503050406030204" pitchFamily="18" charset="0"/>
                                      </a:rPr>
                                      <m:t>.</m:t>
                                    </m:r>
                                    <m:r>
                                      <a:rPr lang="en-US" i="0">
                                        <a:latin typeface="Cambria Math" panose="02040503050406030204" pitchFamily="18" charset="0"/>
                                      </a:rPr>
                                      <m:t>5</m:t>
                                    </m:r>
                                  </m:e>
                                  <m:sup>
                                    <m:r>
                                      <a:rPr lang="en-US" i="0">
                                        <a:latin typeface="Cambria Math" panose="02040503050406030204" pitchFamily="18" charset="0"/>
                                      </a:rPr>
                                      <m:t>∘</m:t>
                                    </m:r>
                                  </m:sup>
                                </m:sSup>
                              </m:sup>
                            </m:sSup>
                          </m:e>
                        </m:mr>
                        <m:mr>
                          <m:e>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0">
                                    <a:latin typeface="Cambria Math" panose="02040503050406030204" pitchFamily="18" charset="0"/>
                                  </a:rPr>
                                  <m:t>4</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𝑗</m:t>
                                </m:r>
                                <m:sSup>
                                  <m:sSupPr>
                                    <m:ctrlPr>
                                      <a:rPr lang="en-US" i="1">
                                        <a:latin typeface="Cambria Math" panose="02040503050406030204" pitchFamily="18" charset="0"/>
                                      </a:rPr>
                                    </m:ctrlPr>
                                  </m:sSupPr>
                                  <m:e>
                                    <m:r>
                                      <a:rPr lang="en-US" i="0">
                                        <a:latin typeface="Cambria Math" panose="02040503050406030204" pitchFamily="18" charset="0"/>
                                      </a:rPr>
                                      <m:t>135</m:t>
                                    </m:r>
                                  </m:e>
                                  <m:sup>
                                    <m:r>
                                      <a:rPr lang="en-US" i="0">
                                        <a:latin typeface="Cambria Math" panose="02040503050406030204" pitchFamily="18" charset="0"/>
                                      </a:rPr>
                                      <m:t>∘</m:t>
                                    </m:r>
                                  </m:sup>
                                </m:sSup>
                              </m:sup>
                            </m:sSup>
                          </m:e>
                        </m:mr>
                      </m:m>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634497" y="4618602"/>
                <a:ext cx="1989904" cy="1382943"/>
              </a:xfrm>
              <a:prstGeom prst="rect">
                <a:avLst/>
              </a:prstGeom>
              <a:blipFill>
                <a:blip r:embed="rId8"/>
                <a:stretch>
                  <a:fillRect/>
                </a:stretch>
              </a:blipFill>
            </p:spPr>
            <p:txBody>
              <a:bodyPr/>
              <a:lstStyle/>
              <a:p>
                <a:r>
                  <a:rPr lang="en-US">
                    <a:noFill/>
                  </a:rPr>
                  <a:t> </a:t>
                </a:r>
              </a:p>
            </p:txBody>
          </p:sp>
        </mc:Fallback>
      </mc:AlternateContent>
      <p:sp>
        <p:nvSpPr>
          <p:cNvPr id="15" name="Right Brace 14"/>
          <p:cNvSpPr/>
          <p:nvPr/>
        </p:nvSpPr>
        <p:spPr>
          <a:xfrm>
            <a:off x="3601251" y="4607027"/>
            <a:ext cx="272812" cy="1382943"/>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3991838" y="4728729"/>
                <a:ext cx="3198633" cy="13163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1</m:t>
                                    </m:r>
                                  </m:sub>
                                </m:sSub>
                                <m:r>
                                  <a:rPr lang="en-US" i="0">
                                    <a:latin typeface="Cambria Math" panose="02040503050406030204" pitchFamily="18" charset="0"/>
                                  </a:rPr>
                                  <m:t>=</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667</m:t>
                                </m:r>
                                <m:r>
                                  <m:rPr>
                                    <m:sty m:val="p"/>
                                  </m:rPr>
                                  <a:rPr lang="en-US" i="0">
                                    <a:latin typeface="Cambria Math" panose="02040503050406030204" pitchFamily="18" charset="0"/>
                                  </a:rPr>
                                  <m:t>cos</m:t>
                                </m:r>
                                <m:r>
                                  <a:rPr lang="en-US" i="0">
                                    <a:latin typeface="Cambria Math" panose="02040503050406030204" pitchFamily="18" charset="0"/>
                                  </a:rPr>
                                  <m:t>(</m:t>
                                </m:r>
                                <m:r>
                                  <a:rPr lang="en-US" i="0">
                                    <a:latin typeface="Cambria Math" panose="02040503050406030204" pitchFamily="18" charset="0"/>
                                  </a:rPr>
                                  <m:t>1000</m:t>
                                </m:r>
                                <m:r>
                                  <a:rPr lang="en-US" i="1">
                                    <a:latin typeface="Cambria Math" panose="02040503050406030204" pitchFamily="18" charset="0"/>
                                  </a:rPr>
                                  <m:t>𝑡</m:t>
                                </m:r>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90</m:t>
                                    </m:r>
                                  </m:e>
                                  <m:sup>
                                    <m:r>
                                      <a:rPr lang="en-US" i="0">
                                        <a:latin typeface="Cambria Math" panose="02040503050406030204" pitchFamily="18" charset="0"/>
                                      </a:rPr>
                                      <m:t>∘</m:t>
                                    </m:r>
                                  </m:sup>
                                </m:sSup>
                              </m:e>
                            </m:d>
                          </m:e>
                        </m:mr>
                        <m:mr>
                          <m:e>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42</m:t>
                                </m:r>
                                <m:r>
                                  <m:rPr>
                                    <m:sty m:val="p"/>
                                  </m:rPr>
                                  <a:rPr lang="en-US" i="0">
                                    <a:latin typeface="Cambria Math" panose="02040503050406030204" pitchFamily="18" charset="0"/>
                                  </a:rPr>
                                  <m:t>cos</m:t>
                                </m:r>
                                <m:r>
                                  <a:rPr lang="en-US" i="0">
                                    <a:latin typeface="Cambria Math" panose="02040503050406030204" pitchFamily="18" charset="0"/>
                                  </a:rPr>
                                  <m:t>(</m:t>
                                </m:r>
                                <m:r>
                                  <a:rPr lang="en-US" i="0">
                                    <a:latin typeface="Cambria Math" panose="02040503050406030204" pitchFamily="18" charset="0"/>
                                  </a:rPr>
                                  <m:t>1000</m:t>
                                </m:r>
                                <m:r>
                                  <a:rPr lang="en-US" i="1">
                                    <a:latin typeface="Cambria Math" panose="02040503050406030204" pitchFamily="18" charset="0"/>
                                  </a:rPr>
                                  <m:t>𝑡</m:t>
                                </m:r>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122</m:t>
                                    </m:r>
                                    <m:r>
                                      <a:rPr lang="en-US" i="0">
                                        <a:latin typeface="Cambria Math" panose="02040503050406030204" pitchFamily="18" charset="0"/>
                                      </a:rPr>
                                      <m:t>.</m:t>
                                    </m:r>
                                    <m:r>
                                      <a:rPr lang="en-US" i="0">
                                        <a:latin typeface="Cambria Math" panose="02040503050406030204" pitchFamily="18" charset="0"/>
                                      </a:rPr>
                                      <m:t>8</m:t>
                                    </m:r>
                                  </m:e>
                                  <m:sup>
                                    <m:r>
                                      <a:rPr lang="en-US" i="0">
                                        <a:latin typeface="Cambria Math" panose="02040503050406030204" pitchFamily="18" charset="0"/>
                                      </a:rPr>
                                      <m:t>∘</m:t>
                                    </m:r>
                                  </m:sup>
                                </m:sSup>
                              </m:e>
                            </m:d>
                          </m:e>
                        </m:mr>
                        <m:mr>
                          <m:e>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3</m:t>
                                    </m:r>
                                  </m:sub>
                                </m:sSub>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43</m:t>
                                </m:r>
                                <m:r>
                                  <m:rPr>
                                    <m:sty m:val="p"/>
                                  </m:rPr>
                                  <a:rPr lang="en-US" i="0">
                                    <a:latin typeface="Cambria Math" panose="02040503050406030204" pitchFamily="18" charset="0"/>
                                  </a:rPr>
                                  <m:t>cos</m:t>
                                </m:r>
                                <m:r>
                                  <a:rPr lang="en-US" i="0">
                                    <a:latin typeface="Cambria Math" panose="02040503050406030204" pitchFamily="18" charset="0"/>
                                  </a:rPr>
                                  <m:t>(</m:t>
                                </m:r>
                                <m:r>
                                  <a:rPr lang="en-US" i="0">
                                    <a:latin typeface="Cambria Math" panose="02040503050406030204" pitchFamily="18" charset="0"/>
                                  </a:rPr>
                                  <m:t>1000</m:t>
                                </m:r>
                                <m:r>
                                  <a:rPr lang="en-US" i="1">
                                    <a:latin typeface="Cambria Math" panose="02040503050406030204" pitchFamily="18" charset="0"/>
                                  </a:rPr>
                                  <m:t>𝑡</m:t>
                                </m:r>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176</m:t>
                                    </m:r>
                                    <m:r>
                                      <a:rPr lang="en-US" i="0">
                                        <a:latin typeface="Cambria Math" panose="02040503050406030204" pitchFamily="18" charset="0"/>
                                      </a:rPr>
                                      <m:t>.</m:t>
                                    </m:r>
                                    <m:r>
                                      <a:rPr lang="en-US" i="0">
                                        <a:latin typeface="Cambria Math" panose="02040503050406030204" pitchFamily="18" charset="0"/>
                                      </a:rPr>
                                      <m:t>5</m:t>
                                    </m:r>
                                  </m:e>
                                  <m:sup>
                                    <m:r>
                                      <a:rPr lang="en-US" i="0">
                                        <a:latin typeface="Cambria Math" panose="02040503050406030204" pitchFamily="18" charset="0"/>
                                      </a:rPr>
                                      <m:t>∘</m:t>
                                    </m:r>
                                  </m:sup>
                                </m:sSup>
                              </m:e>
                            </m:d>
                          </m:e>
                        </m:mr>
                        <m:mr>
                          <m:e>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0">
                                        <a:latin typeface="Cambria Math" panose="02040503050406030204" pitchFamily="18" charset="0"/>
                                      </a:rPr>
                                      <m:t>4</m:t>
                                    </m:r>
                                  </m:sub>
                                </m:sSub>
                                <m:r>
                                  <a:rPr lang="en-US" i="0">
                                    <a:latin typeface="Cambria Math" panose="02040503050406030204" pitchFamily="18" charset="0"/>
                                  </a:rPr>
                                  <m:t>=</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r>
                                  <m:rPr>
                                    <m:sty m:val="p"/>
                                  </m:rPr>
                                  <a:rPr lang="en-US" i="0">
                                    <a:latin typeface="Cambria Math" panose="02040503050406030204" pitchFamily="18" charset="0"/>
                                  </a:rPr>
                                  <m:t>cos</m:t>
                                </m:r>
                                <m:r>
                                  <a:rPr lang="en-US" i="0">
                                    <a:latin typeface="Cambria Math" panose="02040503050406030204" pitchFamily="18" charset="0"/>
                                  </a:rPr>
                                  <m:t>(</m:t>
                                </m:r>
                                <m:r>
                                  <a:rPr lang="en-US" i="0">
                                    <a:latin typeface="Cambria Math" panose="02040503050406030204" pitchFamily="18" charset="0"/>
                                  </a:rPr>
                                  <m:t>1000</m:t>
                                </m:r>
                                <m:r>
                                  <a:rPr lang="en-US" i="1">
                                    <a:latin typeface="Cambria Math" panose="02040503050406030204" pitchFamily="18" charset="0"/>
                                  </a:rPr>
                                  <m:t>𝑡</m:t>
                                </m:r>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135</m:t>
                                    </m:r>
                                  </m:e>
                                  <m:sup>
                                    <m:r>
                                      <a:rPr lang="en-US" i="0">
                                        <a:latin typeface="Cambria Math" panose="02040503050406030204" pitchFamily="18" charset="0"/>
                                      </a:rPr>
                                      <m:t>∘</m:t>
                                    </m:r>
                                  </m:sup>
                                </m:sSup>
                              </m:e>
                            </m:d>
                          </m:e>
                        </m:mr>
                      </m:m>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991838" y="4728729"/>
                <a:ext cx="3198633" cy="1316386"/>
              </a:xfrm>
              <a:prstGeom prst="rect">
                <a:avLst/>
              </a:prstGeom>
              <a:blipFill>
                <a:blip r:embed="rId9"/>
                <a:stretch>
                  <a:fillRect/>
                </a:stretch>
              </a:blipFill>
            </p:spPr>
            <p:txBody>
              <a:bodyPr/>
              <a:lstStyle/>
              <a:p>
                <a:r>
                  <a:rPr lang="en-US">
                    <a:noFill/>
                  </a:rPr>
                  <a:t> </a:t>
                </a:r>
              </a:p>
            </p:txBody>
          </p:sp>
        </mc:Fallback>
      </mc:AlternateContent>
      <p:sp>
        <p:nvSpPr>
          <p:cNvPr id="17" name="Rectangle 16"/>
          <p:cNvSpPr/>
          <p:nvPr/>
        </p:nvSpPr>
        <p:spPr>
          <a:xfrm>
            <a:off x="1219200" y="6171684"/>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18" name="Rectangle 17"/>
          <p:cNvSpPr/>
          <p:nvPr/>
        </p:nvSpPr>
        <p:spPr>
          <a:xfrm>
            <a:off x="1066800" y="799305"/>
            <a:ext cx="481222" cy="338554"/>
          </a:xfrm>
          <a:prstGeom prst="rect">
            <a:avLst/>
          </a:prstGeom>
        </p:spPr>
        <p:txBody>
          <a:bodyPr wrap="none">
            <a:spAutoFit/>
          </a:bodyPr>
          <a:lstStyle/>
          <a:p>
            <a:r>
              <a:rPr lang="en-US"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M1</a:t>
            </a:r>
            <a:endParaRPr lang="en-US" sz="1600" dirty="0">
              <a:solidFill>
                <a:srgbClr val="FF0000"/>
              </a:solidFill>
            </a:endParaRPr>
          </a:p>
        </p:txBody>
      </p:sp>
      <p:sp>
        <p:nvSpPr>
          <p:cNvPr id="19" name="Rectangle 18"/>
          <p:cNvSpPr/>
          <p:nvPr/>
        </p:nvSpPr>
        <p:spPr>
          <a:xfrm>
            <a:off x="1891969" y="821323"/>
            <a:ext cx="481222" cy="338554"/>
          </a:xfrm>
          <a:prstGeom prst="rect">
            <a:avLst/>
          </a:prstGeom>
        </p:spPr>
        <p:txBody>
          <a:bodyPr wrap="none">
            <a:spAutoFit/>
          </a:bodyPr>
          <a:lstStyle/>
          <a:p>
            <a:r>
              <a:rPr lang="en-US"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M3</a:t>
            </a:r>
            <a:endParaRPr lang="en-US" sz="1600" dirty="0">
              <a:solidFill>
                <a:srgbClr val="FF0000"/>
              </a:solidFill>
            </a:endParaRPr>
          </a:p>
        </p:txBody>
      </p:sp>
      <p:sp>
        <p:nvSpPr>
          <p:cNvPr id="20" name="Rectangle 19"/>
          <p:cNvSpPr/>
          <p:nvPr/>
        </p:nvSpPr>
        <p:spPr>
          <a:xfrm>
            <a:off x="1001833" y="1773466"/>
            <a:ext cx="481222" cy="338554"/>
          </a:xfrm>
          <a:prstGeom prst="rect">
            <a:avLst/>
          </a:prstGeom>
        </p:spPr>
        <p:txBody>
          <a:bodyPr wrap="none">
            <a:spAutoFit/>
          </a:bodyPr>
          <a:lstStyle/>
          <a:p>
            <a:r>
              <a:rPr lang="en-US"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M2</a:t>
            </a:r>
            <a:endParaRPr lang="en-US" sz="1600" dirty="0">
              <a:solidFill>
                <a:srgbClr val="FF0000"/>
              </a:solidFill>
            </a:endParaRPr>
          </a:p>
        </p:txBody>
      </p:sp>
      <p:sp>
        <p:nvSpPr>
          <p:cNvPr id="21" name="Rectangle 20"/>
          <p:cNvSpPr/>
          <p:nvPr/>
        </p:nvSpPr>
        <p:spPr>
          <a:xfrm>
            <a:off x="1891969" y="1790726"/>
            <a:ext cx="481222" cy="338554"/>
          </a:xfrm>
          <a:prstGeom prst="rect">
            <a:avLst/>
          </a:prstGeom>
        </p:spPr>
        <p:txBody>
          <a:bodyPr wrap="none">
            <a:spAutoFit/>
          </a:bodyPr>
          <a:lstStyle/>
          <a:p>
            <a:r>
              <a:rPr lang="en-US"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M4</a:t>
            </a:r>
            <a:endParaRPr lang="en-US" sz="1600" dirty="0">
              <a:solidFill>
                <a:srgbClr val="FF0000"/>
              </a:solidFill>
            </a:endParaRPr>
          </a:p>
        </p:txBody>
      </p:sp>
    </p:spTree>
    <p:extLst>
      <p:ext uri="{BB962C8B-B14F-4D97-AF65-F5344CB8AC3E}">
        <p14:creationId xmlns:p14="http://schemas.microsoft.com/office/powerpoint/2010/main" val="3036503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dirty="0"/>
          </a:p>
        </p:txBody>
      </p:sp>
      <p:pic>
        <p:nvPicPr>
          <p:cNvPr id="3" name="Content Placeholder 6"/>
          <p:cNvPicPr>
            <a:picLocks noChangeAspect="1"/>
          </p:cNvPicPr>
          <p:nvPr/>
        </p:nvPicPr>
        <p:blipFill>
          <a:blip r:embed="rId3"/>
          <a:stretch>
            <a:fillRect/>
          </a:stretch>
        </p:blipFill>
        <p:spPr>
          <a:xfrm>
            <a:off x="6808304" y="1022982"/>
            <a:ext cx="1893826" cy="1312923"/>
          </a:xfrm>
          <a:prstGeom prst="rect">
            <a:avLst/>
          </a:prstGeom>
        </p:spPr>
      </p:pic>
      <p:pic>
        <p:nvPicPr>
          <p:cNvPr id="4" name="Picture 3"/>
          <p:cNvPicPr>
            <a:picLocks noChangeAspect="1"/>
          </p:cNvPicPr>
          <p:nvPr/>
        </p:nvPicPr>
        <p:blipFill>
          <a:blip r:embed="rId4"/>
          <a:stretch>
            <a:fillRect/>
          </a:stretch>
        </p:blipFill>
        <p:spPr>
          <a:xfrm>
            <a:off x="404798" y="164131"/>
            <a:ext cx="3580521" cy="1761348"/>
          </a:xfrm>
          <a:prstGeom prst="rect">
            <a:avLst/>
          </a:prstGeom>
        </p:spPr>
      </p:pic>
      <p:pic>
        <p:nvPicPr>
          <p:cNvPr id="5" name="Picture 4"/>
          <p:cNvPicPr>
            <a:picLocks noChangeAspect="1"/>
          </p:cNvPicPr>
          <p:nvPr/>
        </p:nvPicPr>
        <p:blipFill>
          <a:blip r:embed="rId5"/>
          <a:stretch>
            <a:fillRect/>
          </a:stretch>
        </p:blipFill>
        <p:spPr>
          <a:xfrm>
            <a:off x="4934156" y="997515"/>
            <a:ext cx="1804811" cy="1354780"/>
          </a:xfrm>
          <a:prstGeom prst="rect">
            <a:avLst/>
          </a:prstGeom>
        </p:spPr>
      </p:pic>
      <p:sp>
        <p:nvSpPr>
          <p:cNvPr id="6" name="Rectangle 5"/>
          <p:cNvSpPr>
            <a:spLocks noChangeArrowheads="1"/>
          </p:cNvSpPr>
          <p:nvPr/>
        </p:nvSpPr>
        <p:spPr bwMode="auto">
          <a:xfrm>
            <a:off x="5446102" y="2323718"/>
            <a:ext cx="1313180"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مدار معادل </a:t>
            </a:r>
            <a:r>
              <a:rPr lang="fa-IR" altLang="en-US" sz="1600" b="1" dirty="0" err="1"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تونن</a:t>
            </a:r>
            <a:endParaRPr lang="en-US" altLang="en-US" sz="1600" b="1" dirty="0">
              <a:solidFill>
                <a:srgbClr val="00B050"/>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7" name="Rectangle 6"/>
          <p:cNvSpPr>
            <a:spLocks noChangeArrowheads="1"/>
          </p:cNvSpPr>
          <p:nvPr/>
        </p:nvSpPr>
        <p:spPr bwMode="auto">
          <a:xfrm>
            <a:off x="7476298" y="2290208"/>
            <a:ext cx="1313180"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مدار معادل </a:t>
            </a:r>
            <a:r>
              <a:rPr lang="fa-IR" altLang="en-US" sz="1600" b="1" dirty="0" err="1"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نرتن</a:t>
            </a:r>
            <a:endParaRPr lang="en-US" altLang="en-US" sz="1600" b="1" dirty="0">
              <a:solidFill>
                <a:srgbClr val="00B050"/>
              </a:solidFill>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33400" y="1713003"/>
                <a:ext cx="1509259" cy="369332"/>
              </a:xfrm>
              <a:prstGeom prst="rect">
                <a:avLst/>
              </a:prstGeom>
              <a:solidFill>
                <a:schemeClr val="accent1">
                  <a:lumMod val="20000"/>
                  <a:lumOff val="80000"/>
                  <a:alpha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𝐸</m:t>
                          </m:r>
                        </m:e>
                        <m:sub>
                          <m:r>
                            <a:rPr lang="en-US" i="1">
                              <a:solidFill>
                                <a:srgbClr val="FF0000"/>
                              </a:solidFill>
                              <a:latin typeface="Cambria Math" panose="02040503050406030204" pitchFamily="18" charset="0"/>
                              <a:ea typeface="Cambria Math" panose="02040503050406030204" pitchFamily="18" charset="0"/>
                            </a:rPr>
                            <m:t>𝑂𝐶</m:t>
                          </m:r>
                        </m:sub>
                      </m:sSub>
                      <m:r>
                        <a:rPr lang="en-US" i="0">
                          <a:solidFill>
                            <a:srgbClr val="FF0000"/>
                          </a:solidFill>
                          <a:latin typeface="Cambria Math" panose="02040503050406030204" pitchFamily="18" charset="0"/>
                          <a:ea typeface="Cambria Math" panose="02040503050406030204" pitchFamily="18" charset="0"/>
                        </a:rPr>
                        <m:t>=</m:t>
                      </m:r>
                      <m:sSub>
                        <m:sSubPr>
                          <m:ctrlPr>
                            <a:rPr lang="en-US" i="1">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𝑍</m:t>
                          </m:r>
                        </m:e>
                        <m:sub>
                          <m:r>
                            <a:rPr lang="en-US" i="1">
                              <a:solidFill>
                                <a:srgbClr val="FF0000"/>
                              </a:solidFill>
                              <a:latin typeface="Cambria Math" panose="02040503050406030204" pitchFamily="18" charset="0"/>
                              <a:ea typeface="Cambria Math" panose="02040503050406030204" pitchFamily="18" charset="0"/>
                            </a:rPr>
                            <m:t>𝑡</m:t>
                          </m:r>
                          <m:r>
                            <a:rPr lang="en-US" i="1">
                              <a:solidFill>
                                <a:srgbClr val="FF0000"/>
                              </a:solidFill>
                              <a:latin typeface="Cambria Math" panose="02040503050406030204" pitchFamily="18" charset="0"/>
                              <a:ea typeface="Cambria Math" panose="02040503050406030204" pitchFamily="18" charset="0"/>
                            </a:rPr>
                            <m:t>h</m:t>
                          </m:r>
                        </m:sub>
                      </m:sSub>
                      <m:sSub>
                        <m:sSubPr>
                          <m:ctrlPr>
                            <a:rPr lang="en-US" i="1">
                              <a:solidFill>
                                <a:srgbClr val="FF0000"/>
                              </a:solidFill>
                              <a:latin typeface="Cambria Math" panose="02040503050406030204" pitchFamily="18" charset="0"/>
                              <a:ea typeface="Cambria Math" panose="02040503050406030204" pitchFamily="18" charset="0"/>
                            </a:rPr>
                          </m:ctrlPr>
                        </m:sSubPr>
                        <m:e>
                          <m:r>
                            <a:rPr lang="en-US" i="1">
                              <a:solidFill>
                                <a:srgbClr val="FF0000"/>
                              </a:solidFill>
                              <a:latin typeface="Cambria Math" panose="02040503050406030204" pitchFamily="18" charset="0"/>
                              <a:ea typeface="Cambria Math" panose="02040503050406030204" pitchFamily="18" charset="0"/>
                            </a:rPr>
                            <m:t>𝐼</m:t>
                          </m:r>
                        </m:e>
                        <m:sub>
                          <m:r>
                            <a:rPr lang="en-US" i="1">
                              <a:solidFill>
                                <a:srgbClr val="FF0000"/>
                              </a:solidFill>
                              <a:latin typeface="Cambria Math" panose="02040503050406030204" pitchFamily="18" charset="0"/>
                              <a:ea typeface="Cambria Math" panose="02040503050406030204" pitchFamily="18" charset="0"/>
                            </a:rPr>
                            <m:t>𝑆𝐶</m:t>
                          </m:r>
                        </m:sub>
                      </m:sSub>
                    </m:oMath>
                  </m:oMathPara>
                </a14:m>
                <a:endParaRPr lang="en-US" dirty="0">
                  <a:solidFill>
                    <a:srgbClr val="FF0000"/>
                  </a:solidFill>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33400" y="1713003"/>
                <a:ext cx="1509259" cy="369332"/>
              </a:xfrm>
              <a:prstGeom prst="rect">
                <a:avLst/>
              </a:prstGeom>
              <a:blipFill>
                <a:blip r:embed="rId6"/>
                <a:stretch>
                  <a:fillRect b="-1639"/>
                </a:stretch>
              </a:blipFill>
            </p:spPr>
            <p:txBody>
              <a:bodyPr/>
              <a:lstStyle/>
              <a:p>
                <a:r>
                  <a:rPr lang="en-US">
                    <a:noFill/>
                  </a:rPr>
                  <a:t> </a:t>
                </a:r>
              </a:p>
            </p:txBody>
          </p:sp>
        </mc:Fallback>
      </mc:AlternateContent>
      <p:sp>
        <p:nvSpPr>
          <p:cNvPr id="9" name="Rectangle 8"/>
          <p:cNvSpPr>
            <a:spLocks noChangeArrowheads="1"/>
          </p:cNvSpPr>
          <p:nvPr/>
        </p:nvSpPr>
        <p:spPr bwMode="auto">
          <a:xfrm>
            <a:off x="3380425" y="103009"/>
            <a:ext cx="576357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v"/>
            </a:pPr>
            <a:r>
              <a:rPr lang="fa-IR" alt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توجه مهم: </a:t>
            </a:r>
            <a:r>
              <a:rPr lang="fa-IR" alt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مفاهیم مربوط به مدارهای معادل تونن و نورتن در مدارهای </a:t>
            </a:r>
            <a:r>
              <a:rPr lang="en-US" alt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LTI</a:t>
            </a:r>
            <a:r>
              <a:rPr lang="fa-IR" alt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مقاومتی، به صورت کامل برای مدارهای </a:t>
            </a:r>
            <a:r>
              <a:rPr lang="en-US" alt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LTI</a:t>
            </a:r>
            <a:r>
              <a:rPr lang="fa-IR" altLang="en-US"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از مرتبه های مختلف در حالت دائم سینوسی و در فرکانس عملکردی مشخص، برقرار می باشد.</a:t>
            </a:r>
            <a:endParaRPr lang="en-US" altLang="en-US" sz="1600" b="1" dirty="0">
              <a:solidFill>
                <a:srgbClr val="0000FF"/>
              </a:solidFill>
              <a:latin typeface="Cambria Math" panose="02040503050406030204" pitchFamily="18" charset="0"/>
              <a:ea typeface="Cambria Math" panose="02040503050406030204" pitchFamily="18" charset="0"/>
              <a:cs typeface="Arial" panose="020B0604020202020204" pitchFamily="34" charset="0"/>
            </a:endParaRPr>
          </a:p>
        </p:txBody>
      </p:sp>
      <p:sp>
        <p:nvSpPr>
          <p:cNvPr id="10" name="Rectangle 9"/>
          <p:cNvSpPr>
            <a:spLocks noChangeArrowheads="1"/>
          </p:cNvSpPr>
          <p:nvPr/>
        </p:nvSpPr>
        <p:spPr bwMode="auto">
          <a:xfrm>
            <a:off x="4614745" y="2950299"/>
            <a:ext cx="4305379" cy="65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q"/>
            </a:pPr>
            <a:r>
              <a:rPr lang="fa-IR" alt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مثال) </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مطلوبست تعیین </a:t>
            </a:r>
            <a:r>
              <a:rPr lang="en-US" altLang="en-US" sz="1600" dirty="0" smtClean="0">
                <a:latin typeface="Cambria Math" panose="02040503050406030204" pitchFamily="18" charset="0"/>
                <a:ea typeface="Cambria Math" panose="02040503050406030204" pitchFamily="18" charset="0"/>
                <a:cs typeface="B Nazanin" panose="00000400000000000000" pitchFamily="2" charset="-78"/>
              </a:rPr>
              <a:t>E</a:t>
            </a:r>
            <a:r>
              <a:rPr lang="en-US" altLang="en-US" sz="1600" baseline="-25000" dirty="0" smtClean="0">
                <a:latin typeface="Cambria Math" panose="02040503050406030204" pitchFamily="18" charset="0"/>
                <a:ea typeface="Cambria Math" panose="02040503050406030204" pitchFamily="18" charset="0"/>
                <a:cs typeface="B Nazanin" panose="00000400000000000000" pitchFamily="2" charset="-78"/>
              </a:rPr>
              <a:t>OC</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 و </a:t>
            </a:r>
            <a:r>
              <a:rPr lang="en-US" altLang="en-US" sz="1600" dirty="0" smtClean="0">
                <a:latin typeface="Cambria Math" panose="02040503050406030204" pitchFamily="18" charset="0"/>
                <a:ea typeface="Cambria Math" panose="02040503050406030204" pitchFamily="18" charset="0"/>
                <a:cs typeface="B Nazanin" panose="00000400000000000000" pitchFamily="2" charset="-78"/>
              </a:rPr>
              <a:t>I</a:t>
            </a:r>
            <a:r>
              <a:rPr lang="en-US" altLang="en-US" sz="1600" baseline="-25000" dirty="0" smtClean="0">
                <a:latin typeface="Cambria Math" panose="02040503050406030204" pitchFamily="18" charset="0"/>
                <a:ea typeface="Cambria Math" panose="02040503050406030204" pitchFamily="18" charset="0"/>
                <a:cs typeface="B Nazanin" panose="00000400000000000000" pitchFamily="2" charset="-78"/>
              </a:rPr>
              <a:t>SC</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 برای مدار مقابل در حالت دائمی سینوسی. </a:t>
            </a:r>
            <a:endParaRPr lang="en-US" altLang="en-US" sz="1600" dirty="0">
              <a:latin typeface="Cambria Math" panose="02040503050406030204" pitchFamily="18" charset="0"/>
              <a:ea typeface="Cambria Math" panose="02040503050406030204" pitchFamily="18" charset="0"/>
              <a:cs typeface="Arial" panose="020B0604020202020204" pitchFamily="34" charset="0"/>
            </a:endParaRPr>
          </a:p>
        </p:txBody>
      </p:sp>
      <p:pic>
        <p:nvPicPr>
          <p:cNvPr id="11" name="Picture 10"/>
          <p:cNvPicPr>
            <a:picLocks noChangeAspect="1"/>
          </p:cNvPicPr>
          <p:nvPr/>
        </p:nvPicPr>
        <p:blipFill>
          <a:blip r:embed="rId7"/>
          <a:stretch>
            <a:fillRect/>
          </a:stretch>
        </p:blipFill>
        <p:spPr>
          <a:xfrm>
            <a:off x="1470" y="3149713"/>
            <a:ext cx="3372423" cy="1777077"/>
          </a:xfrm>
          <a:prstGeom prst="rect">
            <a:avLst/>
          </a:prstGeom>
        </p:spPr>
      </p:pic>
      <p:sp>
        <p:nvSpPr>
          <p:cNvPr id="12" name="Rectangle 11"/>
          <p:cNvSpPr>
            <a:spLocks noChangeArrowheads="1"/>
          </p:cNvSpPr>
          <p:nvPr/>
        </p:nvSpPr>
        <p:spPr bwMode="auto">
          <a:xfrm>
            <a:off x="3282822" y="3660068"/>
            <a:ext cx="18931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spcAft>
                <a:spcPts val="0"/>
              </a:spcAft>
              <a:buClr>
                <a:srgbClr val="FF0000"/>
              </a:buClr>
            </a:pPr>
            <a:r>
              <a:rPr lang="fa-IR" altLang="en-US" sz="1400" b="1" dirty="0" smtClean="0">
                <a:solidFill>
                  <a:srgbClr val="3333FF"/>
                </a:solidFill>
                <a:latin typeface="Cambria Math" panose="02040503050406030204" pitchFamily="18" charset="0"/>
                <a:ea typeface="Cambria Math" panose="02040503050406030204" pitchFamily="18" charset="0"/>
                <a:cs typeface="B Nazanin" panose="00000400000000000000" pitchFamily="2" charset="-78"/>
              </a:rPr>
              <a:t>: معادله حلقه در </a:t>
            </a:r>
          </a:p>
          <a:p>
            <a:pPr marL="0" indent="0" algn="ctr" rtl="1" eaLnBrk="1" hangingPunct="1">
              <a:spcAft>
                <a:spcPts val="0"/>
              </a:spcAft>
              <a:buClr>
                <a:srgbClr val="FF0000"/>
              </a:buClr>
            </a:pPr>
            <a:r>
              <a:rPr lang="fa-IR" altLang="en-US" sz="1400" b="1" dirty="0" smtClean="0">
                <a:solidFill>
                  <a:srgbClr val="3333FF"/>
                </a:solidFill>
                <a:latin typeface="Cambria Math" panose="02040503050406030204" pitchFamily="18" charset="0"/>
                <a:ea typeface="Cambria Math" panose="02040503050406030204" pitchFamily="18" charset="0"/>
                <a:cs typeface="B Nazanin" panose="00000400000000000000" pitchFamily="2" charset="-78"/>
              </a:rPr>
              <a:t>مش بیرونی را می نویسیم</a:t>
            </a:r>
            <a:endParaRPr lang="en-US" altLang="en-US" sz="1400" b="1" dirty="0">
              <a:solidFill>
                <a:srgbClr val="3333FF"/>
              </a:solidFill>
              <a:latin typeface="Cambria Math" panose="02040503050406030204" pitchFamily="18" charset="0"/>
              <a:ea typeface="Cambria Math" panose="020405030504060302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4699612" y="3504969"/>
                <a:ext cx="3093283" cy="598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𝑆</m:t>
                          </m:r>
                        </m:sub>
                      </m:sSub>
                      <m:r>
                        <a:rPr lang="en-US" sz="1600" i="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0">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𝐶</m:t>
                          </m:r>
                        </m:den>
                      </m:f>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𝐶</m:t>
                          </m:r>
                        </m:sub>
                      </m:sSub>
                      <m:r>
                        <a:rPr lang="en-US" sz="1600" i="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𝐿</m:t>
                      </m:r>
                      <m:r>
                        <a:rPr lang="en-US" sz="1600" i="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𝐶</m:t>
                          </m:r>
                        </m:sub>
                      </m:sSub>
                      <m:r>
                        <a:rPr lang="en-US" sz="1600" i="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𝑆</m:t>
                          </m:r>
                        </m:sub>
                      </m:sSub>
                      <m:r>
                        <a:rPr lang="en-US" sz="1600" i="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𝑟</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𝐶</m:t>
                          </m:r>
                        </m:sub>
                      </m:sSub>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699612" y="3504969"/>
                <a:ext cx="3093283" cy="5981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762674" y="4113923"/>
                <a:ext cx="1952586" cy="795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𝐶</m:t>
                          </m:r>
                        </m:sub>
                      </m:sSub>
                      <m:r>
                        <a:rPr lang="en-US" sz="1600" i="0">
                          <a:latin typeface="Cambria Math" panose="02040503050406030204" pitchFamily="18" charset="0"/>
                          <a:ea typeface="Cambria Math" panose="02040503050406030204" pitchFamily="18" charset="0"/>
                        </a:rPr>
                        <m:t>=</m:t>
                      </m:r>
                      <m:f>
                        <m:fPr>
                          <m:ctrlPr>
                            <a:rPr lang="en-US" sz="1600" i="1" smtClean="0">
                              <a:latin typeface="Cambria Math" panose="02040503050406030204" pitchFamily="18" charset="0"/>
                              <a:ea typeface="Cambria Math" panose="02040503050406030204" pitchFamily="18" charset="0"/>
                            </a:rPr>
                          </m:ctrlPr>
                        </m:fPr>
                        <m:num>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𝑆</m:t>
                              </m:r>
                            </m:sub>
                          </m:sSub>
                          <m:r>
                            <a:rPr lang="en-US" sz="1600" i="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𝐿</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𝑆</m:t>
                              </m:r>
                            </m:sub>
                          </m:sSub>
                        </m:num>
                        <m:den>
                          <m:f>
                            <m:fPr>
                              <m:ctrlPr>
                                <a:rPr lang="en-US" sz="1600" i="1">
                                  <a:latin typeface="Cambria Math" panose="02040503050406030204" pitchFamily="18" charset="0"/>
                                  <a:ea typeface="Cambria Math" panose="02040503050406030204" pitchFamily="18" charset="0"/>
                                </a:rPr>
                              </m:ctrlPr>
                            </m:fPr>
                            <m:num>
                              <m:r>
                                <a:rPr lang="en-US" sz="1600" i="0">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𝐶</m:t>
                              </m:r>
                            </m:den>
                          </m:f>
                          <m:r>
                            <a:rPr lang="en-US" sz="1600" i="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𝐿</m:t>
                          </m:r>
                          <m:r>
                            <a:rPr lang="en-US" sz="1600" i="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𝑟</m:t>
                          </m:r>
                        </m:den>
                      </m:f>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762674" y="4113923"/>
                <a:ext cx="1952586" cy="79515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687143" y="4836853"/>
                <a:ext cx="4113818" cy="7967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𝐸</m:t>
                          </m:r>
                        </m:e>
                        <m:sub>
                          <m:r>
                            <a:rPr lang="en-US" sz="1600" i="1">
                              <a:latin typeface="Cambria Math" panose="02040503050406030204" pitchFamily="18" charset="0"/>
                              <a:ea typeface="Cambria Math" panose="02040503050406030204" pitchFamily="18" charset="0"/>
                            </a:rPr>
                            <m:t>𝑂𝐶</m:t>
                          </m:r>
                        </m:sub>
                      </m:sSub>
                      <m:r>
                        <a:rPr lang="en-US" sz="1600" i="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𝑆</m:t>
                          </m:r>
                        </m:sub>
                      </m:sSub>
                      <m:r>
                        <a:rPr lang="en-US" sz="1600" i="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0">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𝐶</m:t>
                          </m:r>
                        </m:den>
                      </m:f>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𝐶</m:t>
                          </m:r>
                        </m:sub>
                      </m:sSub>
                      <m:r>
                        <m:rPr>
                          <m:nor/>
                        </m:rPr>
                        <a:rPr lang="en-US" sz="1600" b="0" i="1" smtClean="0">
                          <a:latin typeface="Cambria Math" panose="02040503050406030204" pitchFamily="18" charset="0"/>
                          <a:ea typeface="Cambria Math" panose="02040503050406030204" pitchFamily="18" charset="0"/>
                        </a:rPr>
                        <m:t>=</m:t>
                      </m:r>
                      <m:r>
                        <m:rPr>
                          <m:nor/>
                        </m:rPr>
                        <a:rPr lang="en-US" sz="1600" i="1">
                          <a:latin typeface="Cambria Math" panose="02040503050406030204" pitchFamily="18" charset="0"/>
                          <a:ea typeface="Cambria Math" panose="02040503050406030204" pitchFamily="18" charset="0"/>
                        </a:rPr>
                        <m:t> </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𝑆</m:t>
                          </m:r>
                        </m:sub>
                      </m:sSub>
                      <m:r>
                        <a:rPr lang="en-US" sz="160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𝐶</m:t>
                          </m:r>
                        </m:den>
                      </m:f>
                      <m:f>
                        <m:fPr>
                          <m:ctrlPr>
                            <a:rPr lang="en-US" sz="1600" i="1">
                              <a:latin typeface="Cambria Math" panose="02040503050406030204" pitchFamily="18" charset="0"/>
                              <a:ea typeface="Cambria Math" panose="02040503050406030204" pitchFamily="18" charset="0"/>
                            </a:rPr>
                          </m:ctrlPr>
                        </m:fPr>
                        <m:num>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𝑆</m:t>
                              </m:r>
                            </m:sub>
                          </m:sSub>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𝐿</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𝑆</m:t>
                              </m:r>
                            </m:sub>
                          </m:sSub>
                        </m:num>
                        <m:den>
                          <m:f>
                            <m:fPr>
                              <m:ctrlPr>
                                <a:rPr lang="en-US" sz="1600" i="1">
                                  <a:latin typeface="Cambria Math" panose="02040503050406030204" pitchFamily="18" charset="0"/>
                                  <a:ea typeface="Cambria Math" panose="02040503050406030204" pitchFamily="18" charset="0"/>
                                </a:rPr>
                              </m:ctrlPr>
                            </m:fPr>
                            <m:num>
                              <m:r>
                                <a:rPr lang="en-US" sz="1600">
                                  <a:latin typeface="Cambria Math" panose="02040503050406030204" pitchFamily="18" charset="0"/>
                                  <a:ea typeface="Cambria Math" panose="02040503050406030204" pitchFamily="18" charset="0"/>
                                </a:rPr>
                                <m:t>1</m:t>
                              </m:r>
                            </m:num>
                            <m:den>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𝐶</m:t>
                              </m:r>
                            </m:den>
                          </m:f>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𝐿</m:t>
                          </m:r>
                          <m:r>
                            <a:rPr lang="en-US" sz="160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𝑟</m:t>
                          </m:r>
                        </m:den>
                      </m:f>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4687143" y="4836853"/>
                <a:ext cx="4113818" cy="796757"/>
              </a:xfrm>
              <a:prstGeom prst="rect">
                <a:avLst/>
              </a:prstGeom>
              <a:blipFill>
                <a:blip r:embed="rId10"/>
                <a:stretch>
                  <a:fillRect/>
                </a:stretch>
              </a:blipFill>
            </p:spPr>
            <p:txBody>
              <a:bodyPr/>
              <a:lstStyle/>
              <a:p>
                <a:r>
                  <a:rPr lang="en-US">
                    <a:noFill/>
                  </a:rPr>
                  <a:t> </a:t>
                </a:r>
              </a:p>
            </p:txBody>
          </p:sp>
        </mc:Fallback>
      </mc:AlternateContent>
      <p:sp>
        <p:nvSpPr>
          <p:cNvPr id="16" name="Rectangle 15"/>
          <p:cNvSpPr>
            <a:spLocks noChangeArrowheads="1"/>
          </p:cNvSpPr>
          <p:nvPr/>
        </p:nvSpPr>
        <p:spPr bwMode="auto">
          <a:xfrm>
            <a:off x="5176016" y="5617147"/>
            <a:ext cx="3738524"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برای تعیین </a:t>
            </a:r>
            <a:r>
              <a:rPr lang="en-US" altLang="en-US" sz="1600" dirty="0" smtClean="0">
                <a:latin typeface="Cambria Math" panose="02040503050406030204" pitchFamily="18" charset="0"/>
                <a:ea typeface="Cambria Math" panose="02040503050406030204" pitchFamily="18" charset="0"/>
                <a:cs typeface="B Nazanin" panose="00000400000000000000" pitchFamily="2" charset="-78"/>
              </a:rPr>
              <a:t>I</a:t>
            </a:r>
            <a:r>
              <a:rPr lang="en-US" altLang="en-US" sz="1600" baseline="-25000" dirty="0" smtClean="0">
                <a:latin typeface="Cambria Math" panose="02040503050406030204" pitchFamily="18" charset="0"/>
                <a:ea typeface="Cambria Math" panose="02040503050406030204" pitchFamily="18" charset="0"/>
                <a:cs typeface="B Nazanin" panose="00000400000000000000" pitchFamily="2" charset="-78"/>
              </a:rPr>
              <a:t>SC</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 سرهای  </a:t>
            </a:r>
            <a:r>
              <a:rPr lang="en-US" altLang="en-US" sz="1600" dirty="0" smtClean="0">
                <a:latin typeface="Cambria Math" panose="02040503050406030204" pitchFamily="18" charset="0"/>
                <a:ea typeface="Cambria Math" panose="02040503050406030204" pitchFamily="18" charset="0"/>
                <a:cs typeface="B Nazanin" panose="00000400000000000000" pitchFamily="2" charset="-78"/>
              </a:rPr>
              <a:t>A</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 و </a:t>
            </a:r>
            <a:r>
              <a:rPr lang="en-US" altLang="en-US" sz="1600" dirty="0" smtClean="0">
                <a:latin typeface="Cambria Math" panose="02040503050406030204" pitchFamily="18" charset="0"/>
                <a:ea typeface="Cambria Math" panose="02040503050406030204" pitchFamily="18" charset="0"/>
                <a:cs typeface="B Nazanin" panose="00000400000000000000" pitchFamily="2" charset="-78"/>
              </a:rPr>
              <a:t>B</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 را اتصال کوتاه می کنیم. </a:t>
            </a:r>
            <a:endParaRPr lang="en-US" altLang="en-US" sz="1600" dirty="0">
              <a:latin typeface="Cambria Math" panose="02040503050406030204" pitchFamily="18" charset="0"/>
              <a:ea typeface="Cambria Math" panose="02040503050406030204" pitchFamily="18" charset="0"/>
              <a:cs typeface="Arial" panose="020B0604020202020204" pitchFamily="34" charset="0"/>
            </a:endParaRPr>
          </a:p>
        </p:txBody>
      </p:sp>
      <p:pic>
        <p:nvPicPr>
          <p:cNvPr id="17" name="Picture 16"/>
          <p:cNvPicPr>
            <a:picLocks noChangeAspect="1"/>
          </p:cNvPicPr>
          <p:nvPr/>
        </p:nvPicPr>
        <p:blipFill>
          <a:blip r:embed="rId11"/>
          <a:stretch>
            <a:fillRect/>
          </a:stretch>
        </p:blipFill>
        <p:spPr>
          <a:xfrm>
            <a:off x="0" y="4844010"/>
            <a:ext cx="3900350" cy="1777077"/>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5290982" y="6022910"/>
                <a:ext cx="2578783" cy="598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𝑆𝐶</m:t>
                          </m:r>
                        </m:sub>
                      </m:sSub>
                      <m:r>
                        <a:rPr lang="en-US" sz="1600" i="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𝐶</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𝑆</m:t>
                          </m:r>
                        </m:sub>
                      </m:sSub>
                      <m:r>
                        <a:rPr lang="en-US" sz="1600" i="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𝐼</m:t>
                          </m:r>
                        </m:e>
                        <m:sub>
                          <m:r>
                            <a:rPr lang="en-US" sz="1600" i="1">
                              <a:latin typeface="Cambria Math" panose="02040503050406030204" pitchFamily="18" charset="0"/>
                              <a:ea typeface="Cambria Math" panose="02040503050406030204" pitchFamily="18" charset="0"/>
                            </a:rPr>
                            <m:t>𝑆</m:t>
                          </m:r>
                        </m:sub>
                      </m:sSub>
                      <m:r>
                        <a:rPr lang="en-US" sz="1600" i="0">
                          <a:latin typeface="Cambria Math" panose="02040503050406030204" pitchFamily="18" charset="0"/>
                          <a:ea typeface="Cambria Math" panose="02040503050406030204" pitchFamily="18" charset="0"/>
                        </a:rPr>
                        <m:t>+</m:t>
                      </m:r>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rPr>
                            <m:t>𝑟𝑗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𝐶</m:t>
                          </m:r>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𝑉</m:t>
                              </m:r>
                            </m:e>
                            <m:sub>
                              <m:r>
                                <a:rPr lang="en-US" sz="1600" i="1">
                                  <a:latin typeface="Cambria Math" panose="02040503050406030204" pitchFamily="18" charset="0"/>
                                  <a:ea typeface="Cambria Math" panose="02040503050406030204" pitchFamily="18" charset="0"/>
                                </a:rPr>
                                <m:t>𝑆</m:t>
                              </m:r>
                            </m:sub>
                          </m:sSub>
                        </m:num>
                        <m:den>
                          <m:r>
                            <a:rPr lang="en-US" sz="1600" i="1">
                              <a:latin typeface="Cambria Math" panose="02040503050406030204" pitchFamily="18" charset="0"/>
                              <a:ea typeface="Cambria Math" panose="02040503050406030204" pitchFamily="18" charset="0"/>
                            </a:rPr>
                            <m:t>𝑗</m:t>
                          </m:r>
                          <m:r>
                            <a:rPr lang="en-US" sz="1600" i="1">
                              <a:latin typeface="Cambria Math" panose="02040503050406030204" pitchFamily="18" charset="0"/>
                              <a:ea typeface="Cambria Math" panose="02040503050406030204" pitchFamily="18" charset="0"/>
                            </a:rPr>
                            <m:t>𝜔</m:t>
                          </m:r>
                          <m:r>
                            <a:rPr lang="en-US" sz="1600" i="1">
                              <a:latin typeface="Cambria Math" panose="02040503050406030204" pitchFamily="18" charset="0"/>
                              <a:ea typeface="Cambria Math" panose="02040503050406030204" pitchFamily="18" charset="0"/>
                            </a:rPr>
                            <m:t>𝐿</m:t>
                          </m:r>
                        </m:den>
                      </m:f>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5290982" y="6022910"/>
                <a:ext cx="2578783" cy="598177"/>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486400" y="4240625"/>
                <a:ext cx="40748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600">
                          <a:solidFill>
                            <a:srgbClr val="0000FF"/>
                          </a:solidFill>
                          <a:latin typeface="Cambria Math" panose="02040503050406030204" pitchFamily="18" charset="0"/>
                          <a:ea typeface="Cambria Math" panose="02040503050406030204" pitchFamily="18" charset="0"/>
                        </a:rPr>
                        <m:t>⇒</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5486400" y="4240625"/>
                <a:ext cx="407484" cy="338554"/>
              </a:xfrm>
              <a:prstGeom prst="rect">
                <a:avLst/>
              </a:prstGeom>
              <a:blipFill>
                <a:blip r:embed="rId13"/>
                <a:stretch>
                  <a:fillRect/>
                </a:stretch>
              </a:blipFill>
            </p:spPr>
            <p:txBody>
              <a:bodyPr/>
              <a:lstStyle/>
              <a:p>
                <a:r>
                  <a:rPr lang="en-US">
                    <a:noFill/>
                  </a:rPr>
                  <a:t> </a:t>
                </a:r>
              </a:p>
            </p:txBody>
          </p:sp>
        </mc:Fallback>
      </mc:AlternateContent>
      <p:sp>
        <p:nvSpPr>
          <p:cNvPr id="20" name="Rectangle 19"/>
          <p:cNvSpPr/>
          <p:nvPr/>
        </p:nvSpPr>
        <p:spPr>
          <a:xfrm>
            <a:off x="8132729" y="3590191"/>
            <a:ext cx="787395" cy="338554"/>
          </a:xfrm>
          <a:prstGeom prst="rect">
            <a:avLst/>
          </a:prstGeom>
        </p:spPr>
        <p:txBody>
          <a:bodyPr wrap="none">
            <a:spAutoFit/>
          </a:bodyPr>
          <a:lstStyle/>
          <a:p>
            <a:pPr marL="285750" indent="-285750" algn="r" rtl="1">
              <a:buFont typeface="Times New Roman" panose="02020603050405020304" pitchFamily="18" charset="0"/>
              <a:buChar char="■"/>
            </a:pPr>
            <a:r>
              <a:rPr lang="ar-SA"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حل</a:t>
            </a: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endParaRPr lang="en-US" sz="1600" b="1" dirty="0">
              <a:solidFill>
                <a:srgbClr val="FF0000"/>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a:off x="4443545" y="4978047"/>
                <a:ext cx="40748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600">
                          <a:solidFill>
                            <a:srgbClr val="0000FF"/>
                          </a:solidFill>
                          <a:latin typeface="Cambria Math" panose="02040503050406030204" pitchFamily="18" charset="0"/>
                          <a:ea typeface="Cambria Math" panose="02040503050406030204" pitchFamily="18" charset="0"/>
                        </a:rPr>
                        <m:t>⇒</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4443545" y="4978047"/>
                <a:ext cx="407484" cy="338554"/>
              </a:xfrm>
              <a:prstGeom prst="rect">
                <a:avLst/>
              </a:prstGeom>
              <a:blipFill>
                <a:blip r:embed="rId14"/>
                <a:stretch>
                  <a:fillRect/>
                </a:stretch>
              </a:blipFill>
            </p:spPr>
            <p:txBody>
              <a:bodyPr/>
              <a:lstStyle/>
              <a:p>
                <a:r>
                  <a:rPr lang="en-US">
                    <a:noFill/>
                  </a:rPr>
                  <a:t> </a:t>
                </a:r>
              </a:p>
            </p:txBody>
          </p:sp>
        </mc:Fallback>
      </mc:AlternateContent>
      <p:sp>
        <p:nvSpPr>
          <p:cNvPr id="22" name="Rectangle 21"/>
          <p:cNvSpPr/>
          <p:nvPr/>
        </p:nvSpPr>
        <p:spPr>
          <a:xfrm>
            <a:off x="1158642" y="6565466"/>
            <a:ext cx="5474576" cy="369332"/>
          </a:xfrm>
          <a:prstGeom prst="rect">
            <a:avLst/>
          </a:prstGeom>
        </p:spPr>
        <p:txBody>
          <a:bodyPr wrap="none">
            <a:spAutoFit/>
          </a:bodyPr>
          <a:lstStyle/>
          <a:p>
            <a:r>
              <a:rPr lang="en-US" b="1" kern="1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a:t>
            </a:r>
            <a:endParaRPr lang="en-US" dirty="0">
              <a:solidFill>
                <a:srgbClr val="00B050"/>
              </a:solidFill>
              <a:latin typeface="Cambria Math" panose="02040503050406030204" pitchFamily="18" charset="0"/>
              <a:ea typeface="Cambria Math" panose="02040503050406030204" pitchFamily="18" charset="0"/>
            </a:endParaRPr>
          </a:p>
        </p:txBody>
      </p:sp>
      <p:sp>
        <p:nvSpPr>
          <p:cNvPr id="23" name="Rectangle 22"/>
          <p:cNvSpPr/>
          <p:nvPr/>
        </p:nvSpPr>
        <p:spPr>
          <a:xfrm>
            <a:off x="140943" y="2147837"/>
            <a:ext cx="4537240" cy="738664"/>
          </a:xfrm>
          <a:prstGeom prst="rect">
            <a:avLst/>
          </a:prstGeom>
        </p:spPr>
        <p:txBody>
          <a:bodyPr wrap="square">
            <a:spAutoFit/>
          </a:bodyPr>
          <a:lstStyle/>
          <a:p>
            <a:pPr marL="285750" indent="-285750" algn="just" rtl="1">
              <a:buFont typeface="Wingdings" panose="05000000000000000000" pitchFamily="2" charset="2"/>
              <a:buChar char="§"/>
            </a:pPr>
            <a:r>
              <a:rPr lang="en-US" altLang="en-US" sz="1400" dirty="0" err="1"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Z</a:t>
            </a:r>
            <a:r>
              <a:rPr lang="en-US" altLang="en-US" sz="1400" baseline="-25000" dirty="0" err="1"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th</a:t>
            </a:r>
            <a:r>
              <a:rPr lang="fa-IR" altLang="en-US" sz="1400" baseline="-250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a:t>
            </a:r>
            <a:r>
              <a:rPr lang="fa-IR" alt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امپدانس دیده شده از سرهای </a:t>
            </a:r>
            <a:r>
              <a:rPr lang="en-US" alt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A</a:t>
            </a:r>
            <a:r>
              <a:rPr lang="fa-IR" alt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و </a:t>
            </a:r>
            <a:r>
              <a:rPr lang="en-US" alt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B</a:t>
            </a:r>
            <a:r>
              <a:rPr lang="fa-IR" alt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در فرکانس مشخص </a:t>
            </a:r>
            <a:r>
              <a:rPr lang="el-GR" alt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ω</a:t>
            </a:r>
            <a:r>
              <a:rPr lang="fa-IR" alt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است. </a:t>
            </a:r>
          </a:p>
          <a:p>
            <a:pPr marL="285750" indent="-285750" algn="just" rtl="1">
              <a:buFont typeface="Wingdings" panose="05000000000000000000" pitchFamily="2" charset="2"/>
              <a:buChar char="§"/>
            </a:pPr>
            <a:r>
              <a:rPr 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V</a:t>
            </a:r>
            <a:r>
              <a:rPr lang="en-US" sz="1400" baseline="-250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th</a:t>
            </a:r>
            <a:r>
              <a:rPr lang="fa-IR" sz="1400" baseline="-250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a:t>
            </a:r>
            <a:r>
              <a:rPr lang="fa-IR"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فیزور ولتاژ مدارباز دیده شده از سرهای </a:t>
            </a:r>
            <a:r>
              <a:rPr 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A</a:t>
            </a:r>
            <a:r>
              <a:rPr lang="fa-IR"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و </a:t>
            </a:r>
            <a:r>
              <a:rPr 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B</a:t>
            </a:r>
            <a:r>
              <a:rPr lang="fa-IR"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در فرکانس </a:t>
            </a:r>
            <a:r>
              <a:rPr lang="el-GR" alt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ω</a:t>
            </a:r>
            <a:r>
              <a:rPr lang="fa-IR" alt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است.</a:t>
            </a:r>
          </a:p>
          <a:p>
            <a:pPr marL="285750" indent="-285750" algn="just" rtl="1">
              <a:buFont typeface="Wingdings" panose="05000000000000000000" pitchFamily="2" charset="2"/>
              <a:buChar char="§"/>
            </a:pPr>
            <a:r>
              <a:rPr lang="en-US" sz="1400" dirty="0" err="1"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I</a:t>
            </a:r>
            <a:r>
              <a:rPr lang="en-US" sz="1400" baseline="-25000" dirty="0" err="1"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sc</a:t>
            </a:r>
            <a:r>
              <a:rPr lang="fa-IR" sz="1400"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 </a:t>
            </a:r>
            <a:r>
              <a:rPr lang="fa-IR"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فیزور جریان اتصال کوتاه از سرهای </a:t>
            </a:r>
            <a:r>
              <a:rPr 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A</a:t>
            </a:r>
            <a:r>
              <a:rPr lang="fa-IR"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و </a:t>
            </a:r>
            <a:r>
              <a:rPr 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B</a:t>
            </a:r>
            <a:r>
              <a:rPr lang="fa-IR"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a:t>
            </a:r>
            <a:r>
              <a:rPr lang="fa-IR" sz="1400"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در فرکانس </a:t>
            </a:r>
            <a:r>
              <a:rPr lang="el-GR" altLang="en-US" sz="1400"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ω</a:t>
            </a:r>
            <a:r>
              <a:rPr lang="fa-IR" altLang="en-US" sz="1400" dirty="0">
                <a:solidFill>
                  <a:srgbClr val="00B050"/>
                </a:solidFill>
                <a:latin typeface="Cambria Math" panose="02040503050406030204" pitchFamily="18" charset="0"/>
                <a:ea typeface="Cambria Math" panose="02040503050406030204" pitchFamily="18" charset="0"/>
                <a:cs typeface="B Nazanin" panose="00000400000000000000" pitchFamily="2" charset="-78"/>
              </a:rPr>
              <a:t> است</a:t>
            </a:r>
            <a:r>
              <a:rPr lang="fa-IR" altLang="en-US"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a:t>
            </a:r>
            <a:r>
              <a:rPr lang="fa-IR" sz="1400" dirty="0" smtClean="0">
                <a:solidFill>
                  <a:srgbClr val="00B050"/>
                </a:solidFill>
                <a:latin typeface="Cambria Math" panose="02040503050406030204" pitchFamily="18" charset="0"/>
                <a:ea typeface="Cambria Math" panose="02040503050406030204" pitchFamily="18" charset="0"/>
                <a:cs typeface="B Nazanin" panose="00000400000000000000" pitchFamily="2" charset="-78"/>
              </a:rPr>
              <a:t> </a:t>
            </a:r>
            <a:endParaRPr lang="en-US" sz="1400" dirty="0">
              <a:solidFill>
                <a:srgbClr val="00B050"/>
              </a:solidFill>
              <a:latin typeface="Cambria Math" panose="02040503050406030204" pitchFamily="18" charset="0"/>
              <a:ea typeface="Cambria Math" panose="02040503050406030204" pitchFamily="18" charset="0"/>
              <a:cs typeface="B Nazanin" panose="00000400000000000000" pitchFamily="2" charset="-78"/>
            </a:endParaRPr>
          </a:p>
        </p:txBody>
      </p:sp>
    </p:spTree>
    <p:extLst>
      <p:ext uri="{BB962C8B-B14F-4D97-AF65-F5344CB8AC3E}">
        <p14:creationId xmlns:p14="http://schemas.microsoft.com/office/powerpoint/2010/main" val="38673420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553200" y="6354900"/>
            <a:ext cx="2133600" cy="365125"/>
          </a:xfrm>
        </p:spPr>
        <p:txBody>
          <a:bodyPr/>
          <a:lstStyle/>
          <a:p>
            <a:fld id="{B6F15528-21DE-4FAA-801E-634DDDAF4B2B}" type="slidenum">
              <a:rPr lang="en-US" smtClean="0">
                <a:latin typeface="Times New Roman" panose="02020603050405020304" pitchFamily="18" charset="0"/>
              </a:rPr>
              <a:pPr/>
              <a:t>2</a:t>
            </a:fld>
            <a:endParaRPr lang="en-US" dirty="0">
              <a:latin typeface="Times New Roman" panose="02020603050405020304" pitchFamily="18" charset="0"/>
            </a:endParaRPr>
          </a:p>
        </p:txBody>
      </p:sp>
      <p:sp>
        <p:nvSpPr>
          <p:cNvPr id="4" name="Rectangle 3"/>
          <p:cNvSpPr/>
          <p:nvPr/>
        </p:nvSpPr>
        <p:spPr>
          <a:xfrm>
            <a:off x="4401634" y="117604"/>
            <a:ext cx="4615366" cy="400110"/>
          </a:xfrm>
          <a:prstGeom prst="rect">
            <a:avLst/>
          </a:prstGeom>
        </p:spPr>
        <p:txBody>
          <a:bodyPr wrap="none">
            <a:spAutoFit/>
          </a:bodyPr>
          <a:lstStyle/>
          <a:p>
            <a:pPr algn="r" rtl="1">
              <a:spcBef>
                <a:spcPts val="600"/>
              </a:spcBef>
              <a:tabLst>
                <a:tab pos="4464050" algn="l"/>
              </a:tabLst>
            </a:pP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4-1- معرفی اعداد مختلط و مفهوم نمایش فیزور</a:t>
            </a:r>
            <a:endPar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9" name="Rectangle 8"/>
          <p:cNvSpPr/>
          <p:nvPr/>
        </p:nvSpPr>
        <p:spPr>
          <a:xfrm>
            <a:off x="351778" y="509995"/>
            <a:ext cx="8534400" cy="882742"/>
          </a:xfrm>
          <a:prstGeom prst="rect">
            <a:avLst/>
          </a:prstGeom>
        </p:spPr>
        <p:txBody>
          <a:bodyPr wrap="square">
            <a:spAutoFit/>
          </a:bodyPr>
          <a:lstStyle/>
          <a:p>
            <a:pPr marL="285750" indent="-285750" algn="just" rtl="1">
              <a:lnSpc>
                <a:spcPct val="107000"/>
              </a:lnSpc>
              <a:spcAft>
                <a:spcPts val="800"/>
              </a:spcAft>
              <a:buFont typeface="Wingdings" panose="05000000000000000000" pitchFamily="2" charset="2"/>
              <a:buChar char="q"/>
            </a:pPr>
            <a:r>
              <a:rPr lang="fa-IR" sz="1600" kern="100" dirty="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سیگنال </a:t>
            </a:r>
            <a:r>
              <a:rPr lang="fa-IR" sz="1600" kern="100" dirty="0">
                <a:latin typeface="Cambria Math" panose="02040503050406030204" pitchFamily="18" charset="0"/>
                <a:ea typeface="Cambria Math" panose="02040503050406030204" pitchFamily="18" charset="0"/>
                <a:cs typeface="B Nazanin" panose="00000400000000000000" pitchFamily="2" charset="-78"/>
              </a:rPr>
              <a:t>های سینوسی در مهنسی برق نقش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مهمی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دارند</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فرکانس </a:t>
            </a:r>
            <a:r>
              <a:rPr lang="fa-IR" sz="1600" kern="100" dirty="0">
                <a:latin typeface="Cambria Math" panose="02040503050406030204" pitchFamily="18" charset="0"/>
                <a:ea typeface="Cambria Math" panose="02040503050406030204" pitchFamily="18" charset="0"/>
                <a:cs typeface="B Nazanin" panose="00000400000000000000" pitchFamily="2" charset="-78"/>
              </a:rPr>
              <a:t>سیگنال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های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سینوسی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می تواند </a:t>
            </a:r>
            <a:r>
              <a:rPr lang="fa-IR" sz="1600" kern="100" dirty="0">
                <a:latin typeface="Cambria Math" panose="02040503050406030204" pitchFamily="18" charset="0"/>
                <a:ea typeface="Cambria Math" panose="02040503050406030204" pitchFamily="18" charset="0"/>
                <a:cs typeface="B Nazanin" panose="00000400000000000000" pitchFamily="2" charset="-78"/>
              </a:rPr>
              <a:t>از چند هرتز تا حدود چند کیلو هرتز</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مگاهرتز </a:t>
            </a:r>
            <a:r>
              <a:rPr lang="fa-IR" sz="1600" kern="100" dirty="0">
                <a:latin typeface="Cambria Math" panose="02040503050406030204" pitchFamily="18" charset="0"/>
                <a:ea typeface="Cambria Math" panose="02040503050406030204" pitchFamily="18" charset="0"/>
                <a:cs typeface="B Nazanin" panose="00000400000000000000" pitchFamily="2" charset="-78"/>
              </a:rPr>
              <a:t>و گیگا هرتز تغییر کند</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یاد خواهیم گرفت </a:t>
            </a:r>
            <a:r>
              <a:rPr lang="fa-IR" sz="1600" kern="100" dirty="0">
                <a:latin typeface="Cambria Math" panose="02040503050406030204" pitchFamily="18" charset="0"/>
                <a:ea typeface="Cambria Math" panose="02040503050406030204" pitchFamily="18" charset="0"/>
                <a:cs typeface="B Nazanin" panose="00000400000000000000" pitchFamily="2" charset="-78"/>
              </a:rPr>
              <a:t>که </a:t>
            </a:r>
            <a:r>
              <a:rPr lang="fa-IR" sz="1600" kern="10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اگر پاسخ یک مدار </a:t>
            </a:r>
            <a:r>
              <a:rPr lang="en-US" sz="1600"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LTI</a:t>
            </a:r>
            <a:r>
              <a:rPr lang="fa-IR" sz="1600"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را </a:t>
            </a:r>
            <a:r>
              <a:rPr lang="fa-IR" sz="1600" kern="10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به هر تابع سینوسی </a:t>
            </a:r>
            <a:r>
              <a:rPr lang="fa-IR" sz="1600"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بدانیم، </a:t>
            </a:r>
            <a:r>
              <a:rPr lang="fa-IR" sz="1600" kern="10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اصولاً پاسخ آن را به هر سیگنال دیگر خواهیم داشت</a:t>
            </a:r>
            <a:r>
              <a:rPr lang="fa-IR" sz="1600"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p:txBody>
      </p:sp>
      <p:sp>
        <p:nvSpPr>
          <p:cNvPr id="21" name="Rectangle 20"/>
          <p:cNvSpPr>
            <a:spLocks noChangeArrowheads="1"/>
          </p:cNvSpPr>
          <p:nvPr/>
        </p:nvSpPr>
        <p:spPr bwMode="auto">
          <a:xfrm>
            <a:off x="304673" y="1446784"/>
            <a:ext cx="858150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342900" algn="just" rtl="1">
              <a:buClr>
                <a:srgbClr val="FF0000"/>
              </a:buClr>
              <a:buFont typeface="Wingdings" panose="05000000000000000000" pitchFamily="2" charset="2"/>
              <a:buChar char="q"/>
            </a:pPr>
            <a:r>
              <a:rPr lang="fa-IR" sz="1600" kern="100" dirty="0">
                <a:ea typeface="Calibri" panose="020F0502020204030204" pitchFamily="34" charset="0"/>
                <a:cs typeface="B Nazanin" panose="00000400000000000000" pitchFamily="2" charset="-78"/>
              </a:rPr>
              <a:t>در این </a:t>
            </a:r>
            <a:r>
              <a:rPr lang="fa-IR" sz="1600" kern="100" dirty="0" smtClean="0">
                <a:ea typeface="Calibri" panose="020F0502020204030204" pitchFamily="34" charset="0"/>
                <a:cs typeface="B Nazanin" panose="00000400000000000000" pitchFamily="2" charset="-78"/>
              </a:rPr>
              <a:t>فصل، </a:t>
            </a:r>
            <a:r>
              <a:rPr lang="fa-IR" sz="1600" kern="100" dirty="0">
                <a:ea typeface="Calibri" panose="020F0502020204030204" pitchFamily="34" charset="0"/>
                <a:cs typeface="B Nazanin" panose="00000400000000000000" pitchFamily="2" charset="-78"/>
              </a:rPr>
              <a:t>بر پایه نمایش این سیگنال سینوسی با فرکانس داده شده توسط یک عدد مختلط، روش بسیار ساده تری برای محاسبه پاسخ مدار به ورودی سینوسی بدست می آوریم (تجزیه و تحلیل حالت دائم سینوسی و روش فیزوری</a:t>
            </a:r>
            <a:r>
              <a:rPr lang="fa-IR" sz="1600" kern="100" dirty="0" smtClean="0">
                <a:ea typeface="Calibri" panose="020F0502020204030204" pitchFamily="34" charset="0"/>
                <a:cs typeface="B Nazanin" panose="00000400000000000000" pitchFamily="2" charset="-78"/>
              </a:rPr>
              <a:t>).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در تجزیه و تحلیل حالت دایمی سینوسی:</a:t>
            </a:r>
          </a:p>
          <a:p>
            <a:pPr marL="0" indent="-342900" algn="just" rtl="1">
              <a:buClr>
                <a:srgbClr val="FF0000"/>
              </a:buClr>
              <a:buFont typeface="Wingdings" panose="05000000000000000000" pitchFamily="2" charset="2"/>
              <a:buChar char="ü"/>
            </a:pPr>
            <a:r>
              <a:rPr lang="fa-IR" altLang="en-US" sz="1600" dirty="0">
                <a:latin typeface="Times New Roman" panose="02020603050405020304" pitchFamily="18" charset="0"/>
                <a:ea typeface="Calibri" panose="020F0502020204030204" pitchFamily="34" charset="0"/>
                <a:cs typeface="B Nazanin" panose="00000400000000000000" pitchFamily="2" charset="-78"/>
              </a:rPr>
              <a:t>سیگنال های ورودی مدار منحصراً سینوسی می باشند</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a:t>
            </a:r>
          </a:p>
          <a:p>
            <a:pPr marL="0" indent="-342900" algn="just" rtl="1">
              <a:buClr>
                <a:srgbClr val="FF0000"/>
              </a:buClr>
              <a:buFont typeface="Wingdings" panose="05000000000000000000" pitchFamily="2" charset="2"/>
              <a:buChar char="ü"/>
            </a:pPr>
            <a:r>
              <a:rPr lang="fa-IR" altLang="en-US" sz="1600" dirty="0">
                <a:latin typeface="Times New Roman" panose="02020603050405020304" pitchFamily="18" charset="0"/>
                <a:ea typeface="Calibri" panose="020F0502020204030204" pitchFamily="34" charset="0"/>
                <a:cs typeface="B Nazanin" panose="00000400000000000000" pitchFamily="2" charset="-78"/>
              </a:rPr>
              <a:t>پاسخ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برای</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t</a:t>
            </a:r>
            <a:r>
              <a:rPr lang="en-US" altLang="en-US" sz="1600" dirty="0">
                <a:latin typeface="Times New Roman" panose="02020603050405020304" pitchFamily="18" charset="0"/>
                <a:ea typeface="Calibri" panose="020F0502020204030204" pitchFamily="34" charset="0"/>
                <a:cs typeface="B Nazanin" panose="00000400000000000000" pitchFamily="2" charset="-78"/>
                <a:sym typeface="Wingdings" panose="05000000000000000000" pitchFamily="2" charset="2"/>
              </a:rPr>
              <a:t></a:t>
            </a:r>
            <a:r>
              <a:rPr lang="en-US" altLang="en-US" sz="1600" dirty="0">
                <a:latin typeface="Times New Roman" panose="02020603050405020304" pitchFamily="18" charset="0"/>
                <a:ea typeface="Calibri" panose="020F0502020204030204" pitchFamily="34" charset="0"/>
                <a:cs typeface="B Nazanin" panose="00000400000000000000" pitchFamily="2" charset="-78"/>
              </a:rPr>
              <a:t>∞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(حالت دایمی) مورد توجه است. </a:t>
            </a:r>
            <a:endParaRPr lang="en-US" altLang="en-US" sz="1600" dirty="0">
              <a:ea typeface="Calibri" panose="020F0502020204030204" pitchFamily="34" charset="0"/>
              <a:cs typeface="Arial" panose="020B0604020202020204" pitchFamily="34" charset="0"/>
            </a:endParaRPr>
          </a:p>
          <a:p>
            <a:pPr marL="342900" indent="-342900" algn="just" rtl="1">
              <a:buClr>
                <a:srgbClr val="FF0000"/>
              </a:buClr>
              <a:buFont typeface="Wingdings" panose="05000000000000000000" pitchFamily="2" charset="2"/>
              <a:buChar char="ü"/>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خواهیم دید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که برای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محاسبه پاسخ حالت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دائمی،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نیازی به حل معادلات دیفرانسیل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نمی باشد</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شرایط اولیه نیز نقشی در پاسخ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دائمی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ندارند.  </a:t>
            </a:r>
            <a:endParaRPr lang="en-US" altLang="en-US" sz="1600" dirty="0">
              <a:ea typeface="Calibri" panose="020F0502020204030204" pitchFamily="34" charset="0"/>
              <a:cs typeface="Arial" panose="020B0604020202020204" pitchFamily="34" charset="0"/>
            </a:endParaRPr>
          </a:p>
        </p:txBody>
      </p:sp>
      <p:sp>
        <p:nvSpPr>
          <p:cNvPr id="25" name="Rectangle 24"/>
          <p:cNvSpPr>
            <a:spLocks noChangeArrowheads="1"/>
          </p:cNvSpPr>
          <p:nvPr/>
        </p:nvSpPr>
        <p:spPr bwMode="auto">
          <a:xfrm>
            <a:off x="5814574" y="3258622"/>
            <a:ext cx="3135603"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q"/>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یادآوری: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نمایش مختلط و قطبی اعداد</a:t>
            </a:r>
            <a:endParaRPr lang="en-US" altLang="en-US" sz="1600" dirty="0">
              <a:ea typeface="Calibri" panose="020F0502020204030204" pitchFamily="34" charset="0"/>
              <a:cs typeface="Arial" panose="020B0604020202020204" pitchFamily="34" charset="0"/>
            </a:endParaRPr>
          </a:p>
        </p:txBody>
      </p:sp>
      <p:pic>
        <p:nvPicPr>
          <p:cNvPr id="26" name="Picture 25"/>
          <p:cNvPicPr>
            <a:picLocks noChangeAspect="1"/>
          </p:cNvPicPr>
          <p:nvPr/>
        </p:nvPicPr>
        <p:blipFill>
          <a:blip r:embed="rId3"/>
          <a:stretch>
            <a:fillRect/>
          </a:stretch>
        </p:blipFill>
        <p:spPr>
          <a:xfrm>
            <a:off x="6661230" y="3703360"/>
            <a:ext cx="2182380" cy="1646069"/>
          </a:xfrm>
          <a:prstGeom prst="rect">
            <a:avLst/>
          </a:prstGeom>
        </p:spPr>
      </p:pic>
      <mc:AlternateContent xmlns:mc="http://schemas.openxmlformats.org/markup-compatibility/2006" xmlns:a14="http://schemas.microsoft.com/office/drawing/2010/main">
        <mc:Choice Requires="a14">
          <p:sp>
            <p:nvSpPr>
              <p:cNvPr id="27" name="Rectangle 26"/>
              <p:cNvSpPr/>
              <p:nvPr/>
            </p:nvSpPr>
            <p:spPr>
              <a:xfrm>
                <a:off x="1343900" y="3477815"/>
                <a:ext cx="117884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a:latin typeface="Cambria Math" panose="02040503050406030204" pitchFamily="18" charset="0"/>
                        </a:rPr>
                        <m:t>𝑍</m:t>
                      </m:r>
                      <m:r>
                        <a:rPr lang="en-US" sz="1600" b="0" i="0">
                          <a:latin typeface="Cambria Math" panose="02040503050406030204" pitchFamily="18" charset="0"/>
                        </a:rPr>
                        <m:t>=</m:t>
                      </m:r>
                      <m:r>
                        <a:rPr lang="en-US" sz="1600" b="0" i="1">
                          <a:latin typeface="Cambria Math" panose="02040503050406030204" pitchFamily="18" charset="0"/>
                        </a:rPr>
                        <m:t>𝑥</m:t>
                      </m:r>
                      <m:r>
                        <a:rPr lang="en-US" sz="1600" b="0" i="0">
                          <a:latin typeface="Cambria Math" panose="02040503050406030204" pitchFamily="18" charset="0"/>
                        </a:rPr>
                        <m:t>+</m:t>
                      </m:r>
                      <m:r>
                        <a:rPr lang="en-US" sz="1600" b="0" i="1">
                          <a:latin typeface="Cambria Math" panose="02040503050406030204" pitchFamily="18" charset="0"/>
                        </a:rPr>
                        <m:t>𝑗𝑦</m:t>
                      </m:r>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1343900" y="3477815"/>
                <a:ext cx="1178848" cy="338554"/>
              </a:xfrm>
              <a:prstGeom prst="rect">
                <a:avLst/>
              </a:prstGeom>
              <a:blipFill>
                <a:blip r:embed="rId4"/>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1309264" y="3782797"/>
                <a:ext cx="1146660" cy="5700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lang="en-US" sz="1600" i="1">
                              <a:latin typeface="Cambria Math" panose="02040503050406030204" pitchFamily="18" charset="0"/>
                            </a:rPr>
                          </m:ctrlPr>
                        </m:eqArrPr>
                        <m:e>
                          <m:r>
                            <a:rPr lang="en-US" sz="1600" i="1">
                              <a:latin typeface="Cambria Math" panose="02040503050406030204" pitchFamily="18" charset="0"/>
                            </a:rPr>
                            <m:t>𝑥</m:t>
                          </m:r>
                          <m:r>
                            <a:rPr lang="en-US" sz="1600">
                              <a:latin typeface="Cambria Math" panose="02040503050406030204" pitchFamily="18" charset="0"/>
                            </a:rPr>
                            <m:t>=</m:t>
                          </m:r>
                          <m:r>
                            <m:rPr>
                              <m:sty m:val="p"/>
                            </m:rPr>
                            <a:rPr lang="en-US" sz="1600">
                              <a:latin typeface="Cambria Math" panose="02040503050406030204" pitchFamily="18" charset="0"/>
                            </a:rPr>
                            <m:t>Re</m:t>
                          </m:r>
                          <m:r>
                            <a:rPr lang="en-US" sz="1600">
                              <a:latin typeface="Cambria Math" panose="02040503050406030204" pitchFamily="18" charset="0"/>
                            </a:rPr>
                            <m:t>[</m:t>
                          </m:r>
                          <m:r>
                            <a:rPr lang="en-US" sz="1600" i="1">
                              <a:latin typeface="Cambria Math" panose="02040503050406030204" pitchFamily="18" charset="0"/>
                            </a:rPr>
                            <m:t>𝑍</m:t>
                          </m:r>
                          <m:r>
                            <a:rPr lang="en-US" sz="1600">
                              <a:latin typeface="Cambria Math" panose="02040503050406030204" pitchFamily="18" charset="0"/>
                            </a:rPr>
                            <m:t>]</m:t>
                          </m:r>
                          <m:r>
                            <m:rPr>
                              <m:nor/>
                            </m:rPr>
                            <a:rPr lang="en-US" sz="1600" i="1">
                              <a:latin typeface="Cambria Math" panose="02040503050406030204" pitchFamily="18" charset="0"/>
                            </a:rPr>
                            <m:t> </m:t>
                          </m:r>
                        </m:e>
                        <m:e>
                          <m:r>
                            <a:rPr lang="en-US" sz="1600" i="1">
                              <a:latin typeface="Cambria Math" panose="02040503050406030204" pitchFamily="18" charset="0"/>
                            </a:rPr>
                            <m:t>𝑦</m:t>
                          </m:r>
                          <m:r>
                            <a:rPr lang="en-US" sz="1600">
                              <a:latin typeface="Cambria Math" panose="02040503050406030204" pitchFamily="18" charset="0"/>
                            </a:rPr>
                            <m:t>=</m:t>
                          </m:r>
                          <m:r>
                            <m:rPr>
                              <m:sty m:val="p"/>
                            </m:rPr>
                            <a:rPr lang="en-US" sz="1600">
                              <a:latin typeface="Cambria Math" panose="02040503050406030204" pitchFamily="18" charset="0"/>
                            </a:rPr>
                            <m:t>Im</m:t>
                          </m:r>
                          <m:r>
                            <a:rPr lang="en-US" sz="1600">
                              <a:latin typeface="Cambria Math" panose="02040503050406030204" pitchFamily="18" charset="0"/>
                            </a:rPr>
                            <m:t>[</m:t>
                          </m:r>
                          <m:r>
                            <a:rPr lang="en-US" sz="1600" i="1">
                              <a:latin typeface="Cambria Math" panose="02040503050406030204" pitchFamily="18" charset="0"/>
                            </a:rPr>
                            <m:t>𝑍</m:t>
                          </m:r>
                          <m:r>
                            <a:rPr lang="en-US" sz="1600" i="1">
                              <a:latin typeface="Cambria Math" panose="02040503050406030204" pitchFamily="18" charset="0"/>
                            </a:rPr>
                            <m:t>]</m:t>
                          </m:r>
                        </m:e>
                      </m:eqArr>
                    </m:oMath>
                  </m:oMathPara>
                </a14:m>
                <a:endParaRPr lang="en-US" sz="1600" dirty="0"/>
              </a:p>
            </p:txBody>
          </p:sp>
        </mc:Choice>
        <mc:Fallback xmlns="">
          <p:sp>
            <p:nvSpPr>
              <p:cNvPr id="28" name="Rectangle 27"/>
              <p:cNvSpPr>
                <a:spLocks noRot="1" noChangeAspect="1" noMove="1" noResize="1" noEditPoints="1" noAdjustHandles="1" noChangeArrowheads="1" noChangeShapeType="1" noTextEdit="1"/>
              </p:cNvSpPr>
              <p:nvPr/>
            </p:nvSpPr>
            <p:spPr>
              <a:xfrm>
                <a:off x="1309264" y="3782797"/>
                <a:ext cx="1146660" cy="570028"/>
              </a:xfrm>
              <a:prstGeom prst="rect">
                <a:avLst/>
              </a:prstGeom>
              <a:blipFill>
                <a:blip r:embed="rId5"/>
                <a:stretch>
                  <a:fillRect/>
                </a:stretch>
              </a:blipFill>
            </p:spPr>
            <p:txBody>
              <a:bodyPr/>
              <a:lstStyle/>
              <a:p>
                <a:r>
                  <a:rPr lang="en-US">
                    <a:noFill/>
                  </a:rPr>
                  <a:t> </a:t>
                </a:r>
              </a:p>
            </p:txBody>
          </p:sp>
        </mc:Fallback>
      </mc:AlternateContent>
      <p:sp>
        <p:nvSpPr>
          <p:cNvPr id="29" name="Rectangle 28"/>
          <p:cNvSpPr>
            <a:spLocks noChangeArrowheads="1"/>
          </p:cNvSpPr>
          <p:nvPr/>
        </p:nvSpPr>
        <p:spPr bwMode="auto">
          <a:xfrm>
            <a:off x="-22902" y="3554653"/>
            <a:ext cx="1237839"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ea typeface="Calibri" panose="020F0502020204030204" pitchFamily="34" charset="0"/>
                <a:cs typeface="B Nazanin" panose="00000400000000000000" pitchFamily="2" charset="-78"/>
              </a:rPr>
              <a:t>: نمایش مختلط</a:t>
            </a:r>
            <a:endParaRPr lang="en-US" altLang="en-US" sz="1600" b="1" dirty="0">
              <a:solidFill>
                <a:srgbClr val="0000FF"/>
              </a:solidFill>
              <a:ea typeface="Calibri" panose="020F0502020204030204" pitchFamily="34" charset="0"/>
              <a:cs typeface="B Nazanin" panose="00000400000000000000" pitchFamily="2" charset="-78"/>
            </a:endParaRPr>
          </a:p>
        </p:txBody>
      </p:sp>
      <p:sp>
        <p:nvSpPr>
          <p:cNvPr id="30" name="Rectangle 29"/>
          <p:cNvSpPr>
            <a:spLocks noChangeArrowheads="1"/>
          </p:cNvSpPr>
          <p:nvPr/>
        </p:nvSpPr>
        <p:spPr bwMode="auto">
          <a:xfrm>
            <a:off x="53428" y="5147400"/>
            <a:ext cx="1156086"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0000FF"/>
                </a:solidFill>
                <a:ea typeface="Calibri" panose="020F0502020204030204" pitchFamily="34" charset="0"/>
                <a:cs typeface="B Nazanin" panose="00000400000000000000" pitchFamily="2" charset="-78"/>
              </a:rPr>
              <a:t>: نمایش قطبی</a:t>
            </a:r>
            <a:endParaRPr lang="en-US" altLang="en-US" sz="1600" b="1" dirty="0">
              <a:solidFill>
                <a:srgbClr val="0000FF"/>
              </a:solidFill>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31" name="Rectangle 30"/>
              <p:cNvSpPr/>
              <p:nvPr/>
            </p:nvSpPr>
            <p:spPr>
              <a:xfrm>
                <a:off x="1364867" y="4641814"/>
                <a:ext cx="1246752" cy="3465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a:latin typeface="Cambria Math" panose="02040503050406030204" pitchFamily="18" charset="0"/>
                        </a:rPr>
                        <m:t>𝑍</m:t>
                      </m:r>
                      <m:r>
                        <a:rPr lang="en-US" sz="1600" b="0" i="0">
                          <a:latin typeface="Cambria Math" panose="02040503050406030204" pitchFamily="18" charset="0"/>
                        </a:rPr>
                        <m:t>=|</m:t>
                      </m:r>
                      <m:r>
                        <a:rPr lang="en-US" sz="1600" b="0" i="1">
                          <a:latin typeface="Cambria Math" panose="02040503050406030204" pitchFamily="18" charset="0"/>
                        </a:rPr>
                        <m:t>𝑧</m:t>
                      </m:r>
                      <m:r>
                        <a:rPr lang="en-US" sz="1600" b="0" i="0">
                          <a:latin typeface="Cambria Math" panose="02040503050406030204" pitchFamily="18" charset="0"/>
                        </a:rPr>
                        <m:t>|</m:t>
                      </m:r>
                      <m:sSup>
                        <m:sSupPr>
                          <m:ctrlPr>
                            <a:rPr lang="en-US" sz="1600" i="1">
                              <a:latin typeface="Cambria Math" panose="02040503050406030204" pitchFamily="18" charset="0"/>
                            </a:rPr>
                          </m:ctrlPr>
                        </m:sSupPr>
                        <m:e>
                          <m:r>
                            <a:rPr lang="en-US" sz="1600" b="0" i="1">
                              <a:latin typeface="Cambria Math" panose="02040503050406030204" pitchFamily="18" charset="0"/>
                            </a:rPr>
                            <m:t>𝑒</m:t>
                          </m:r>
                        </m:e>
                        <m:sup>
                          <m:r>
                            <a:rPr lang="en-US" sz="1600" b="0" i="1">
                              <a:latin typeface="Cambria Math" panose="02040503050406030204" pitchFamily="18" charset="0"/>
                            </a:rPr>
                            <m:t>𝑗</m:t>
                          </m:r>
                          <m:r>
                            <a:rPr lang="en-US" sz="1600" b="0" i="0">
                              <a:latin typeface="Cambria Math" panose="02040503050406030204" pitchFamily="18" charset="0"/>
                            </a:rPr>
                            <m:t>∠</m:t>
                          </m:r>
                          <m:r>
                            <a:rPr lang="en-US" sz="1600" b="0" i="1">
                              <a:latin typeface="Cambria Math" panose="02040503050406030204" pitchFamily="18" charset="0"/>
                            </a:rPr>
                            <m:t>𝑍</m:t>
                          </m:r>
                        </m:sup>
                      </m:sSup>
                    </m:oMath>
                  </m:oMathPara>
                </a14:m>
                <a:endParaRPr lang="en-US" sz="1600" dirty="0"/>
              </a:p>
            </p:txBody>
          </p:sp>
        </mc:Choice>
        <mc:Fallback xmlns="">
          <p:sp>
            <p:nvSpPr>
              <p:cNvPr id="31" name="Rectangle 30"/>
              <p:cNvSpPr>
                <a:spLocks noRot="1" noChangeAspect="1" noMove="1" noResize="1" noEditPoints="1" noAdjustHandles="1" noChangeArrowheads="1" noChangeShapeType="1" noTextEdit="1"/>
              </p:cNvSpPr>
              <p:nvPr/>
            </p:nvSpPr>
            <p:spPr>
              <a:xfrm>
                <a:off x="1364867" y="4641814"/>
                <a:ext cx="1246752" cy="346570"/>
              </a:xfrm>
              <a:prstGeom prst="rect">
                <a:avLst/>
              </a:prstGeom>
              <a:blipFill>
                <a:blip r:embed="rId6"/>
                <a:stretch>
                  <a:fillRect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756880" y="4618168"/>
                <a:ext cx="3307252" cy="390492"/>
              </a:xfrm>
              <a:prstGeom prst="rect">
                <a:avLst/>
              </a:prstGeom>
            </p:spPr>
            <p:txBody>
              <a:bodyPr wrap="none">
                <a:spAutoFit/>
              </a:bodyPr>
              <a:lstStyle/>
              <a:p>
                <a14:m>
                  <m:oMath xmlns:m="http://schemas.openxmlformats.org/officeDocument/2006/math">
                    <m:r>
                      <a:rPr lang="en-US" sz="1600" b="0">
                        <a:latin typeface="Cambria Math" panose="02040503050406030204" pitchFamily="18" charset="0"/>
                      </a:rPr>
                      <m:t>|</m:t>
                    </m:r>
                    <m:r>
                      <a:rPr lang="en-US" sz="1600" b="0" i="1">
                        <a:latin typeface="Cambria Math" panose="02040503050406030204" pitchFamily="18" charset="0"/>
                      </a:rPr>
                      <m:t>𝑍</m:t>
                    </m:r>
                    <m:r>
                      <a:rPr lang="en-US" sz="1600" b="0">
                        <a:latin typeface="Cambria Math" panose="02040503050406030204" pitchFamily="18" charset="0"/>
                      </a:rPr>
                      <m:t>|=</m:t>
                    </m:r>
                    <m:rad>
                      <m:radPr>
                        <m:degHide m:val="on"/>
                        <m:ctrlPr>
                          <a:rPr lang="en-US" sz="1600" i="1">
                            <a:latin typeface="Cambria Math" panose="02040503050406030204" pitchFamily="18" charset="0"/>
                          </a:rPr>
                        </m:ctrlPr>
                      </m:radPr>
                      <m:deg/>
                      <m:e>
                        <m:sSup>
                          <m:sSupPr>
                            <m:ctrlPr>
                              <a:rPr lang="en-US" sz="1600" i="1">
                                <a:latin typeface="Cambria Math" panose="02040503050406030204" pitchFamily="18" charset="0"/>
                              </a:rPr>
                            </m:ctrlPr>
                          </m:sSupPr>
                          <m:e>
                            <m:r>
                              <a:rPr lang="en-US" sz="1600" b="0" i="1">
                                <a:latin typeface="Cambria Math" panose="02040503050406030204" pitchFamily="18" charset="0"/>
                              </a:rPr>
                              <m:t>𝑥</m:t>
                            </m:r>
                          </m:e>
                          <m:sup>
                            <m:r>
                              <a:rPr lang="en-US" sz="1600" b="0">
                                <a:latin typeface="Cambria Math" panose="02040503050406030204" pitchFamily="18" charset="0"/>
                              </a:rPr>
                              <m:t>2</m:t>
                            </m:r>
                          </m:sup>
                        </m:sSup>
                        <m:r>
                          <a:rPr lang="en-US" sz="1600" b="0">
                            <a:latin typeface="Cambria Math" panose="02040503050406030204" pitchFamily="18" charset="0"/>
                          </a:rPr>
                          <m:t>+</m:t>
                        </m:r>
                        <m:sSup>
                          <m:sSupPr>
                            <m:ctrlPr>
                              <a:rPr lang="en-US" sz="1600" i="1">
                                <a:latin typeface="Cambria Math" panose="02040503050406030204" pitchFamily="18" charset="0"/>
                              </a:rPr>
                            </m:ctrlPr>
                          </m:sSupPr>
                          <m:e>
                            <m:r>
                              <a:rPr lang="en-US" sz="1600" b="0" i="1">
                                <a:latin typeface="Cambria Math" panose="02040503050406030204" pitchFamily="18" charset="0"/>
                              </a:rPr>
                              <m:t>𝑦</m:t>
                            </m:r>
                          </m:e>
                          <m:sup>
                            <m:r>
                              <a:rPr lang="en-US" sz="1600" b="0">
                                <a:latin typeface="Cambria Math" panose="02040503050406030204" pitchFamily="18" charset="0"/>
                              </a:rPr>
                              <m:t>2</m:t>
                            </m:r>
                          </m:sup>
                        </m:sSup>
                      </m:e>
                    </m:rad>
                    <m:r>
                      <m:rPr>
                        <m:nor/>
                      </m:rPr>
                      <a:rPr lang="en-US" sz="1600" i="1">
                        <a:latin typeface="Cambria Math" panose="02040503050406030204" pitchFamily="18" charset="0"/>
                      </a:rPr>
                      <m:t>  </m:t>
                    </m:r>
                    <m:r>
                      <a:rPr lang="en-US" sz="1600" b="0">
                        <a:latin typeface="Cambria Math" panose="02040503050406030204" pitchFamily="18" charset="0"/>
                      </a:rPr>
                      <m:t>,</m:t>
                    </m:r>
                    <m:r>
                      <m:rPr>
                        <m:nor/>
                      </m:rPr>
                      <a:rPr lang="en-US" sz="1600" i="1">
                        <a:latin typeface="Cambria Math" panose="02040503050406030204" pitchFamily="18" charset="0"/>
                      </a:rPr>
                      <m:t>   </m:t>
                    </m:r>
                    <m:r>
                      <a:rPr lang="en-US" sz="1600" b="0">
                        <a:latin typeface="Cambria Math" panose="02040503050406030204" pitchFamily="18" charset="0"/>
                      </a:rPr>
                      <m:t>∠</m:t>
                    </m:r>
                    <m:r>
                      <a:rPr lang="en-US" sz="1600" b="0" i="1">
                        <a:latin typeface="Cambria Math" panose="02040503050406030204" pitchFamily="18" charset="0"/>
                      </a:rPr>
                      <m:t>𝑍</m:t>
                    </m:r>
                    <m:r>
                      <a:rPr lang="en-US" sz="1600" b="0">
                        <a:latin typeface="Cambria Math" panose="02040503050406030204" pitchFamily="18" charset="0"/>
                      </a:rPr>
                      <m:t>=</m:t>
                    </m:r>
                    <m:sSup>
                      <m:sSupPr>
                        <m:ctrlPr>
                          <a:rPr lang="en-US" sz="1600" i="1">
                            <a:latin typeface="Cambria Math" panose="02040503050406030204" pitchFamily="18" charset="0"/>
                          </a:rPr>
                        </m:ctrlPr>
                      </m:sSupPr>
                      <m:e>
                        <m:r>
                          <m:rPr>
                            <m:sty m:val="p"/>
                          </m:rPr>
                          <a:rPr lang="en-US" sz="1600" b="0">
                            <a:latin typeface="Cambria Math" panose="02040503050406030204" pitchFamily="18" charset="0"/>
                          </a:rPr>
                          <m:t>tan</m:t>
                        </m:r>
                      </m:e>
                      <m:sup>
                        <m:r>
                          <a:rPr lang="en-US" sz="1600" b="0">
                            <a:latin typeface="Cambria Math" panose="02040503050406030204" pitchFamily="18" charset="0"/>
                          </a:rPr>
                          <m:t>−</m:t>
                        </m:r>
                        <m:r>
                          <a:rPr lang="en-US" sz="1600" b="0">
                            <a:latin typeface="Cambria Math" panose="02040503050406030204" pitchFamily="18" charset="0"/>
                          </a:rPr>
                          <m:t>1</m:t>
                        </m:r>
                      </m:sup>
                    </m:sSup>
                    <m:r>
                      <a:rPr lang="en-US" sz="1600" b="0">
                        <a:latin typeface="Cambria Math" panose="02040503050406030204" pitchFamily="18" charset="0"/>
                      </a:rPr>
                      <m:t>(</m:t>
                    </m:r>
                    <m:f>
                      <m:fPr>
                        <m:type m:val="lin"/>
                        <m:ctrlPr>
                          <a:rPr lang="en-US" sz="1600" i="1">
                            <a:latin typeface="Cambria Math" panose="02040503050406030204" pitchFamily="18" charset="0"/>
                          </a:rPr>
                        </m:ctrlPr>
                      </m:fPr>
                      <m:num>
                        <m:r>
                          <a:rPr lang="en-US" sz="1600" b="0" i="1">
                            <a:latin typeface="Cambria Math" panose="02040503050406030204" pitchFamily="18" charset="0"/>
                          </a:rPr>
                          <m:t>𝑦</m:t>
                        </m:r>
                      </m:num>
                      <m:den>
                        <m:r>
                          <a:rPr lang="en-US" sz="1600" b="0" i="1">
                            <a:latin typeface="Cambria Math" panose="02040503050406030204" pitchFamily="18" charset="0"/>
                          </a:rPr>
                          <m:t>𝑥</m:t>
                        </m:r>
                      </m:den>
                    </m:f>
                  </m:oMath>
                </a14:m>
                <a:r>
                  <a:rPr lang="fa-IR" sz="1600" dirty="0" smtClean="0"/>
                  <a:t>(</a:t>
                </a:r>
                <a:endParaRPr lang="en-US" sz="1600" dirty="0"/>
              </a:p>
            </p:txBody>
          </p:sp>
        </mc:Choice>
        <mc:Fallback xmlns="">
          <p:sp>
            <p:nvSpPr>
              <p:cNvPr id="32" name="Rectangle 31"/>
              <p:cNvSpPr>
                <a:spLocks noRot="1" noChangeAspect="1" noMove="1" noResize="1" noEditPoints="1" noAdjustHandles="1" noChangeArrowheads="1" noChangeShapeType="1" noTextEdit="1"/>
              </p:cNvSpPr>
              <p:nvPr/>
            </p:nvSpPr>
            <p:spPr>
              <a:xfrm>
                <a:off x="2756880" y="4618168"/>
                <a:ext cx="3307252" cy="390492"/>
              </a:xfrm>
              <a:prstGeom prst="rect">
                <a:avLst/>
              </a:prstGeom>
              <a:blipFill>
                <a:blip r:embed="rId7"/>
                <a:stretch>
                  <a:fillRect t="-76563" r="-9945" b="-142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1523081" y="5136887"/>
                <a:ext cx="126303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𝑍</m:t>
                          </m:r>
                        </m:e>
                        <m:sup>
                          <m:r>
                            <a:rPr lang="en-US" sz="1600">
                              <a:latin typeface="Cambria Math" panose="02040503050406030204" pitchFamily="18" charset="0"/>
                              <a:ea typeface="Cambria Math" panose="02040503050406030204" pitchFamily="18" charset="0"/>
                            </a:rPr>
                            <m:t>∗</m:t>
                          </m:r>
                        </m:sup>
                      </m:sSup>
                      <m:r>
                        <a:rPr lang="en-US" sz="1600" b="0" i="0">
                          <a:latin typeface="Cambria Math" panose="02040503050406030204" pitchFamily="18" charset="0"/>
                        </a:rPr>
                        <m:t>=</m:t>
                      </m:r>
                      <m:r>
                        <a:rPr lang="en-US" sz="1600" b="0" i="1">
                          <a:latin typeface="Cambria Math" panose="02040503050406030204" pitchFamily="18" charset="0"/>
                        </a:rPr>
                        <m:t>𝑥</m:t>
                      </m:r>
                      <m:r>
                        <a:rPr lang="en-US" sz="1600" b="0" i="0">
                          <a:latin typeface="Cambria Math" panose="02040503050406030204" pitchFamily="18" charset="0"/>
                        </a:rPr>
                        <m:t>−</m:t>
                      </m:r>
                      <m:r>
                        <a:rPr lang="en-US" sz="1600" b="0" i="1">
                          <a:latin typeface="Cambria Math" panose="02040503050406030204" pitchFamily="18" charset="0"/>
                        </a:rPr>
                        <m:t>𝑗𝑦</m:t>
                      </m:r>
                    </m:oMath>
                  </m:oMathPara>
                </a14:m>
                <a:endParaRPr lang="en-US" sz="1600" dirty="0"/>
              </a:p>
            </p:txBody>
          </p:sp>
        </mc:Choice>
        <mc:Fallback xmlns="">
          <p:sp>
            <p:nvSpPr>
              <p:cNvPr id="33" name="Rectangle 32"/>
              <p:cNvSpPr>
                <a:spLocks noRot="1" noChangeAspect="1" noMove="1" noResize="1" noEditPoints="1" noAdjustHandles="1" noChangeArrowheads="1" noChangeShapeType="1" noTextEdit="1"/>
              </p:cNvSpPr>
              <p:nvPr/>
            </p:nvSpPr>
            <p:spPr>
              <a:xfrm>
                <a:off x="1523081" y="5136887"/>
                <a:ext cx="1263038" cy="338554"/>
              </a:xfrm>
              <a:prstGeom prst="rect">
                <a:avLst/>
              </a:prstGeom>
              <a:blipFill>
                <a:blip r:embed="rId8"/>
                <a:stretch>
                  <a:fillRect b="-9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2700576" y="5158328"/>
                <a:ext cx="119026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a:latin typeface="Cambria Math" panose="02040503050406030204" pitchFamily="18" charset="0"/>
                        </a:rPr>
                        <m:t>𝑍</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𝑍</m:t>
                          </m:r>
                        </m:e>
                        <m:sup>
                          <m:r>
                            <a:rPr lang="en-US" sz="1600">
                              <a:latin typeface="Cambria Math" panose="02040503050406030204" pitchFamily="18" charset="0"/>
                              <a:ea typeface="Cambria Math" panose="02040503050406030204" pitchFamily="18" charset="0"/>
                            </a:rPr>
                            <m:t>∗</m:t>
                          </m:r>
                        </m:sup>
                      </m:sSup>
                      <m:r>
                        <a:rPr lang="en-US" sz="1600" b="0" i="0">
                          <a:latin typeface="Cambria Math" panose="02040503050406030204" pitchFamily="18" charset="0"/>
                        </a:rPr>
                        <m:t>=|</m:t>
                      </m:r>
                      <m:r>
                        <a:rPr lang="en-US" sz="1600" b="0" i="1">
                          <a:latin typeface="Cambria Math" panose="02040503050406030204" pitchFamily="18" charset="0"/>
                        </a:rPr>
                        <m:t>𝑍</m:t>
                      </m:r>
                      <m:sSup>
                        <m:sSupPr>
                          <m:ctrlPr>
                            <a:rPr lang="en-US" sz="1600" i="1">
                              <a:latin typeface="Cambria Math" panose="02040503050406030204" pitchFamily="18" charset="0"/>
                            </a:rPr>
                          </m:ctrlPr>
                        </m:sSupPr>
                        <m:e>
                          <m:r>
                            <a:rPr lang="en-US" sz="1600" b="0" i="0">
                              <a:latin typeface="Cambria Math" panose="02040503050406030204" pitchFamily="18" charset="0"/>
                            </a:rPr>
                            <m:t>|</m:t>
                          </m:r>
                        </m:e>
                        <m:sup>
                          <m:r>
                            <a:rPr lang="en-US" sz="1600" b="0" i="0">
                              <a:latin typeface="Cambria Math" panose="02040503050406030204" pitchFamily="18" charset="0"/>
                            </a:rPr>
                            <m:t>2</m:t>
                          </m:r>
                        </m:sup>
                      </m:sSup>
                    </m:oMath>
                  </m:oMathPara>
                </a14:m>
                <a:endParaRPr lang="en-US" sz="1600" dirty="0"/>
              </a:p>
            </p:txBody>
          </p:sp>
        </mc:Choice>
        <mc:Fallback xmlns="">
          <p:sp>
            <p:nvSpPr>
              <p:cNvPr id="34" name="Rectangle 33"/>
              <p:cNvSpPr>
                <a:spLocks noRot="1" noChangeAspect="1" noMove="1" noResize="1" noEditPoints="1" noAdjustHandles="1" noChangeArrowheads="1" noChangeShapeType="1" noTextEdit="1"/>
              </p:cNvSpPr>
              <p:nvPr/>
            </p:nvSpPr>
            <p:spPr>
              <a:xfrm>
                <a:off x="2700576" y="5158328"/>
                <a:ext cx="1190262" cy="338554"/>
              </a:xfrm>
              <a:prstGeom prst="rect">
                <a:avLst/>
              </a:prstGeom>
              <a:blipFill>
                <a:blip r:embed="rId9"/>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790430" y="5165867"/>
                <a:ext cx="167796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rPr>
                          </m:ctrlPr>
                        </m:dPr>
                        <m:e>
                          <m:r>
                            <m:rPr>
                              <m:sty m:val="p"/>
                            </m:rPr>
                            <a:rPr lang="en-US" sz="1600">
                              <a:latin typeface="Cambria Math" panose="02040503050406030204" pitchFamily="18" charset="0"/>
                            </a:rPr>
                            <m:t>Z</m:t>
                          </m:r>
                          <m:r>
                            <a:rPr lang="en-US" sz="1600">
                              <a:latin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𝑍</m:t>
                              </m:r>
                            </m:e>
                            <m:sup>
                              <m:r>
                                <a:rPr lang="en-US" sz="1600">
                                  <a:latin typeface="Cambria Math" panose="02040503050406030204" pitchFamily="18" charset="0"/>
                                  <a:ea typeface="Cambria Math" panose="02040503050406030204" pitchFamily="18" charset="0"/>
                                </a:rPr>
                                <m:t>∗</m:t>
                              </m:r>
                            </m:sup>
                          </m:sSup>
                          <m:r>
                            <a:rPr lang="en-US" sz="1600" b="0" i="0">
                              <a:latin typeface="Cambria Math" panose="02040503050406030204" pitchFamily="18" charset="0"/>
                            </a:rPr>
                            <m:t>=</m:t>
                          </m:r>
                          <m:r>
                            <a:rPr lang="en-US" sz="1600" b="0" i="0">
                              <a:latin typeface="Cambria Math" panose="02040503050406030204" pitchFamily="18" charset="0"/>
                            </a:rPr>
                            <m:t>2</m:t>
                          </m:r>
                          <m:r>
                            <m:rPr>
                              <m:sty m:val="p"/>
                            </m:rPr>
                            <a:rPr lang="en-US" sz="1600" b="0" i="0">
                              <a:latin typeface="Cambria Math" panose="02040503050406030204" pitchFamily="18" charset="0"/>
                            </a:rPr>
                            <m:t>Re</m:t>
                          </m:r>
                          <m:r>
                            <a:rPr lang="en-US" sz="1600" b="0" i="0">
                              <a:latin typeface="Cambria Math" panose="02040503050406030204" pitchFamily="18" charset="0"/>
                            </a:rPr>
                            <m:t>[</m:t>
                          </m:r>
                          <m:r>
                            <a:rPr lang="en-US" sz="1600" b="0" i="1">
                              <a:latin typeface="Cambria Math" panose="02040503050406030204" pitchFamily="18" charset="0"/>
                            </a:rPr>
                            <m:t>𝑍</m:t>
                          </m:r>
                        </m:e>
                      </m:d>
                    </m:oMath>
                  </m:oMathPara>
                </a14:m>
                <a:endParaRPr lang="en-US" sz="1600" dirty="0"/>
              </a:p>
            </p:txBody>
          </p:sp>
        </mc:Choice>
        <mc:Fallback xmlns="">
          <p:sp>
            <p:nvSpPr>
              <p:cNvPr id="35" name="Rectangle 34"/>
              <p:cNvSpPr>
                <a:spLocks noRot="1" noChangeAspect="1" noMove="1" noResize="1" noEditPoints="1" noAdjustHandles="1" noChangeArrowheads="1" noChangeShapeType="1" noTextEdit="1"/>
              </p:cNvSpPr>
              <p:nvPr/>
            </p:nvSpPr>
            <p:spPr>
              <a:xfrm>
                <a:off x="3790430" y="5165867"/>
                <a:ext cx="1677960" cy="338554"/>
              </a:xfrm>
              <a:prstGeom prst="rect">
                <a:avLst/>
              </a:prstGeom>
              <a:blipFill>
                <a:blip r:embed="rId10"/>
                <a:stretch>
                  <a:fillRect t="-108929" r="-22182" b="-16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1549405" y="5600002"/>
                <a:ext cx="2702919" cy="3552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a:latin typeface="Cambria Math" panose="02040503050406030204" pitchFamily="18" charset="0"/>
                            </a:rPr>
                            <m:t>𝑍</m:t>
                          </m:r>
                        </m:e>
                        <m:sub>
                          <m:r>
                            <a:rPr lang="en-US" sz="1600" b="0" i="0">
                              <a:latin typeface="Cambria Math" panose="02040503050406030204" pitchFamily="18" charset="0"/>
                            </a:rPr>
                            <m:t>1</m:t>
                          </m:r>
                        </m:sub>
                      </m:sSub>
                      <m:r>
                        <a:rPr lang="en-US" sz="1600" b="0" i="0">
                          <a:latin typeface="Cambria Math" panose="02040503050406030204" pitchFamily="18" charset="0"/>
                        </a:rPr>
                        <m:t>⋅</m:t>
                      </m:r>
                      <m:sSub>
                        <m:sSubPr>
                          <m:ctrlPr>
                            <a:rPr lang="en-US" sz="1600" i="1">
                              <a:latin typeface="Cambria Math" panose="02040503050406030204" pitchFamily="18" charset="0"/>
                            </a:rPr>
                          </m:ctrlPr>
                        </m:sSubPr>
                        <m:e>
                          <m:r>
                            <a:rPr lang="en-US" sz="1600" b="0" i="1">
                              <a:latin typeface="Cambria Math" panose="02040503050406030204" pitchFamily="18" charset="0"/>
                            </a:rPr>
                            <m:t>𝑍</m:t>
                          </m:r>
                        </m:e>
                        <m:sub>
                          <m:r>
                            <a:rPr lang="en-US" sz="1600" b="0" i="0">
                              <a:latin typeface="Cambria Math" panose="02040503050406030204" pitchFamily="18" charset="0"/>
                            </a:rPr>
                            <m:t>2</m:t>
                          </m:r>
                        </m:sub>
                      </m:sSub>
                      <m:r>
                        <a:rPr lang="en-US" sz="1600" b="0" i="0">
                          <a:latin typeface="Cambria Math" panose="02040503050406030204" pitchFamily="18" charset="0"/>
                        </a:rPr>
                        <m:t>=|</m:t>
                      </m:r>
                      <m:sSub>
                        <m:sSubPr>
                          <m:ctrlPr>
                            <a:rPr lang="en-US" sz="1600" i="1">
                              <a:latin typeface="Cambria Math" panose="02040503050406030204" pitchFamily="18" charset="0"/>
                            </a:rPr>
                          </m:ctrlPr>
                        </m:sSubPr>
                        <m:e>
                          <m:r>
                            <a:rPr lang="en-US" sz="1600" b="0" i="1">
                              <a:latin typeface="Cambria Math" panose="02040503050406030204" pitchFamily="18" charset="0"/>
                            </a:rPr>
                            <m:t>𝑍</m:t>
                          </m:r>
                        </m:e>
                        <m:sub>
                          <m:r>
                            <a:rPr lang="en-US" sz="1600" b="0" i="0">
                              <a:latin typeface="Cambria Math" panose="02040503050406030204" pitchFamily="18" charset="0"/>
                            </a:rPr>
                            <m:t>1</m:t>
                          </m:r>
                        </m:sub>
                      </m:sSub>
                      <m:r>
                        <a:rPr lang="en-US" sz="1600" b="0" i="0">
                          <a:latin typeface="Cambria Math" panose="02040503050406030204" pitchFamily="18" charset="0"/>
                        </a:rPr>
                        <m:t>||</m:t>
                      </m:r>
                      <m:sSub>
                        <m:sSubPr>
                          <m:ctrlPr>
                            <a:rPr lang="en-US" sz="1600" i="1">
                              <a:latin typeface="Cambria Math" panose="02040503050406030204" pitchFamily="18" charset="0"/>
                            </a:rPr>
                          </m:ctrlPr>
                        </m:sSubPr>
                        <m:e>
                          <m:r>
                            <a:rPr lang="en-US" sz="1600" b="0" i="1">
                              <a:latin typeface="Cambria Math" panose="02040503050406030204" pitchFamily="18" charset="0"/>
                            </a:rPr>
                            <m:t>𝑍</m:t>
                          </m:r>
                        </m:e>
                        <m:sub>
                          <m:r>
                            <a:rPr lang="en-US" sz="1600" b="0" i="0">
                              <a:latin typeface="Cambria Math" panose="02040503050406030204" pitchFamily="18" charset="0"/>
                            </a:rPr>
                            <m:t>2</m:t>
                          </m:r>
                        </m:sub>
                      </m:sSub>
                      <m:r>
                        <a:rPr lang="en-US" sz="1600" b="0" i="0">
                          <a:latin typeface="Cambria Math" panose="02040503050406030204" pitchFamily="18" charset="0"/>
                        </a:rPr>
                        <m:t>|</m:t>
                      </m:r>
                      <m:sSup>
                        <m:sSupPr>
                          <m:ctrlPr>
                            <a:rPr lang="en-US" sz="1600" i="1">
                              <a:latin typeface="Cambria Math" panose="02040503050406030204" pitchFamily="18" charset="0"/>
                            </a:rPr>
                          </m:ctrlPr>
                        </m:sSupPr>
                        <m:e>
                          <m:r>
                            <a:rPr lang="en-US" sz="1600" b="0" i="1">
                              <a:latin typeface="Cambria Math" panose="02040503050406030204" pitchFamily="18" charset="0"/>
                            </a:rPr>
                            <m:t>𝑒</m:t>
                          </m:r>
                        </m:e>
                        <m:sup>
                          <m:r>
                            <a:rPr lang="en-US" sz="1600" b="0" i="1">
                              <a:latin typeface="Cambria Math" panose="02040503050406030204" pitchFamily="18" charset="0"/>
                            </a:rPr>
                            <m:t>𝑗</m:t>
                          </m:r>
                          <m:d>
                            <m:dPr>
                              <m:ctrlPr>
                                <a:rPr lang="en-US" sz="1600" i="1">
                                  <a:latin typeface="Cambria Math" panose="02040503050406030204" pitchFamily="18" charset="0"/>
                                </a:rPr>
                              </m:ctrlPr>
                            </m:dPr>
                            <m:e>
                              <m:r>
                                <a:rPr lang="en-US" sz="1600" b="0">
                                  <a:latin typeface="Cambria Math" panose="02040503050406030204" pitchFamily="18" charset="0"/>
                                </a:rPr>
                                <m:t>∠</m:t>
                              </m:r>
                              <m:sSub>
                                <m:sSubPr>
                                  <m:ctrlPr>
                                    <a:rPr lang="en-US" sz="1600" i="1">
                                      <a:latin typeface="Cambria Math" panose="02040503050406030204" pitchFamily="18" charset="0"/>
                                    </a:rPr>
                                  </m:ctrlPr>
                                </m:sSubPr>
                                <m:e>
                                  <m:r>
                                    <a:rPr lang="en-US" sz="1600" b="0" i="1">
                                      <a:latin typeface="Cambria Math" panose="02040503050406030204" pitchFamily="18" charset="0"/>
                                    </a:rPr>
                                    <m:t>𝑍</m:t>
                                  </m:r>
                                </m:e>
                                <m:sub>
                                  <m:r>
                                    <a:rPr lang="en-US" sz="1600" b="0">
                                      <a:latin typeface="Cambria Math" panose="02040503050406030204" pitchFamily="18" charset="0"/>
                                    </a:rPr>
                                    <m:t>1</m:t>
                                  </m:r>
                                </m:sub>
                              </m:sSub>
                              <m:r>
                                <a:rPr lang="en-US" sz="1600" b="0">
                                  <a:latin typeface="Cambria Math" panose="02040503050406030204" pitchFamily="18" charset="0"/>
                                </a:rPr>
                                <m:t>+</m:t>
                              </m:r>
                              <m:r>
                                <a:rPr lang="en-US" sz="1600" b="0">
                                  <a:latin typeface="Cambria Math" panose="02040503050406030204" pitchFamily="18" charset="0"/>
                                </a:rPr>
                                <m:t>∠</m:t>
                              </m:r>
                              <m:sSub>
                                <m:sSubPr>
                                  <m:ctrlPr>
                                    <a:rPr lang="en-US" sz="1600" i="1">
                                      <a:latin typeface="Cambria Math" panose="02040503050406030204" pitchFamily="18" charset="0"/>
                                    </a:rPr>
                                  </m:ctrlPr>
                                </m:sSubPr>
                                <m:e>
                                  <m:r>
                                    <a:rPr lang="en-US" sz="1600" b="0" i="1">
                                      <a:latin typeface="Cambria Math" panose="02040503050406030204" pitchFamily="18" charset="0"/>
                                    </a:rPr>
                                    <m:t>𝑍</m:t>
                                  </m:r>
                                </m:e>
                                <m:sub>
                                  <m:r>
                                    <a:rPr lang="fa-IR" sz="1600" b="0" i="0" smtClean="0">
                                      <a:latin typeface="Cambria Math" panose="02040503050406030204" pitchFamily="18" charset="0"/>
                                    </a:rPr>
                                    <m:t>2</m:t>
                                  </m:r>
                                </m:sub>
                              </m:sSub>
                            </m:e>
                          </m:d>
                        </m:sup>
                      </m:sSup>
                    </m:oMath>
                  </m:oMathPara>
                </a14:m>
                <a:endParaRPr lang="en-US" sz="1600" dirty="0"/>
              </a:p>
            </p:txBody>
          </p:sp>
        </mc:Choice>
        <mc:Fallback xmlns="">
          <p:sp>
            <p:nvSpPr>
              <p:cNvPr id="36" name="Rectangle 35"/>
              <p:cNvSpPr>
                <a:spLocks noRot="1" noChangeAspect="1" noMove="1" noResize="1" noEditPoints="1" noAdjustHandles="1" noChangeArrowheads="1" noChangeShapeType="1" noTextEdit="1"/>
              </p:cNvSpPr>
              <p:nvPr/>
            </p:nvSpPr>
            <p:spPr>
              <a:xfrm>
                <a:off x="1549405" y="5600002"/>
                <a:ext cx="2702919" cy="355225"/>
              </a:xfrm>
              <a:prstGeom prst="rect">
                <a:avLst/>
              </a:prstGeom>
              <a:blipFill>
                <a:blip r:embed="rId11"/>
                <a:stretch>
                  <a:fillRect b="-10345"/>
                </a:stretch>
              </a:blipFill>
            </p:spPr>
            <p:txBody>
              <a:bodyPr/>
              <a:lstStyle/>
              <a:p>
                <a:r>
                  <a:rPr lang="en-US">
                    <a:noFill/>
                  </a:rPr>
                  <a:t> </a:t>
                </a:r>
              </a:p>
            </p:txBody>
          </p:sp>
        </mc:Fallback>
      </mc:AlternateContent>
      <p:sp>
        <p:nvSpPr>
          <p:cNvPr id="37" name="Rectangle 36"/>
          <p:cNvSpPr>
            <a:spLocks noChangeArrowheads="1"/>
          </p:cNvSpPr>
          <p:nvPr/>
        </p:nvSpPr>
        <p:spPr bwMode="auto">
          <a:xfrm>
            <a:off x="5908456" y="5841980"/>
            <a:ext cx="3129383"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v"/>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نمایش فیزوری یک سیگنال سینوسی:</a:t>
            </a:r>
            <a:endParaRPr lang="en-US" altLang="en-US" sz="1600" b="1"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Rectangle 37"/>
              <p:cNvSpPr/>
              <p:nvPr/>
            </p:nvSpPr>
            <p:spPr>
              <a:xfrm>
                <a:off x="3581400" y="5947095"/>
                <a:ext cx="2233175" cy="338554"/>
              </a:xfrm>
              <a:prstGeom prst="rect">
                <a:avLst/>
              </a:prstGeom>
              <a:solidFill>
                <a:schemeClr val="accent1">
                  <a:lumMod val="20000"/>
                  <a:lumOff val="80000"/>
                  <a:alpha val="72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r>
                            <a:rPr lang="en-US" sz="1600" b="0" i="1">
                              <a:latin typeface="Cambria Math" panose="02040503050406030204" pitchFamily="18" charset="0"/>
                            </a:rPr>
                            <m:t>𝑥</m:t>
                          </m:r>
                          <m:r>
                            <a:rPr lang="en-US" sz="1600" b="0" i="0">
                              <a:latin typeface="Cambria Math" panose="02040503050406030204" pitchFamily="18" charset="0"/>
                            </a:rPr>
                            <m:t>(</m:t>
                          </m:r>
                          <m:r>
                            <a:rPr lang="en-US" sz="1600" b="0" i="1">
                              <a:latin typeface="Cambria Math" panose="02040503050406030204" pitchFamily="18" charset="0"/>
                            </a:rPr>
                            <m:t>𝑡</m:t>
                          </m:r>
                          <m:r>
                            <a:rPr lang="en-US" sz="1600" b="0" i="0">
                              <a:latin typeface="Cambria Math" panose="02040503050406030204" pitchFamily="18" charset="0"/>
                            </a:rPr>
                            <m:t>)=</m:t>
                          </m:r>
                          <m:sSub>
                            <m:sSubPr>
                              <m:ctrlPr>
                                <a:rPr lang="en-US" sz="1600" i="1">
                                  <a:latin typeface="Cambria Math" panose="02040503050406030204" pitchFamily="18" charset="0"/>
                                </a:rPr>
                              </m:ctrlPr>
                            </m:sSubPr>
                            <m:e>
                              <m:r>
                                <a:rPr lang="en-US" sz="1600" b="0" i="1">
                                  <a:latin typeface="Cambria Math" panose="02040503050406030204" pitchFamily="18" charset="0"/>
                                </a:rPr>
                                <m:t>𝐴</m:t>
                              </m:r>
                            </m:e>
                            <m:sub>
                              <m:r>
                                <a:rPr lang="en-US" sz="1600" b="0" i="1">
                                  <a:latin typeface="Cambria Math" panose="02040503050406030204" pitchFamily="18" charset="0"/>
                                </a:rPr>
                                <m:t>𝑚</m:t>
                              </m:r>
                            </m:sub>
                          </m:sSub>
                          <m:r>
                            <m:rPr>
                              <m:sty m:val="p"/>
                            </m:rPr>
                            <a:rPr lang="en-US" sz="1600" b="0" i="0">
                              <a:latin typeface="Cambria Math" panose="02040503050406030204" pitchFamily="18" charset="0"/>
                            </a:rPr>
                            <m:t>cos</m:t>
                          </m:r>
                          <m:r>
                            <a:rPr lang="en-US" sz="1600" b="0" i="0">
                              <a:latin typeface="Cambria Math" panose="02040503050406030204" pitchFamily="18" charset="0"/>
                            </a:rPr>
                            <m:t>(</m:t>
                          </m:r>
                          <m:r>
                            <a:rPr lang="en-US" sz="1600" b="0" i="1">
                              <a:latin typeface="Cambria Math" panose="02040503050406030204" pitchFamily="18" charset="0"/>
                            </a:rPr>
                            <m:t>𝜔</m:t>
                          </m:r>
                          <m:r>
                            <a:rPr lang="en-US" sz="1600" b="0" i="1">
                              <a:latin typeface="Cambria Math" panose="02040503050406030204" pitchFamily="18" charset="0"/>
                            </a:rPr>
                            <m:t>𝑡</m:t>
                          </m:r>
                          <m:r>
                            <a:rPr lang="en-US" sz="1600" b="0" i="0">
                              <a:latin typeface="Cambria Math" panose="02040503050406030204" pitchFamily="18" charset="0"/>
                            </a:rPr>
                            <m:t>+</m:t>
                          </m:r>
                          <m:r>
                            <a:rPr lang="en-US" sz="1600" b="0" i="1">
                              <a:latin typeface="Cambria Math" panose="02040503050406030204" pitchFamily="18" charset="0"/>
                            </a:rPr>
                            <m:t>𝜑</m:t>
                          </m:r>
                        </m:e>
                      </m:d>
                    </m:oMath>
                  </m:oMathPara>
                </a14:m>
                <a:endParaRPr lang="en-US" sz="1600" dirty="0"/>
              </a:p>
            </p:txBody>
          </p:sp>
        </mc:Choice>
        <mc:Fallback xmlns="">
          <p:sp>
            <p:nvSpPr>
              <p:cNvPr id="38" name="Rectangle 37"/>
              <p:cNvSpPr>
                <a:spLocks noRot="1" noChangeAspect="1" noMove="1" noResize="1" noEditPoints="1" noAdjustHandles="1" noChangeArrowheads="1" noChangeShapeType="1" noTextEdit="1"/>
              </p:cNvSpPr>
              <p:nvPr/>
            </p:nvSpPr>
            <p:spPr>
              <a:xfrm>
                <a:off x="3581400" y="5947095"/>
                <a:ext cx="2233175" cy="338554"/>
              </a:xfrm>
              <a:prstGeom prst="rect">
                <a:avLst/>
              </a:prstGeom>
              <a:blipFill>
                <a:blip r:embed="rId12"/>
                <a:stretch>
                  <a:fillRect t="-110909" r="-19126" b="-172727"/>
                </a:stretch>
              </a:blipFill>
            </p:spPr>
            <p:txBody>
              <a:bodyPr/>
              <a:lstStyle/>
              <a:p>
                <a:r>
                  <a:rPr lang="en-US">
                    <a:noFill/>
                  </a:rPr>
                  <a:t> </a:t>
                </a:r>
              </a:p>
            </p:txBody>
          </p:sp>
        </mc:Fallback>
      </mc:AlternateContent>
      <p:cxnSp>
        <p:nvCxnSpPr>
          <p:cNvPr id="39" name="Straight Arrow Connector 38"/>
          <p:cNvCxnSpPr/>
          <p:nvPr/>
        </p:nvCxnSpPr>
        <p:spPr>
          <a:xfrm flipV="1">
            <a:off x="4517099" y="6254540"/>
            <a:ext cx="0" cy="35007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257800" y="6232240"/>
            <a:ext cx="58" cy="247517"/>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771504" y="6354900"/>
            <a:ext cx="6746" cy="249714"/>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a:spLocks noChangeArrowheads="1"/>
          </p:cNvSpPr>
          <p:nvPr/>
        </p:nvSpPr>
        <p:spPr bwMode="auto">
          <a:xfrm>
            <a:off x="3657408" y="6393216"/>
            <a:ext cx="922047"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400" dirty="0" smtClean="0">
                <a:solidFill>
                  <a:srgbClr val="0000FF"/>
                </a:solidFill>
                <a:ea typeface="Calibri" panose="020F0502020204030204" pitchFamily="34" charset="0"/>
                <a:cs typeface="B Nazanin" panose="00000400000000000000" pitchFamily="2" charset="-78"/>
              </a:rPr>
              <a:t>دامنه سیگنال</a:t>
            </a:r>
            <a:endParaRPr lang="en-US" altLang="en-US" sz="1400" dirty="0">
              <a:solidFill>
                <a:srgbClr val="0000FF"/>
              </a:solidFill>
              <a:ea typeface="Calibri" panose="020F0502020204030204" pitchFamily="34" charset="0"/>
              <a:cs typeface="B Nazanin" panose="00000400000000000000" pitchFamily="2" charset="-78"/>
            </a:endParaRPr>
          </a:p>
        </p:txBody>
      </p:sp>
      <p:sp>
        <p:nvSpPr>
          <p:cNvPr id="43" name="Rectangle 42"/>
          <p:cNvSpPr>
            <a:spLocks noChangeArrowheads="1"/>
          </p:cNvSpPr>
          <p:nvPr/>
        </p:nvSpPr>
        <p:spPr bwMode="auto">
          <a:xfrm>
            <a:off x="4607277" y="6339696"/>
            <a:ext cx="1087157"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400" dirty="0" smtClean="0">
                <a:solidFill>
                  <a:srgbClr val="0000FF"/>
                </a:solidFill>
                <a:ea typeface="Calibri" panose="020F0502020204030204" pitchFamily="34" charset="0"/>
                <a:cs typeface="B Nazanin" panose="00000400000000000000" pitchFamily="2" charset="-78"/>
              </a:rPr>
              <a:t>فرکانس زاویه ای</a:t>
            </a:r>
            <a:endParaRPr lang="en-US" altLang="en-US" sz="1400" dirty="0">
              <a:solidFill>
                <a:srgbClr val="0000FF"/>
              </a:solidFill>
              <a:ea typeface="Calibri" panose="020F0502020204030204" pitchFamily="34" charset="0"/>
              <a:cs typeface="B Nazanin" panose="00000400000000000000" pitchFamily="2" charset="-78"/>
            </a:endParaRPr>
          </a:p>
        </p:txBody>
      </p:sp>
      <p:sp>
        <p:nvSpPr>
          <p:cNvPr id="44" name="Rectangle 43"/>
          <p:cNvSpPr>
            <a:spLocks noChangeArrowheads="1"/>
          </p:cNvSpPr>
          <p:nvPr/>
        </p:nvSpPr>
        <p:spPr bwMode="auto">
          <a:xfrm>
            <a:off x="5574829" y="6479757"/>
            <a:ext cx="327334"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400" dirty="0" smtClean="0">
                <a:solidFill>
                  <a:srgbClr val="0000FF"/>
                </a:solidFill>
                <a:ea typeface="Calibri" panose="020F0502020204030204" pitchFamily="34" charset="0"/>
                <a:cs typeface="B Nazanin" panose="00000400000000000000" pitchFamily="2" charset="-78"/>
              </a:rPr>
              <a:t>فاز</a:t>
            </a:r>
            <a:endParaRPr lang="en-US" altLang="en-US" sz="1400" dirty="0">
              <a:solidFill>
                <a:srgbClr val="0000FF"/>
              </a:solidFill>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49" name="Rectangle 48"/>
              <p:cNvSpPr/>
              <p:nvPr/>
            </p:nvSpPr>
            <p:spPr>
              <a:xfrm>
                <a:off x="1415955" y="3130988"/>
                <a:ext cx="978794" cy="367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𝑗</m:t>
                      </m:r>
                      <m:r>
                        <a:rPr lang="en-US" sz="1600" i="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0">
                              <a:latin typeface="Cambria Math" panose="02040503050406030204" pitchFamily="18" charset="0"/>
                            </a:rPr>
                            <m:t>−</m:t>
                          </m:r>
                          <m:r>
                            <a:rPr lang="en-US" sz="1600" i="0">
                              <a:latin typeface="Cambria Math" panose="02040503050406030204" pitchFamily="18" charset="0"/>
                            </a:rPr>
                            <m:t>1</m:t>
                          </m:r>
                        </m:e>
                      </m:rad>
                    </m:oMath>
                  </m:oMathPara>
                </a14:m>
                <a:endParaRPr lang="en-US" sz="1600" dirty="0"/>
              </a:p>
            </p:txBody>
          </p:sp>
        </mc:Choice>
        <mc:Fallback xmlns="">
          <p:sp>
            <p:nvSpPr>
              <p:cNvPr id="49" name="Rectangle 48"/>
              <p:cNvSpPr>
                <a:spLocks noRot="1" noChangeAspect="1" noMove="1" noResize="1" noEditPoints="1" noAdjustHandles="1" noChangeArrowheads="1" noChangeShapeType="1" noTextEdit="1"/>
              </p:cNvSpPr>
              <p:nvPr/>
            </p:nvSpPr>
            <p:spPr>
              <a:xfrm>
                <a:off x="1415955" y="3130988"/>
                <a:ext cx="978794" cy="367601"/>
              </a:xfrm>
              <a:prstGeom prst="rect">
                <a:avLst/>
              </a:prstGeom>
              <a:blipFill>
                <a:blip r:embed="rId1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p:cNvSpPr/>
              <p:nvPr/>
            </p:nvSpPr>
            <p:spPr>
              <a:xfrm>
                <a:off x="7067200" y="5200394"/>
                <a:ext cx="1370439" cy="6415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r>
                                <a:rPr lang="en-US" sz="1600">
                                  <a:latin typeface="Cambria Math" panose="02040503050406030204" pitchFamily="18" charset="0"/>
                                </a:rPr>
                                <m:t>&amp;</m:t>
                              </m:r>
                              <m:r>
                                <a:rPr lang="en-US" sz="1600" i="1">
                                  <a:latin typeface="Cambria Math" panose="02040503050406030204" pitchFamily="18" charset="0"/>
                                </a:rPr>
                                <m:t>𝑥</m:t>
                              </m:r>
                              <m:r>
                                <a:rPr lang="en-US" sz="1600" i="0">
                                  <a:latin typeface="Cambria Math" panose="02040503050406030204" pitchFamily="18" charset="0"/>
                                </a:rPr>
                                <m:t>=|</m:t>
                              </m:r>
                              <m:r>
                                <a:rPr lang="en-US" sz="1600" i="1">
                                  <a:latin typeface="Cambria Math" panose="02040503050406030204" pitchFamily="18" charset="0"/>
                                </a:rPr>
                                <m:t>𝑧</m:t>
                              </m:r>
                              <m:r>
                                <a:rPr lang="en-US" sz="1600" i="0">
                                  <a:latin typeface="Cambria Math" panose="02040503050406030204" pitchFamily="18" charset="0"/>
                                </a:rPr>
                                <m:t>|</m:t>
                              </m:r>
                              <m:r>
                                <a:rPr lang="en-US" sz="1600" i="1">
                                  <a:latin typeface="Cambria Math" panose="02040503050406030204" pitchFamily="18" charset="0"/>
                                </a:rPr>
                                <m:t>𝑐𝑜𝑠</m:t>
                              </m:r>
                              <m:r>
                                <a:rPr lang="en-US" sz="1600" i="1">
                                  <a:latin typeface="Cambria Math" panose="02040503050406030204" pitchFamily="18" charset="0"/>
                                </a:rPr>
                                <m:t>𝜃</m:t>
                              </m:r>
                            </m:e>
                            <m:e>
                              <m:r>
                                <a:rPr lang="en-US" sz="1600" i="0">
                                  <a:latin typeface="Cambria Math" panose="02040503050406030204" pitchFamily="18" charset="0"/>
                                </a:rPr>
                                <m:t>&amp;</m:t>
                              </m:r>
                              <m:r>
                                <a:rPr lang="en-US" sz="1600" i="1">
                                  <a:latin typeface="Cambria Math" panose="02040503050406030204" pitchFamily="18" charset="0"/>
                                </a:rPr>
                                <m:t>𝑦</m:t>
                              </m:r>
                              <m:r>
                                <a:rPr lang="en-US" sz="1600" i="0">
                                  <a:latin typeface="Cambria Math" panose="02040503050406030204" pitchFamily="18" charset="0"/>
                                </a:rPr>
                                <m:t>=|</m:t>
                              </m:r>
                              <m:r>
                                <a:rPr lang="en-US" sz="1600" i="1">
                                  <a:latin typeface="Cambria Math" panose="02040503050406030204" pitchFamily="18" charset="0"/>
                                </a:rPr>
                                <m:t>𝑧</m:t>
                              </m:r>
                              <m:r>
                                <a:rPr lang="en-US" sz="1600" i="0">
                                  <a:latin typeface="Cambria Math" panose="02040503050406030204" pitchFamily="18" charset="0"/>
                                </a:rPr>
                                <m:t>|</m:t>
                              </m:r>
                              <m:r>
                                <a:rPr lang="en-US" sz="1600" i="1">
                                  <a:latin typeface="Cambria Math" panose="02040503050406030204" pitchFamily="18" charset="0"/>
                                </a:rPr>
                                <m:t>𝑠𝑖𝑛</m:t>
                              </m:r>
                              <m:r>
                                <a:rPr lang="en-US" sz="1600" i="1">
                                  <a:latin typeface="Cambria Math" panose="02040503050406030204" pitchFamily="18" charset="0"/>
                                </a:rPr>
                                <m:t>𝜃</m:t>
                              </m:r>
                            </m:e>
                          </m:eqArr>
                        </m:e>
                      </m:d>
                    </m:oMath>
                  </m:oMathPara>
                </a14:m>
                <a:endParaRPr lang="en-US" sz="1600" dirty="0"/>
              </a:p>
            </p:txBody>
          </p:sp>
        </mc:Choice>
        <mc:Fallback xmlns="">
          <p:sp>
            <p:nvSpPr>
              <p:cNvPr id="51" name="Rectangle 50"/>
              <p:cNvSpPr>
                <a:spLocks noRot="1" noChangeAspect="1" noMove="1" noResize="1" noEditPoints="1" noAdjustHandles="1" noChangeArrowheads="1" noChangeShapeType="1" noTextEdit="1"/>
              </p:cNvSpPr>
              <p:nvPr/>
            </p:nvSpPr>
            <p:spPr>
              <a:xfrm>
                <a:off x="7067200" y="5200394"/>
                <a:ext cx="1370439" cy="641586"/>
              </a:xfrm>
              <a:prstGeom prst="rect">
                <a:avLst/>
              </a:prstGeom>
              <a:blipFill>
                <a:blip r:embed="rId14"/>
                <a:stretch>
                  <a:fillRect/>
                </a:stretch>
              </a:blipFill>
            </p:spPr>
            <p:txBody>
              <a:bodyPr/>
              <a:lstStyle/>
              <a:p>
                <a:r>
                  <a:rPr lang="en-US">
                    <a:noFill/>
                  </a:rPr>
                  <a:t> </a:t>
                </a:r>
              </a:p>
            </p:txBody>
          </p:sp>
        </mc:Fallback>
      </mc:AlternateContent>
      <p:sp>
        <p:nvSpPr>
          <p:cNvPr id="52" name="Left Brace 51"/>
          <p:cNvSpPr/>
          <p:nvPr/>
        </p:nvSpPr>
        <p:spPr>
          <a:xfrm>
            <a:off x="1178791" y="4648200"/>
            <a:ext cx="260714" cy="1447800"/>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54" name="Rectangle 53"/>
              <p:cNvSpPr/>
              <p:nvPr/>
            </p:nvSpPr>
            <p:spPr>
              <a:xfrm>
                <a:off x="2608852" y="3059440"/>
                <a:ext cx="3288829" cy="579133"/>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0">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𝑧</m:t>
                          </m:r>
                        </m:e>
                        <m:sub>
                          <m:r>
                            <a:rPr lang="en-US" sz="1600" i="0">
                              <a:latin typeface="Cambria Math" panose="02040503050406030204" pitchFamily="18" charset="0"/>
                            </a:rPr>
                            <m:t>2</m:t>
                          </m:r>
                        </m:sub>
                      </m:sSub>
                      <m:r>
                        <a:rPr lang="en-US" sz="1600" i="0">
                          <a:latin typeface="Cambria Math" panose="02040503050406030204" pitchFamily="18"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0">
                                  <a:latin typeface="Cambria Math" panose="02040503050406030204" pitchFamily="18" charset="0"/>
                                </a:rPr>
                                <m:t>1</m:t>
                              </m:r>
                            </m:sub>
                          </m:sSub>
                          <m:r>
                            <a:rPr lang="en-US" sz="1600" i="0">
                              <a:latin typeface="Cambria Math" panose="02040503050406030204" pitchFamily="18" charset="0"/>
                            </a:rPr>
                            <m:t>+</m:t>
                          </m:r>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0">
                                  <a:latin typeface="Cambria Math" panose="02040503050406030204" pitchFamily="18" charset="0"/>
                                </a:rPr>
                                <m:t>1</m:t>
                              </m:r>
                            </m:sub>
                          </m:sSub>
                        </m:e>
                      </m:d>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0">
                                  <a:latin typeface="Cambria Math" panose="02040503050406030204" pitchFamily="18" charset="0"/>
                                </a:rPr>
                                <m:t>2</m:t>
                              </m:r>
                            </m:sub>
                          </m:sSub>
                          <m:r>
                            <a:rPr lang="en-US" sz="1600" i="0">
                              <a:latin typeface="Cambria Math" panose="02040503050406030204" pitchFamily="18" charset="0"/>
                            </a:rPr>
                            <m:t>+</m:t>
                          </m:r>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0">
                                  <a:latin typeface="Cambria Math" panose="02040503050406030204" pitchFamily="18" charset="0"/>
                                </a:rPr>
                                <m:t>2</m:t>
                              </m:r>
                            </m:sub>
                          </m:sSub>
                        </m:e>
                      </m:d>
                      <m:r>
                        <a:rPr lang="en-US" sz="1600" i="0">
                          <a:latin typeface="Cambria Math" panose="02040503050406030204" pitchFamily="18" charset="0"/>
                        </a:rPr>
                        <m:t>=</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0">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0">
                                  <a:latin typeface="Cambria Math" panose="02040503050406030204" pitchFamily="18" charset="0"/>
                                </a:rPr>
                                <m:t>2</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0">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0">
                                  <a:latin typeface="Cambria Math" panose="02040503050406030204" pitchFamily="18" charset="0"/>
                                </a:rPr>
                                <m:t>2</m:t>
                              </m:r>
                            </m:sub>
                          </m:sSub>
                        </m:e>
                      </m:d>
                      <m:r>
                        <a:rPr lang="en-US" sz="1600" i="0">
                          <a:latin typeface="Cambria Math" panose="02040503050406030204" pitchFamily="18" charset="0"/>
                        </a:rPr>
                        <m:t>+</m:t>
                      </m:r>
                      <m:r>
                        <a:rPr lang="en-US" sz="1600" i="1">
                          <a:latin typeface="Cambria Math" panose="02040503050406030204" pitchFamily="18" charset="0"/>
                        </a:rPr>
                        <m:t>𝑗</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0">
                                  <a:latin typeface="Cambria Math" panose="02040503050406030204" pitchFamily="18" charset="0"/>
                                </a:rPr>
                                <m:t>1</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0">
                                  <a:latin typeface="Cambria Math" panose="02040503050406030204" pitchFamily="18" charset="0"/>
                                </a:rPr>
                                <m:t>2</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𝑥</m:t>
                              </m:r>
                            </m:e>
                            <m:sub>
                              <m:r>
                                <a:rPr lang="en-US" sz="1600" i="0">
                                  <a:latin typeface="Cambria Math" panose="02040503050406030204" pitchFamily="18" charset="0"/>
                                </a:rPr>
                                <m:t>2</m:t>
                              </m:r>
                            </m:sub>
                          </m:sSub>
                          <m:sSub>
                            <m:sSubPr>
                              <m:ctrlPr>
                                <a:rPr lang="en-US" sz="1600" i="1">
                                  <a:latin typeface="Cambria Math" panose="02040503050406030204" pitchFamily="18" charset="0"/>
                                </a:rPr>
                              </m:ctrlPr>
                            </m:sSubPr>
                            <m:e>
                              <m:r>
                                <a:rPr lang="en-US" sz="1600" i="1">
                                  <a:latin typeface="Cambria Math" panose="02040503050406030204" pitchFamily="18" charset="0"/>
                                </a:rPr>
                                <m:t>𝑦</m:t>
                              </m:r>
                            </m:e>
                            <m:sub>
                              <m:r>
                                <a:rPr lang="en-US" sz="1600" i="0">
                                  <a:latin typeface="Cambria Math" panose="02040503050406030204" pitchFamily="18" charset="0"/>
                                </a:rPr>
                                <m:t>1</m:t>
                              </m:r>
                            </m:sub>
                          </m:sSub>
                        </m:e>
                      </m:d>
                    </m:oMath>
                  </m:oMathPara>
                </a14:m>
                <a:endParaRPr lang="en-US" sz="1600" dirty="0"/>
              </a:p>
            </p:txBody>
          </p:sp>
        </mc:Choice>
        <mc:Fallback xmlns="">
          <p:sp>
            <p:nvSpPr>
              <p:cNvPr id="54" name="Rectangle 53"/>
              <p:cNvSpPr>
                <a:spLocks noRot="1" noChangeAspect="1" noMove="1" noResize="1" noEditPoints="1" noAdjustHandles="1" noChangeArrowheads="1" noChangeShapeType="1" noTextEdit="1"/>
              </p:cNvSpPr>
              <p:nvPr/>
            </p:nvSpPr>
            <p:spPr>
              <a:xfrm>
                <a:off x="2608852" y="3059440"/>
                <a:ext cx="3288829" cy="579133"/>
              </a:xfrm>
              <a:prstGeom prst="rect">
                <a:avLst/>
              </a:prstGeom>
              <a:blipFill>
                <a:blip r:embed="rId15"/>
                <a:stretch>
                  <a:fillRect b="-4211"/>
                </a:stretch>
              </a:blipFill>
            </p:spPr>
            <p:txBody>
              <a:bodyPr/>
              <a:lstStyle/>
              <a:p>
                <a:r>
                  <a:rPr lang="en-US">
                    <a:noFill/>
                  </a:rPr>
                  <a:t> </a:t>
                </a:r>
              </a:p>
            </p:txBody>
          </p:sp>
        </mc:Fallback>
      </mc:AlternateContent>
      <p:sp>
        <p:nvSpPr>
          <p:cNvPr id="55" name="Left Brace 54"/>
          <p:cNvSpPr/>
          <p:nvPr/>
        </p:nvSpPr>
        <p:spPr>
          <a:xfrm>
            <a:off x="1187800" y="3140690"/>
            <a:ext cx="260714" cy="1242351"/>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57" name="Rectangle 56"/>
              <p:cNvSpPr/>
              <p:nvPr/>
            </p:nvSpPr>
            <p:spPr>
              <a:xfrm>
                <a:off x="3148896" y="3660851"/>
                <a:ext cx="210756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m:rPr>
                              <m:sty m:val="p"/>
                            </m:rPr>
                            <a:rPr lang="en-US" sz="1600" b="0" i="0" smtClean="0">
                              <a:latin typeface="Cambria Math" panose="02040503050406030204" pitchFamily="18" charset="0"/>
                            </a:rPr>
                            <m:t>Z</m:t>
                          </m:r>
                          <m:r>
                            <a:rPr lang="en-US" sz="1600" i="0">
                              <a:latin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𝑍</m:t>
                              </m:r>
                            </m:e>
                            <m:sup>
                              <m:r>
                                <a:rPr lang="en-US" sz="1600">
                                  <a:latin typeface="Cambria Math" panose="02040503050406030204" pitchFamily="18" charset="0"/>
                                  <a:ea typeface="Cambria Math" panose="02040503050406030204" pitchFamily="18" charset="0"/>
                                </a:rPr>
                                <m:t>∗</m:t>
                              </m:r>
                            </m:sup>
                          </m:sSup>
                          <m:r>
                            <a:rPr lang="en-US" sz="1600" i="0">
                              <a:latin typeface="Cambria Math" panose="02040503050406030204" pitchFamily="18" charset="0"/>
                            </a:rPr>
                            <m:t>=</m:t>
                          </m:r>
                          <m:r>
                            <a:rPr lang="en-US" sz="1600" i="0">
                              <a:latin typeface="Cambria Math" panose="02040503050406030204" pitchFamily="18" charset="0"/>
                            </a:rPr>
                            <m:t>2</m:t>
                          </m:r>
                          <m:r>
                            <m:rPr>
                              <m:sty m:val="p"/>
                            </m:rPr>
                            <a:rPr lang="en-US" sz="1600" i="0">
                              <a:latin typeface="Cambria Math" panose="02040503050406030204" pitchFamily="18" charset="0"/>
                            </a:rPr>
                            <m:t>x</m:t>
                          </m:r>
                          <m:r>
                            <a:rPr lang="en-US" sz="1600" i="0">
                              <a:latin typeface="Cambria Math" panose="02040503050406030204" pitchFamily="18" charset="0"/>
                            </a:rPr>
                            <m:t>=</m:t>
                          </m:r>
                          <m:r>
                            <a:rPr lang="en-US" sz="1600" i="0">
                              <a:latin typeface="Cambria Math" panose="02040503050406030204" pitchFamily="18" charset="0"/>
                            </a:rPr>
                            <m:t>2</m:t>
                          </m:r>
                          <m:r>
                            <m:rPr>
                              <m:sty m:val="p"/>
                            </m:rPr>
                            <a:rPr lang="en-US" sz="1600" i="0">
                              <a:latin typeface="Cambria Math" panose="02040503050406030204" pitchFamily="18" charset="0"/>
                            </a:rPr>
                            <m:t>Re</m:t>
                          </m:r>
                          <m:r>
                            <a:rPr lang="en-US" sz="1600" i="0">
                              <a:latin typeface="Cambria Math" panose="02040503050406030204" pitchFamily="18" charset="0"/>
                            </a:rPr>
                            <m:t>[</m:t>
                          </m:r>
                          <m:r>
                            <m:rPr>
                              <m:sty m:val="p"/>
                            </m:rPr>
                            <a:rPr lang="en-US" sz="1600" i="0">
                              <a:latin typeface="Cambria Math" panose="02040503050406030204" pitchFamily="18" charset="0"/>
                            </a:rPr>
                            <m:t>z</m:t>
                          </m:r>
                        </m:e>
                      </m:d>
                    </m:oMath>
                  </m:oMathPara>
                </a14:m>
                <a:endParaRPr lang="en-US" sz="1600" dirty="0"/>
              </a:p>
            </p:txBody>
          </p:sp>
        </mc:Choice>
        <mc:Fallback xmlns="">
          <p:sp>
            <p:nvSpPr>
              <p:cNvPr id="57" name="Rectangle 56"/>
              <p:cNvSpPr>
                <a:spLocks noRot="1" noChangeAspect="1" noMove="1" noResize="1" noEditPoints="1" noAdjustHandles="1" noChangeArrowheads="1" noChangeShapeType="1" noTextEdit="1"/>
              </p:cNvSpPr>
              <p:nvPr/>
            </p:nvSpPr>
            <p:spPr>
              <a:xfrm>
                <a:off x="3148896" y="3660851"/>
                <a:ext cx="2107564" cy="338554"/>
              </a:xfrm>
              <a:prstGeom prst="rect">
                <a:avLst/>
              </a:prstGeom>
              <a:blipFill>
                <a:blip r:embed="rId16"/>
                <a:stretch>
                  <a:fillRect t="-110909" r="-17971" b="-17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3069242" y="3956281"/>
                <a:ext cx="225023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smtClean="0">
                              <a:latin typeface="Cambria Math" panose="02040503050406030204" pitchFamily="18" charset="0"/>
                            </a:rPr>
                          </m:ctrlPr>
                        </m:dPr>
                        <m:e>
                          <m:r>
                            <m:rPr>
                              <m:sty m:val="p"/>
                            </m:rPr>
                            <a:rPr lang="en-US" sz="1600">
                              <a:latin typeface="Cambria Math" panose="02040503050406030204" pitchFamily="18" charset="0"/>
                            </a:rPr>
                            <m:t>Z</m:t>
                          </m:r>
                          <m:r>
                            <a:rPr lang="en-US" sz="1600" b="0" i="0" smtClean="0">
                              <a:latin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𝑍</m:t>
                              </m:r>
                            </m:e>
                            <m:sup>
                              <m:r>
                                <a:rPr lang="en-US" sz="1600">
                                  <a:latin typeface="Cambria Math" panose="02040503050406030204" pitchFamily="18" charset="0"/>
                                  <a:ea typeface="Cambria Math" panose="02040503050406030204" pitchFamily="18" charset="0"/>
                                </a:rPr>
                                <m:t>∗</m:t>
                              </m:r>
                            </m:sup>
                          </m:sSup>
                          <m:r>
                            <a:rPr lang="en-US" sz="1600" i="0">
                              <a:latin typeface="Cambria Math" panose="02040503050406030204" pitchFamily="18" charset="0"/>
                            </a:rPr>
                            <m:t>=</m:t>
                          </m:r>
                          <m:r>
                            <a:rPr lang="en-US" sz="1600" i="0">
                              <a:latin typeface="Cambria Math" panose="02040503050406030204" pitchFamily="18" charset="0"/>
                            </a:rPr>
                            <m:t>2</m:t>
                          </m:r>
                          <m:r>
                            <m:rPr>
                              <m:sty m:val="p"/>
                            </m:rPr>
                            <a:rPr lang="en-US" sz="1600" i="0">
                              <a:latin typeface="Cambria Math" panose="02040503050406030204" pitchFamily="18" charset="0"/>
                            </a:rPr>
                            <m:t>jy</m:t>
                          </m:r>
                          <m:r>
                            <a:rPr lang="en-US" sz="1600" i="0">
                              <a:latin typeface="Cambria Math" panose="02040503050406030204" pitchFamily="18" charset="0"/>
                            </a:rPr>
                            <m:t>=</m:t>
                          </m:r>
                          <m:r>
                            <a:rPr lang="en-US" sz="1600" i="0">
                              <a:latin typeface="Cambria Math" panose="02040503050406030204" pitchFamily="18" charset="0"/>
                            </a:rPr>
                            <m:t>2</m:t>
                          </m:r>
                          <m:r>
                            <m:rPr>
                              <m:sty m:val="p"/>
                            </m:rPr>
                            <a:rPr lang="en-US" sz="1600" i="0">
                              <a:latin typeface="Cambria Math" panose="02040503050406030204" pitchFamily="18" charset="0"/>
                            </a:rPr>
                            <m:t>jIm</m:t>
                          </m:r>
                          <m:r>
                            <a:rPr lang="en-US" sz="1600" i="0">
                              <a:latin typeface="Cambria Math" panose="02040503050406030204" pitchFamily="18" charset="0"/>
                            </a:rPr>
                            <m:t>[</m:t>
                          </m:r>
                          <m:r>
                            <m:rPr>
                              <m:sty m:val="p"/>
                            </m:rPr>
                            <a:rPr lang="en-US" sz="1600" i="0">
                              <a:latin typeface="Cambria Math" panose="02040503050406030204" pitchFamily="18" charset="0"/>
                            </a:rPr>
                            <m:t>z</m:t>
                          </m:r>
                        </m:e>
                      </m:d>
                    </m:oMath>
                  </m:oMathPara>
                </a14:m>
                <a:endParaRPr lang="en-US" sz="1600" dirty="0"/>
              </a:p>
            </p:txBody>
          </p:sp>
        </mc:Choice>
        <mc:Fallback xmlns="">
          <p:sp>
            <p:nvSpPr>
              <p:cNvPr id="59" name="Rectangle 58"/>
              <p:cNvSpPr>
                <a:spLocks noRot="1" noChangeAspect="1" noMove="1" noResize="1" noEditPoints="1" noAdjustHandles="1" noChangeArrowheads="1" noChangeShapeType="1" noTextEdit="1"/>
              </p:cNvSpPr>
              <p:nvPr/>
            </p:nvSpPr>
            <p:spPr>
              <a:xfrm>
                <a:off x="3069242" y="3956281"/>
                <a:ext cx="2250231" cy="338554"/>
              </a:xfrm>
              <a:prstGeom prst="rect">
                <a:avLst/>
              </a:prstGeom>
              <a:blipFill>
                <a:blip r:embed="rId17"/>
                <a:stretch>
                  <a:fillRect t="-108929" r="-16216" b="-167857"/>
                </a:stretch>
              </a:blipFill>
            </p:spPr>
            <p:txBody>
              <a:bodyPr/>
              <a:lstStyle/>
              <a:p>
                <a:r>
                  <a:rPr lang="en-US">
                    <a:noFill/>
                  </a:rPr>
                  <a:t> </a:t>
                </a:r>
              </a:p>
            </p:txBody>
          </p:sp>
        </mc:Fallback>
      </mc:AlternateContent>
    </p:spTree>
    <p:extLst>
      <p:ext uri="{BB962C8B-B14F-4D97-AF65-F5344CB8AC3E}">
        <p14:creationId xmlns:p14="http://schemas.microsoft.com/office/powerpoint/2010/main" val="2110856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20</a:t>
            </a:fld>
            <a:endParaRPr lang="en-US" dirty="0"/>
          </a:p>
        </p:txBody>
      </p:sp>
      <p:sp>
        <p:nvSpPr>
          <p:cNvPr id="3" name="Rectangle 2"/>
          <p:cNvSpPr/>
          <p:nvPr/>
        </p:nvSpPr>
        <p:spPr>
          <a:xfrm>
            <a:off x="5943600" y="228600"/>
            <a:ext cx="2945316" cy="646331"/>
          </a:xfrm>
          <a:prstGeom prst="rect">
            <a:avLst/>
          </a:prstGeom>
        </p:spPr>
        <p:txBody>
          <a:bodyPr wrap="square">
            <a:spAutoFit/>
          </a:bodyPr>
          <a:lstStyle/>
          <a:p>
            <a:pPr marL="285750" indent="-285750" algn="just" rtl="1">
              <a:buFont typeface="Wingdings" panose="05000000000000000000" pitchFamily="2" charset="2"/>
              <a:buChar char="q"/>
            </a:pPr>
            <a:r>
              <a:rPr lang="fa-IR"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مثال)</a:t>
            </a:r>
            <a:r>
              <a:rPr lang="fa-IR" b="1" dirty="0" smtClean="0">
                <a:latin typeface="Cambria Math" panose="02040503050406030204" pitchFamily="18" charset="0"/>
                <a:ea typeface="Cambria Math" panose="02040503050406030204" pitchFamily="18" charset="0"/>
                <a:cs typeface="B Nazanin" panose="00000400000000000000" pitchFamily="2" charset="-78"/>
              </a:rPr>
              <a:t> </a:t>
            </a:r>
            <a:r>
              <a:rPr lang="fa-IR" dirty="0">
                <a:latin typeface="Cambria Math" panose="02040503050406030204" pitchFamily="18" charset="0"/>
                <a:ea typeface="Cambria Math" panose="02040503050406030204" pitchFamily="18" charset="0"/>
                <a:cs typeface="B Nazanin" panose="00000400000000000000" pitchFamily="2" charset="-78"/>
              </a:rPr>
              <a:t>مدار معادل تونن دیده شده از سرهای </a:t>
            </a:r>
            <a:r>
              <a:rPr lang="en-US" dirty="0">
                <a:latin typeface="Cambria Math" panose="02040503050406030204" pitchFamily="18" charset="0"/>
                <a:ea typeface="Cambria Math" panose="02040503050406030204" pitchFamily="18" charset="0"/>
                <a:cs typeface="B Nazanin" panose="00000400000000000000" pitchFamily="2" charset="-78"/>
              </a:rPr>
              <a:t>A</a:t>
            </a:r>
            <a:r>
              <a:rPr lang="fa-IR" dirty="0">
                <a:latin typeface="Cambria Math" panose="02040503050406030204" pitchFamily="18" charset="0"/>
                <a:ea typeface="Cambria Math" panose="02040503050406030204" pitchFamily="18" charset="0"/>
                <a:cs typeface="B Nazanin" panose="00000400000000000000" pitchFamily="2" charset="-78"/>
              </a:rPr>
              <a:t> و </a:t>
            </a:r>
            <a:r>
              <a:rPr lang="en-US" dirty="0">
                <a:latin typeface="Cambria Math" panose="02040503050406030204" pitchFamily="18" charset="0"/>
                <a:ea typeface="Cambria Math" panose="02040503050406030204" pitchFamily="18" charset="0"/>
                <a:cs typeface="B Nazanin" panose="00000400000000000000" pitchFamily="2" charset="-78"/>
              </a:rPr>
              <a:t>B</a:t>
            </a:r>
            <a:r>
              <a:rPr lang="fa-IR" dirty="0">
                <a:latin typeface="Cambria Math" panose="02040503050406030204" pitchFamily="18" charset="0"/>
                <a:ea typeface="Cambria Math" panose="02040503050406030204" pitchFamily="18" charset="0"/>
                <a:cs typeface="B Nazanin" panose="00000400000000000000" pitchFamily="2" charset="-78"/>
              </a:rPr>
              <a:t> را </a:t>
            </a:r>
            <a:r>
              <a:rPr lang="fa-IR" dirty="0" smtClean="0">
                <a:latin typeface="Cambria Math" panose="02040503050406030204" pitchFamily="18" charset="0"/>
                <a:ea typeface="Cambria Math" panose="02040503050406030204" pitchFamily="18" charset="0"/>
                <a:cs typeface="B Nazanin" panose="00000400000000000000" pitchFamily="2" charset="-78"/>
              </a:rPr>
              <a:t>به دست </a:t>
            </a:r>
            <a:r>
              <a:rPr lang="fa-IR" dirty="0">
                <a:latin typeface="Cambria Math" panose="02040503050406030204" pitchFamily="18" charset="0"/>
                <a:ea typeface="Cambria Math" panose="02040503050406030204" pitchFamily="18" charset="0"/>
                <a:cs typeface="B Nazanin" panose="00000400000000000000" pitchFamily="2" charset="-78"/>
              </a:rPr>
              <a:t>آورید. </a:t>
            </a:r>
            <a:endParaRPr lang="en-US" dirty="0">
              <a:latin typeface="Cambria Math" panose="02040503050406030204" pitchFamily="18" charset="0"/>
              <a:ea typeface="Cambria Math" panose="02040503050406030204" pitchFamily="18" charset="0"/>
              <a:cs typeface="B Nazanin" panose="00000400000000000000" pitchFamily="2" charset="-78"/>
            </a:endParaRPr>
          </a:p>
        </p:txBody>
      </p:sp>
      <p:sp>
        <p:nvSpPr>
          <p:cNvPr id="4" name="Rectangle 3"/>
          <p:cNvSpPr>
            <a:spLocks noChangeArrowheads="1"/>
          </p:cNvSpPr>
          <p:nvPr/>
        </p:nvSpPr>
        <p:spPr bwMode="auto">
          <a:xfrm>
            <a:off x="5791200" y="1693222"/>
            <a:ext cx="31040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برای محاسبه همزمان </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E</a:t>
            </a:r>
            <a:r>
              <a:rPr lang="en-US" altLang="en-US" baseline="-25000" dirty="0" smtClean="0">
                <a:latin typeface="Times New Roman" panose="02020603050405020304" pitchFamily="18" charset="0"/>
                <a:ea typeface="Calibri" panose="020F0502020204030204" pitchFamily="34" charset="0"/>
                <a:cs typeface="B Nazanin" panose="00000400000000000000" pitchFamily="2" charset="-78"/>
              </a:rPr>
              <a:t>OC</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و </a:t>
            </a:r>
            <a:r>
              <a:rPr lang="en-US" altLang="en-US" dirty="0" err="1" smtClean="0">
                <a:latin typeface="Times New Roman" panose="02020603050405020304" pitchFamily="18" charset="0"/>
                <a:ea typeface="Calibri" panose="020F0502020204030204" pitchFamily="34" charset="0"/>
                <a:cs typeface="B Nazanin" panose="00000400000000000000" pitchFamily="2" charset="-78"/>
              </a:rPr>
              <a:t>Z</a:t>
            </a:r>
            <a:r>
              <a:rPr lang="en-US" altLang="en-US" baseline="-25000" dirty="0" err="1" smtClean="0">
                <a:latin typeface="Times New Roman" panose="02020603050405020304" pitchFamily="18" charset="0"/>
                <a:ea typeface="Calibri" panose="020F0502020204030204" pitchFamily="34" charset="0"/>
                <a:cs typeface="B Nazanin" panose="00000400000000000000" pitchFamily="2" charset="-78"/>
              </a:rPr>
              <a:t>th</a:t>
            </a:r>
            <a:r>
              <a:rPr lang="fa-IR" altLang="en-US" dirty="0">
                <a:latin typeface="Times New Roman" panose="02020603050405020304" pitchFamily="18" charset="0"/>
                <a:ea typeface="Calibri" panose="020F0502020204030204" pitchFamily="34" charset="0"/>
                <a:cs typeface="B Nazanin" panose="00000400000000000000" pitchFamily="2" charset="-78"/>
              </a:rPr>
              <a:t>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بهتر است که منبع تستی را به سرهای مورد نظر وصل کنیم.</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dirty="0">
                <a:latin typeface="Times New Roman" panose="02020603050405020304" pitchFamily="18" charset="0"/>
                <a:ea typeface="Calibri" panose="020F0502020204030204" pitchFamily="34" charset="0"/>
                <a:cs typeface="B Nazanin" panose="00000400000000000000" pitchFamily="2" charset="-78"/>
              </a:rPr>
              <a:t>برای تحلیل، روش گره را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به کار می بریم.</a:t>
            </a:r>
            <a:r>
              <a:rPr lang="en-US" altLang="en-US"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a:t>
            </a:r>
            <a:endParaRPr lang="en-US" altLang="en-US" dirty="0">
              <a:ea typeface="Calibri" panose="020F0502020204030204" pitchFamily="34" charset="0"/>
              <a:cs typeface="Arial" panose="020B0604020202020204" pitchFamily="34" charset="0"/>
            </a:endParaRPr>
          </a:p>
        </p:txBody>
      </p:sp>
      <p:sp>
        <p:nvSpPr>
          <p:cNvPr id="5" name="Rectangle 4"/>
          <p:cNvSpPr/>
          <p:nvPr/>
        </p:nvSpPr>
        <p:spPr>
          <a:xfrm>
            <a:off x="8165687" y="1353187"/>
            <a:ext cx="797013"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pic>
        <p:nvPicPr>
          <p:cNvPr id="6" name="Picture 5"/>
          <p:cNvPicPr>
            <a:picLocks noChangeAspect="1"/>
          </p:cNvPicPr>
          <p:nvPr/>
        </p:nvPicPr>
        <p:blipFill>
          <a:blip r:embed="rId3"/>
          <a:stretch>
            <a:fillRect/>
          </a:stretch>
        </p:blipFill>
        <p:spPr>
          <a:xfrm>
            <a:off x="2177" y="73410"/>
            <a:ext cx="5214437" cy="2278036"/>
          </a:xfrm>
          <a:prstGeom prst="rect">
            <a:avLst/>
          </a:prstGeom>
        </p:spPr>
      </p:pic>
      <p:pic>
        <p:nvPicPr>
          <p:cNvPr id="7" name="Picture 6"/>
          <p:cNvPicPr>
            <a:picLocks noChangeAspect="1"/>
          </p:cNvPicPr>
          <p:nvPr/>
        </p:nvPicPr>
        <p:blipFill>
          <a:blip r:embed="rId4"/>
          <a:stretch>
            <a:fillRect/>
          </a:stretch>
        </p:blipFill>
        <p:spPr>
          <a:xfrm>
            <a:off x="5028796" y="108285"/>
            <a:ext cx="1269000" cy="1815491"/>
          </a:xfrm>
          <a:prstGeom prst="rect">
            <a:avLst/>
          </a:prstGeom>
        </p:spPr>
      </p:pic>
      <p:pic>
        <p:nvPicPr>
          <p:cNvPr id="8" name="Picture 7"/>
          <p:cNvPicPr>
            <a:picLocks noChangeAspect="1"/>
          </p:cNvPicPr>
          <p:nvPr/>
        </p:nvPicPr>
        <p:blipFill>
          <a:blip r:embed="rId5"/>
          <a:stretch>
            <a:fillRect/>
          </a:stretch>
        </p:blipFill>
        <p:spPr>
          <a:xfrm>
            <a:off x="1151373" y="107389"/>
            <a:ext cx="3553201" cy="2046764"/>
          </a:xfrm>
          <a:prstGeom prst="rect">
            <a:avLst/>
          </a:prstGeom>
        </p:spPr>
      </p:pic>
      <p:sp>
        <p:nvSpPr>
          <p:cNvPr id="9" name="Rectangle 8"/>
          <p:cNvSpPr>
            <a:spLocks noChangeArrowheads="1"/>
          </p:cNvSpPr>
          <p:nvPr/>
        </p:nvSpPr>
        <p:spPr bwMode="auto">
          <a:xfrm>
            <a:off x="331607" y="3219964"/>
            <a:ext cx="1335622"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گره 1</a:t>
            </a:r>
            <a:endParaRPr lang="en-US" altLang="en-US" sz="16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1698090" y="3086209"/>
                <a:ext cx="2507225" cy="678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1</m:t>
                              </m:r>
                            </m:sub>
                          </m:sSub>
                        </m:num>
                        <m:den>
                          <m:r>
                            <a:rPr lang="en-US" i="0">
                              <a:latin typeface="Cambria Math" panose="02040503050406030204" pitchFamily="18" charset="0"/>
                            </a:rPr>
                            <m:t>40</m:t>
                          </m:r>
                        </m:den>
                      </m:f>
                      <m:r>
                        <a:rPr lang="en-US" i="0">
                          <a:latin typeface="Cambria Math" panose="02040503050406030204" pitchFamily="18" charset="0"/>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2</m:t>
                                  </m:r>
                                </m:sub>
                              </m:sSub>
                            </m:e>
                          </m:d>
                        </m:num>
                        <m:den>
                          <m:r>
                            <a:rPr lang="en-US" i="1">
                              <a:latin typeface="Cambria Math" panose="02040503050406030204" pitchFamily="18" charset="0"/>
                            </a:rPr>
                            <m:t>𝑗</m:t>
                          </m:r>
                          <m:r>
                            <a:rPr lang="en-US" i="0">
                              <a:latin typeface="Cambria Math" panose="02040503050406030204" pitchFamily="18" charset="0"/>
                            </a:rPr>
                            <m:t>50</m:t>
                          </m:r>
                        </m:den>
                      </m:f>
                      <m:r>
                        <a:rPr lang="en-US" i="0">
                          <a:latin typeface="Cambria Math" panose="02040503050406030204" pitchFamily="18" charset="0"/>
                        </a:rPr>
                        <m:t>−</m:t>
                      </m:r>
                      <m:r>
                        <a:rPr lang="en-US" i="0">
                          <a:latin typeface="Cambria Math" panose="02040503050406030204" pitchFamily="18" charset="0"/>
                        </a:rPr>
                        <m:t>5</m:t>
                      </m:r>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698090" y="3086209"/>
                <a:ext cx="2507225" cy="678391"/>
              </a:xfrm>
              <a:prstGeom prst="rect">
                <a:avLst/>
              </a:prstGeom>
              <a:blipFill>
                <a:blip r:embed="rId6"/>
                <a:stretch>
                  <a:fillRect/>
                </a:stretch>
              </a:blipFill>
            </p:spPr>
            <p:txBody>
              <a:bodyPr/>
              <a:lstStyle/>
              <a:p>
                <a:r>
                  <a:rPr lang="en-US">
                    <a:noFill/>
                  </a:rPr>
                  <a:t> </a:t>
                </a:r>
              </a:p>
            </p:txBody>
          </p:sp>
        </mc:Fallback>
      </mc:AlternateContent>
      <p:sp>
        <p:nvSpPr>
          <p:cNvPr id="11" name="Rectangle 10"/>
          <p:cNvSpPr>
            <a:spLocks noChangeArrowheads="1"/>
          </p:cNvSpPr>
          <p:nvPr/>
        </p:nvSpPr>
        <p:spPr bwMode="auto">
          <a:xfrm>
            <a:off x="473801" y="4011076"/>
            <a:ext cx="1072730"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رابطه گره 2</a:t>
            </a:r>
            <a:endParaRPr lang="en-US" altLang="en-US" sz="16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1684508" y="3877239"/>
                <a:ext cx="2612062" cy="678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2</m:t>
                          </m:r>
                        </m:sub>
                      </m:sSub>
                      <m:r>
                        <a:rPr lang="en-US" i="0">
                          <a:latin typeface="Cambria Math" panose="02040503050406030204" pitchFamily="18" charset="0"/>
                        </a:rPr>
                        <m:t>=</m:t>
                      </m:r>
                      <m:r>
                        <a:rPr lang="en-US" i="0">
                          <a:latin typeface="Cambria Math" panose="02040503050406030204" pitchFamily="18" charset="0"/>
                        </a:rPr>
                        <m:t>10</m:t>
                      </m:r>
                      <m:r>
                        <a:rPr lang="en-US" i="1">
                          <a:latin typeface="Cambria Math" panose="02040503050406030204" pitchFamily="18" charset="0"/>
                        </a:rPr>
                        <m:t>𝐼</m:t>
                      </m:r>
                      <m:r>
                        <a:rPr lang="en-US" i="0">
                          <a:latin typeface="Cambria Math" panose="02040503050406030204" pitchFamily="18" charset="0"/>
                        </a:rPr>
                        <m:t>=</m:t>
                      </m:r>
                      <m:r>
                        <a:rPr lang="en-US" i="0">
                          <a:latin typeface="Cambria Math" panose="02040503050406030204" pitchFamily="18" charset="0"/>
                        </a:rPr>
                        <m:t>10</m:t>
                      </m:r>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2</m:t>
                                  </m:r>
                                </m:sub>
                              </m:sSub>
                            </m:e>
                          </m:d>
                        </m:num>
                        <m:den>
                          <m:r>
                            <a:rPr lang="en-US" i="1">
                              <a:latin typeface="Cambria Math" panose="02040503050406030204" pitchFamily="18" charset="0"/>
                            </a:rPr>
                            <m:t>𝑗</m:t>
                          </m:r>
                          <m:r>
                            <a:rPr lang="en-US" i="0">
                              <a:latin typeface="Cambria Math" panose="02040503050406030204" pitchFamily="18" charset="0"/>
                            </a:rPr>
                            <m:t>50</m:t>
                          </m:r>
                        </m:den>
                      </m:f>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684508" y="3877239"/>
                <a:ext cx="2612062" cy="678391"/>
              </a:xfrm>
              <a:prstGeom prst="rect">
                <a:avLst/>
              </a:prstGeom>
              <a:blipFill>
                <a:blip r:embed="rId7"/>
                <a:stretch>
                  <a:fillRect/>
                </a:stretch>
              </a:blipFill>
            </p:spPr>
            <p:txBody>
              <a:bodyPr/>
              <a:lstStyle/>
              <a:p>
                <a:r>
                  <a:rPr lang="en-US">
                    <a:noFill/>
                  </a:rPr>
                  <a:t> </a:t>
                </a:r>
              </a:p>
            </p:txBody>
          </p:sp>
        </mc:Fallback>
      </mc:AlternateContent>
      <p:sp>
        <p:nvSpPr>
          <p:cNvPr id="13" name="Rectangle 12"/>
          <p:cNvSpPr>
            <a:spLocks noChangeArrowheads="1"/>
          </p:cNvSpPr>
          <p:nvPr/>
        </p:nvSpPr>
        <p:spPr bwMode="auto">
          <a:xfrm>
            <a:off x="148192" y="4648966"/>
            <a:ext cx="1457450" cy="3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KCL</a:t>
            </a: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گره </a:t>
            </a:r>
            <a:r>
              <a:rPr lang="en-US" altLang="en-US" sz="1600" b="1" dirty="0" err="1"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V</a:t>
            </a:r>
            <a:r>
              <a:rPr lang="en-US" altLang="en-US" sz="1600" b="1" baseline="-25000" dirty="0" err="1"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t</a:t>
            </a:r>
            <a:endParaRPr lang="en-US" altLang="en-US" sz="16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1684508" y="4553129"/>
                <a:ext cx="2860014" cy="629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2</m:t>
                                  </m:r>
                                </m:sub>
                              </m:sSub>
                            </m:e>
                          </m:d>
                        </m:num>
                        <m:den>
                          <m:r>
                            <a:rPr lang="en-US" i="0">
                              <a:latin typeface="Cambria Math" panose="02040503050406030204" pitchFamily="18" charset="0"/>
                            </a:rPr>
                            <m:t>5</m:t>
                          </m:r>
                        </m:den>
                      </m:f>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0</m:t>
                      </m:r>
                      <m:r>
                        <a:rPr lang="en-US" i="0">
                          <a:latin typeface="Cambria Math" panose="02040503050406030204" pitchFamily="18" charset="0"/>
                        </a:rPr>
                        <m:t>.</m:t>
                      </m:r>
                      <m:r>
                        <a:rPr lang="en-US" i="0">
                          <a:latin typeface="Cambria Math" panose="02040503050406030204" pitchFamily="18" charset="0"/>
                        </a:rPr>
                        <m:t>2</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𝑡</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1684508" y="4553129"/>
                <a:ext cx="2860014" cy="629916"/>
              </a:xfrm>
              <a:prstGeom prst="rect">
                <a:avLst/>
              </a:prstGeom>
              <a:blipFill>
                <a:blip r:embed="rId8"/>
                <a:stretch>
                  <a:fillRect/>
                </a:stretch>
              </a:blipFill>
            </p:spPr>
            <p:txBody>
              <a:bodyPr/>
              <a:lstStyle/>
              <a:p>
                <a:r>
                  <a:rPr lang="en-US">
                    <a:noFill/>
                  </a:rPr>
                  <a:t> </a:t>
                </a:r>
              </a:p>
            </p:txBody>
          </p:sp>
        </mc:Fallback>
      </mc:AlternateContent>
      <p:sp>
        <p:nvSpPr>
          <p:cNvPr id="15" name="Right Brace 14"/>
          <p:cNvSpPr/>
          <p:nvPr/>
        </p:nvSpPr>
        <p:spPr>
          <a:xfrm>
            <a:off x="4406722" y="3037969"/>
            <a:ext cx="275600" cy="2096836"/>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Rectangle 15"/>
              <p:cNvSpPr/>
              <p:nvPr/>
            </p:nvSpPr>
            <p:spPr>
              <a:xfrm>
                <a:off x="4570457" y="3443691"/>
                <a:ext cx="3174523" cy="536301"/>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a:latin typeface="Cambria Math" panose="02040503050406030204" pitchFamily="18" charset="0"/>
                          </a:rPr>
                          <m:t>2</m:t>
                        </m:r>
                      </m:sub>
                    </m:sSub>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40</m:t>
                        </m:r>
                      </m:num>
                      <m:den>
                        <m:r>
                          <a:rPr lang="en-US">
                            <a:latin typeface="Cambria Math" panose="02040503050406030204" pitchFamily="18" charset="0"/>
                          </a:rPr>
                          <m:t>1</m:t>
                        </m:r>
                        <m:r>
                          <a:rPr lang="en-US">
                            <a:latin typeface="Cambria Math" panose="02040503050406030204" pitchFamily="18" charset="0"/>
                          </a:rPr>
                          <m:t>+</m:t>
                        </m:r>
                        <m:r>
                          <a:rPr lang="en-US" i="1">
                            <a:latin typeface="Cambria Math" panose="02040503050406030204" pitchFamily="18" charset="0"/>
                          </a:rPr>
                          <m:t>𝑗</m:t>
                        </m:r>
                      </m:den>
                    </m:f>
                    <m:r>
                      <a:rPr lang="en-US">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a:latin typeface="Cambria Math" panose="02040503050406030204" pitchFamily="18" charset="0"/>
                              </a:rPr>
                              <m:t>40</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i="1">
                                <a:latin typeface="Cambria Math" panose="02040503050406030204" pitchFamily="18" charset="0"/>
                              </a:rPr>
                              <m:t>𝑗</m:t>
                            </m:r>
                          </m:e>
                        </m:d>
                      </m:num>
                      <m:den>
                        <m:r>
                          <a:rPr lang="en-US">
                            <a:latin typeface="Cambria Math" panose="02040503050406030204" pitchFamily="18" charset="0"/>
                          </a:rPr>
                          <m:t>2</m:t>
                        </m:r>
                      </m:den>
                    </m:f>
                    <m:r>
                      <a:rPr lang="en-US">
                        <a:latin typeface="Cambria Math" panose="02040503050406030204" pitchFamily="18" charset="0"/>
                      </a:rPr>
                      <m:t>=</m:t>
                    </m:r>
                    <m:r>
                      <a:rPr lang="en-US">
                        <a:latin typeface="Cambria Math" panose="02040503050406030204" pitchFamily="18" charset="0"/>
                      </a:rPr>
                      <m:t>20</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i="1">
                        <a:latin typeface="Cambria Math" panose="02040503050406030204" pitchFamily="18" charset="0"/>
                      </a:rPr>
                      <m:t>𝑗</m:t>
                    </m:r>
                  </m:oMath>
                </a14:m>
                <a:r>
                  <a:rPr lang="fa-IR" dirty="0" smtClean="0"/>
                  <a:t>(</a:t>
                </a:r>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4570457" y="3443691"/>
                <a:ext cx="3174523" cy="536301"/>
              </a:xfrm>
              <a:prstGeom prst="rect">
                <a:avLst/>
              </a:prstGeom>
              <a:blipFill>
                <a:blip r:embed="rId9"/>
                <a:stretch>
                  <a:fillRect t="-60227" r="-384" b="-47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4542799" y="4020915"/>
                <a:ext cx="4667945" cy="678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m:t>
                          </m:r>
                        </m:num>
                        <m:den>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𝑗</m:t>
                          </m:r>
                        </m:den>
                      </m:f>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𝑡</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𝑗</m:t>
                          </m:r>
                        </m:den>
                      </m:f>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0">
                              <a:latin typeface="Cambria Math" panose="02040503050406030204" pitchFamily="18" charset="0"/>
                            </a:rPr>
                            <m:t>2</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m:t>
                          </m:r>
                        </m:num>
                        <m:den>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𝑗</m:t>
                          </m:r>
                        </m:den>
                      </m:f>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𝑡</m:t>
                          </m:r>
                        </m:sub>
                      </m:sSub>
                      <m:r>
                        <a:rPr lang="en-US"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r>
                                <a:rPr lang="en-US" i="0">
                                  <a:latin typeface="Cambria Math" panose="02040503050406030204" pitchFamily="18" charset="0"/>
                                </a:rPr>
                                <m:t>20</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𝑗</m:t>
                              </m:r>
                            </m:e>
                          </m:d>
                        </m:num>
                        <m:den>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𝑗</m:t>
                          </m:r>
                        </m:den>
                      </m:f>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542799" y="4020915"/>
                <a:ext cx="4667945" cy="67839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89980" y="5550677"/>
                <a:ext cx="3353418"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𝑂𝐶</m:t>
                          </m:r>
                        </m:sub>
                      </m:sSub>
                      <m:r>
                        <a:rPr lang="en-US" i="0">
                          <a:latin typeface="Cambria Math" panose="02040503050406030204" pitchFamily="18" charset="0"/>
                        </a:rPr>
                        <m:t>=−</m:t>
                      </m:r>
                      <m:r>
                        <a:rPr lang="en-US" i="0">
                          <a:latin typeface="Cambria Math" panose="02040503050406030204" pitchFamily="18" charset="0"/>
                        </a:rPr>
                        <m:t>20</m:t>
                      </m:r>
                      <m:r>
                        <a:rPr lang="en-US" i="1">
                          <a:latin typeface="Cambria Math" panose="02040503050406030204" pitchFamily="18" charset="0"/>
                        </a:rPr>
                        <m:t>𝑗</m:t>
                      </m:r>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𝑡</m:t>
                          </m:r>
                          <m:r>
                            <a:rPr lang="en-US" i="1">
                              <a:latin typeface="Cambria Math" panose="02040503050406030204" pitchFamily="18" charset="0"/>
                            </a:rPr>
                            <m:t>h</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5</m:t>
                          </m:r>
                        </m:num>
                        <m:den>
                          <m:r>
                            <a:rPr lang="en-US" i="0">
                              <a:latin typeface="Cambria Math" panose="02040503050406030204" pitchFamily="18" charset="0"/>
                            </a:rPr>
                            <m:t>2</m:t>
                          </m:r>
                        </m:den>
                      </m:f>
                      <m:r>
                        <a:rPr lang="en-US" i="0">
                          <a:latin typeface="Cambria Math" panose="02040503050406030204" pitchFamily="18" charset="0"/>
                        </a:rPr>
                        <m:t>−</m:t>
                      </m:r>
                      <m:r>
                        <a:rPr lang="en-US" i="1">
                          <a:latin typeface="Cambria Math" panose="02040503050406030204" pitchFamily="18" charset="0"/>
                        </a:rPr>
                        <m:t>𝑗</m:t>
                      </m:r>
                      <m:f>
                        <m:fPr>
                          <m:ctrlPr>
                            <a:rPr lang="en-US" i="1">
                              <a:latin typeface="Cambria Math" panose="02040503050406030204" pitchFamily="18" charset="0"/>
                            </a:rPr>
                          </m:ctrlPr>
                        </m:fPr>
                        <m:num>
                          <m:r>
                            <a:rPr lang="en-US" i="0">
                              <a:latin typeface="Cambria Math" panose="02040503050406030204" pitchFamily="18" charset="0"/>
                            </a:rPr>
                            <m:t>5</m:t>
                          </m:r>
                        </m:num>
                        <m:den>
                          <m:r>
                            <a:rPr lang="en-US" i="0">
                              <a:latin typeface="Cambria Math" panose="02040503050406030204" pitchFamily="18" charset="0"/>
                            </a:rPr>
                            <m:t>2</m:t>
                          </m:r>
                        </m:den>
                      </m:f>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889980" y="5550677"/>
                <a:ext cx="3353418" cy="616515"/>
              </a:xfrm>
              <a:prstGeom prst="rect">
                <a:avLst/>
              </a:prstGeom>
              <a:blipFill>
                <a:blip r:embed="rId11"/>
                <a:stretch>
                  <a:fillRect/>
                </a:stretch>
              </a:blipFill>
            </p:spPr>
            <p:txBody>
              <a:bodyPr/>
              <a:lstStyle/>
              <a:p>
                <a:r>
                  <a:rPr lang="en-US">
                    <a:noFill/>
                  </a:rPr>
                  <a:t> </a:t>
                </a:r>
              </a:p>
            </p:txBody>
          </p:sp>
        </mc:Fallback>
      </mc:AlternateContent>
      <p:pic>
        <p:nvPicPr>
          <p:cNvPr id="19" name="Picture 18"/>
          <p:cNvPicPr>
            <a:picLocks noChangeAspect="1"/>
          </p:cNvPicPr>
          <p:nvPr/>
        </p:nvPicPr>
        <p:blipFill>
          <a:blip r:embed="rId12"/>
          <a:stretch>
            <a:fillRect/>
          </a:stretch>
        </p:blipFill>
        <p:spPr>
          <a:xfrm>
            <a:off x="4956871" y="4774484"/>
            <a:ext cx="2825119" cy="1708842"/>
          </a:xfrm>
          <a:prstGeom prst="rect">
            <a:avLst/>
          </a:prstGeom>
        </p:spPr>
      </p:pic>
      <p:sp>
        <p:nvSpPr>
          <p:cNvPr id="20" name="Rectangle 19"/>
          <p:cNvSpPr/>
          <p:nvPr/>
        </p:nvSpPr>
        <p:spPr>
          <a:xfrm>
            <a:off x="1249433" y="6504344"/>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3969638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21</a:t>
            </a:fld>
            <a:endParaRPr lang="en-US" dirty="0"/>
          </a:p>
        </p:txBody>
      </p:sp>
      <p:sp>
        <p:nvSpPr>
          <p:cNvPr id="3" name="Rectangle 2"/>
          <p:cNvSpPr/>
          <p:nvPr/>
        </p:nvSpPr>
        <p:spPr>
          <a:xfrm>
            <a:off x="3642126" y="922895"/>
            <a:ext cx="5358529" cy="584775"/>
          </a:xfrm>
          <a:prstGeom prst="rect">
            <a:avLst/>
          </a:prstGeom>
        </p:spPr>
        <p:txBody>
          <a:bodyPr wrap="square">
            <a:spAutoFit/>
          </a:bodyPr>
          <a:lstStyle/>
          <a:p>
            <a:pPr marL="285750" indent="-285750" algn="just" rtl="1">
              <a:buFont typeface="Wingdings" panose="05000000000000000000" pitchFamily="2" charset="2"/>
              <a:buChar char="q"/>
            </a:pP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مفهوم تشدید با مثال مدار </a:t>
            </a:r>
            <a:r>
              <a:rPr 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RLC</a:t>
            </a: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ادمیتانس مدار تک قطبی از دو سر منبع جریان، به صورت زیر می باشد: </a:t>
            </a:r>
            <a:endParaRPr lang="en-US" sz="1600" dirty="0">
              <a:latin typeface="Cambria Math" panose="02040503050406030204" pitchFamily="18" charset="0"/>
              <a:ea typeface="Cambria Math" panose="02040503050406030204" pitchFamily="18" charset="0"/>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60726" y="552510"/>
            <a:ext cx="3383479" cy="1043531"/>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4306287" y="1425700"/>
                <a:ext cx="4030206" cy="598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𝑌</m:t>
                      </m:r>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r>
                        <a:rPr lang="en-US" sz="1600" i="1">
                          <a:latin typeface="Cambria Math" panose="02040503050406030204" pitchFamily="18" charset="0"/>
                        </a:rPr>
                        <m:t>𝐺</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𝐶</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𝐿</m:t>
                          </m:r>
                        </m:den>
                      </m:f>
                      <m:r>
                        <a:rPr lang="fa-IR" sz="1600" b="0" i="1" smtClean="0">
                          <a:latin typeface="Cambria Math" panose="02040503050406030204" pitchFamily="18" charset="0"/>
                        </a:rPr>
                        <m:t>=</m:t>
                      </m:r>
                      <m:r>
                        <a:rPr lang="en-US" sz="1600" i="1">
                          <a:latin typeface="Cambria Math" panose="02040503050406030204" pitchFamily="18" charset="0"/>
                        </a:rPr>
                        <m:t>𝐺</m:t>
                      </m:r>
                      <m:r>
                        <a:rPr lang="en-US" sz="1600">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m:t>
                      </m:r>
                      <m:r>
                        <a:rPr lang="en-US" sz="1600" i="1">
                          <a:latin typeface="Cambria Math" panose="02040503050406030204" pitchFamily="18" charset="0"/>
                        </a:rPr>
                        <m:t>𝜔</m:t>
                      </m:r>
                      <m:r>
                        <a:rPr lang="en-US" sz="1600" i="1">
                          <a:latin typeface="Cambria Math" panose="02040503050406030204" pitchFamily="18" charset="0"/>
                        </a:rPr>
                        <m:t>𝐶</m:t>
                      </m:r>
                      <m:r>
                        <a:rPr lang="en-US" sz="1600" b="0" i="0" smtClean="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i="1">
                              <a:latin typeface="Cambria Math" panose="02040503050406030204" pitchFamily="18" charset="0"/>
                            </a:rPr>
                            <m:t>𝜔</m:t>
                          </m:r>
                          <m:r>
                            <a:rPr lang="en-US" sz="1600" i="1">
                              <a:latin typeface="Cambria Math" panose="02040503050406030204" pitchFamily="18" charset="0"/>
                            </a:rPr>
                            <m:t>𝐿</m:t>
                          </m:r>
                        </m:den>
                      </m:f>
                      <m:r>
                        <a:rPr lang="en-US" sz="1600" b="0" i="1" smtClean="0">
                          <a:latin typeface="Cambria Math" panose="02040503050406030204" pitchFamily="18" charset="0"/>
                        </a:rPr>
                        <m:t>)</m:t>
                      </m:r>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4306287" y="1425700"/>
                <a:ext cx="4030206" cy="598177"/>
              </a:xfrm>
              <a:prstGeom prst="rect">
                <a:avLst/>
              </a:prstGeom>
              <a:blipFill>
                <a:blip r:embed="rId4"/>
                <a:stretch>
                  <a:fillRect/>
                </a:stretch>
              </a:blipFill>
            </p:spPr>
            <p:txBody>
              <a:bodyPr/>
              <a:lstStyle/>
              <a:p>
                <a:r>
                  <a:rPr lang="en-US">
                    <a:noFill/>
                  </a:rPr>
                  <a:t> </a:t>
                </a:r>
              </a:p>
            </p:txBody>
          </p:sp>
        </mc:Fallback>
      </mc:AlternateContent>
      <p:sp>
        <p:nvSpPr>
          <p:cNvPr id="6" name="Rectangle 5"/>
          <p:cNvSpPr>
            <a:spLocks noChangeArrowheads="1"/>
          </p:cNvSpPr>
          <p:nvPr/>
        </p:nvSpPr>
        <p:spPr bwMode="auto">
          <a:xfrm>
            <a:off x="1821400" y="1584734"/>
            <a:ext cx="276231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spcAft>
                <a:spcPts val="0"/>
              </a:spcAft>
              <a:buClr>
                <a:srgbClr val="FF0000"/>
              </a:buClr>
            </a:pPr>
            <a:r>
              <a:rPr lang="fa-IR" altLang="en-US" sz="15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ادمیتانس دیده شده از دو سر منبع</a:t>
            </a:r>
            <a:endParaRPr lang="en-US" altLang="en-US" sz="1500" b="1" dirty="0">
              <a:solidFill>
                <a:srgbClr val="3333FF"/>
              </a:solidFill>
              <a:ea typeface="Calibri" panose="020F0502020204030204" pitchFamily="34" charset="0"/>
              <a:cs typeface="Arial" panose="020B0604020202020204" pitchFamily="34" charset="0"/>
            </a:endParaRPr>
          </a:p>
        </p:txBody>
      </p:sp>
      <p:sp>
        <p:nvSpPr>
          <p:cNvPr id="7" name="Rectangle 6"/>
          <p:cNvSpPr>
            <a:spLocks noChangeArrowheads="1"/>
          </p:cNvSpPr>
          <p:nvPr/>
        </p:nvSpPr>
        <p:spPr bwMode="auto">
          <a:xfrm>
            <a:off x="147181" y="1953845"/>
            <a:ext cx="88730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rtl="1">
              <a:buClr>
                <a:srgbClr val="FF0000"/>
              </a:buClr>
              <a:buFont typeface="Wingdings" panose="05000000000000000000" pitchFamily="2" charset="2"/>
              <a:buChar char="ü"/>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جزء حقیقی ادمیتانس، مقداری ثابت (مستقل از فرکانس) بوده و جزء موهومی تابع فرکانس است</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به جزء موهومی ادمیتانس </a:t>
            </a:r>
            <a:r>
              <a:rPr lang="fa-IR" altLang="en-US" sz="16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سوسپتانس</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گفته شده و با </a:t>
            </a:r>
            <a:r>
              <a:rPr lang="en-US" altLang="en-US" sz="1600" b="1" dirty="0">
                <a:latin typeface="Times New Roman" panose="02020603050405020304" pitchFamily="18" charset="0"/>
                <a:ea typeface="Calibri" panose="020F0502020204030204" pitchFamily="34" charset="0"/>
                <a:cs typeface="B Nazanin" panose="00000400000000000000" pitchFamily="2" charset="-78"/>
              </a:rPr>
              <a:t>B(</a:t>
            </a:r>
            <a:r>
              <a:rPr lang="el-GR" altLang="en-US" sz="1600" b="1" dirty="0">
                <a:latin typeface="Times New Roman" panose="02020603050405020304" pitchFamily="18" charset="0"/>
                <a:ea typeface="Calibri" panose="020F0502020204030204" pitchFamily="34" charset="0"/>
                <a:cs typeface="B Nazanin" panose="00000400000000000000" pitchFamily="2" charset="-78"/>
              </a:rPr>
              <a:t>ω</a:t>
            </a:r>
            <a:r>
              <a:rPr lang="en-US" altLang="en-US" sz="1600" b="1" dirty="0">
                <a:latin typeface="Times New Roman" panose="02020603050405020304" pitchFamily="18" charset="0"/>
                <a:ea typeface="Calibri" panose="020F0502020204030204" pitchFamily="34" charset="0"/>
                <a:cs typeface="B Nazanin" panose="00000400000000000000" pitchFamily="2" charset="-78"/>
              </a:rPr>
              <a:t>)</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نشان داده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می شود. جزء حقیقی امپدانس را </a:t>
            </a: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کنداکتانس</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نامند. اگر نمودار سوسپتانس را برحسب فرکانس زاویه ای ترسیم کنیم، نمودار زیر حاصل می شود. </a:t>
            </a:r>
            <a:endParaRPr lang="en-US" altLang="en-US" sz="1600" dirty="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96638" y="2534500"/>
            <a:ext cx="1903695" cy="1857823"/>
          </a:xfrm>
          <a:prstGeom prst="rect">
            <a:avLst/>
          </a:prstGeom>
        </p:spPr>
      </p:pic>
      <p:sp>
        <p:nvSpPr>
          <p:cNvPr id="10" name="Rectangle 9"/>
          <p:cNvSpPr/>
          <p:nvPr/>
        </p:nvSpPr>
        <p:spPr>
          <a:xfrm>
            <a:off x="1862436" y="2784842"/>
            <a:ext cx="7083257" cy="2000548"/>
          </a:xfrm>
          <a:prstGeom prst="rect">
            <a:avLst/>
          </a:prstGeom>
        </p:spPr>
        <p:txBody>
          <a:bodyPr wrap="square">
            <a:spAutoFit/>
          </a:bodyPr>
          <a:lstStyle/>
          <a:p>
            <a:pPr algn="just" rtl="1">
              <a:buClr>
                <a:srgbClr val="FF0000"/>
              </a:buClr>
            </a:pPr>
            <a:r>
              <a:rPr lang="fa-IR" altLang="en-US" sz="1550" dirty="0" smtClean="0">
                <a:latin typeface="Times New Roman" panose="02020603050405020304" pitchFamily="18" charset="0"/>
                <a:ea typeface="Calibri" panose="020F0502020204030204" pitchFamily="34" charset="0"/>
                <a:cs typeface="B Nazanin" panose="00000400000000000000" pitchFamily="2" charset="-78"/>
              </a:rPr>
              <a:t>مقدار سوسپتانس در فرکانس </a:t>
            </a:r>
            <a:r>
              <a:rPr lang="en-US" altLang="en-US" sz="1550" dirty="0" smtClean="0">
                <a:latin typeface="Times New Roman" panose="02020603050405020304" pitchFamily="18" charset="0"/>
                <a:ea typeface="Calibri" panose="020F0502020204030204" pitchFamily="34" charset="0"/>
                <a:cs typeface="B Nazanin" panose="00000400000000000000" pitchFamily="2" charset="-78"/>
              </a:rPr>
              <a:t>ω</a:t>
            </a:r>
            <a:r>
              <a:rPr lang="en-US" altLang="en-US" sz="1550" baseline="-25000" dirty="0" smtClean="0">
                <a:latin typeface="Times New Roman" panose="02020603050405020304" pitchFamily="18" charset="0"/>
                <a:ea typeface="Calibri" panose="020F0502020204030204" pitchFamily="34" charset="0"/>
                <a:cs typeface="B Nazanin" panose="00000400000000000000" pitchFamily="2" charset="-78"/>
              </a:rPr>
              <a:t>0</a:t>
            </a:r>
            <a:r>
              <a:rPr lang="fa-IR" altLang="en-US" sz="1550" dirty="0" smtClean="0">
                <a:latin typeface="Times New Roman" panose="02020603050405020304" pitchFamily="18" charset="0"/>
                <a:ea typeface="Calibri" panose="020F0502020204030204" pitchFamily="34" charset="0"/>
                <a:cs typeface="B Nazanin" panose="00000400000000000000" pitchFamily="2" charset="-78"/>
              </a:rPr>
              <a:t> برابر با صفر است و در این فرکانس، شاخه موازی </a:t>
            </a:r>
            <a:r>
              <a:rPr lang="en-US" altLang="en-US" sz="1550" dirty="0" smtClean="0">
                <a:latin typeface="Times New Roman" panose="02020603050405020304" pitchFamily="18" charset="0"/>
                <a:ea typeface="Calibri" panose="020F0502020204030204" pitchFamily="34" charset="0"/>
                <a:cs typeface="B Nazanin" panose="00000400000000000000" pitchFamily="2" charset="-78"/>
              </a:rPr>
              <a:t>LC</a:t>
            </a:r>
            <a:r>
              <a:rPr lang="fa-IR" altLang="en-US" sz="1550" dirty="0" smtClean="0">
                <a:latin typeface="Times New Roman" panose="02020603050405020304" pitchFamily="18" charset="0"/>
                <a:ea typeface="Calibri" panose="020F0502020204030204" pitchFamily="34" charset="0"/>
                <a:cs typeface="B Nazanin" panose="00000400000000000000" pitchFamily="2" charset="-78"/>
              </a:rPr>
              <a:t> مانند یک مدار باز عمل می کند. این فرکانس را فرکانس تشدید مدار </a:t>
            </a:r>
            <a:r>
              <a:rPr lang="en-US" altLang="en-US" sz="1550" dirty="0" smtClean="0">
                <a:latin typeface="Times New Roman" panose="02020603050405020304" pitchFamily="18" charset="0"/>
                <a:ea typeface="Calibri" panose="020F0502020204030204" pitchFamily="34" charset="0"/>
                <a:cs typeface="B Nazanin" panose="00000400000000000000" pitchFamily="2" charset="-78"/>
              </a:rPr>
              <a:t>RLC</a:t>
            </a:r>
            <a:r>
              <a:rPr lang="fa-IR" altLang="en-US" sz="1550" dirty="0" smtClean="0">
                <a:latin typeface="Times New Roman" panose="02020603050405020304" pitchFamily="18" charset="0"/>
                <a:ea typeface="Calibri" panose="020F0502020204030204" pitchFamily="34" charset="0"/>
                <a:cs typeface="B Nazanin" panose="00000400000000000000" pitchFamily="2" charset="-78"/>
              </a:rPr>
              <a:t> موازی نامند. ملاحظه می شود که اندازه ادمیتانس مدار </a:t>
            </a:r>
            <a:r>
              <a:rPr lang="en-US" altLang="en-US" sz="1550" dirty="0" smtClean="0">
                <a:latin typeface="Times New Roman" panose="02020603050405020304" pitchFamily="18" charset="0"/>
                <a:ea typeface="Calibri" panose="020F0502020204030204" pitchFamily="34" charset="0"/>
                <a:cs typeface="B Nazanin" panose="00000400000000000000" pitchFamily="2" charset="-78"/>
              </a:rPr>
              <a:t>RLC</a:t>
            </a:r>
            <a:r>
              <a:rPr lang="fa-IR" altLang="en-US" sz="1550" dirty="0" smtClean="0">
                <a:latin typeface="Times New Roman" panose="02020603050405020304" pitchFamily="18" charset="0"/>
                <a:ea typeface="Calibri" panose="020F0502020204030204" pitchFamily="34" charset="0"/>
                <a:cs typeface="B Nazanin" panose="00000400000000000000" pitchFamily="2" charset="-78"/>
              </a:rPr>
              <a:t> موازی در فرکانس تشدید حداقل بوده و مدار رفتار مقاومتی دارد. بنابراین </a:t>
            </a:r>
            <a:r>
              <a:rPr lang="fa-IR" altLang="en-US" sz="15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در فرکانس تشدید، بخش </a:t>
            </a:r>
            <a:r>
              <a:rPr lang="en-US" altLang="en-US" sz="15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LC</a:t>
            </a:r>
            <a:r>
              <a:rPr lang="fa-IR" altLang="en-US" sz="15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موازی مانند یک مدار باز رفتار می کند</a:t>
            </a:r>
            <a:r>
              <a:rPr lang="fa-IR" altLang="en-US" sz="155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و </a:t>
            </a:r>
            <a:r>
              <a:rPr lang="fa-IR" altLang="en-US" sz="1550" dirty="0" smtClean="0">
                <a:latin typeface="Times New Roman" panose="02020603050405020304" pitchFamily="18" charset="0"/>
                <a:ea typeface="Calibri" panose="020F0502020204030204" pitchFamily="34" charset="0"/>
                <a:cs typeface="B Nazanin" panose="00000400000000000000" pitchFamily="2" charset="-78"/>
              </a:rPr>
              <a:t>تمام </a:t>
            </a:r>
            <a:r>
              <a:rPr lang="fa-IR" altLang="en-US" sz="1550" dirty="0">
                <a:latin typeface="Times New Roman" panose="02020603050405020304" pitchFamily="18" charset="0"/>
                <a:ea typeface="Calibri" panose="020F0502020204030204" pitchFamily="34" charset="0"/>
                <a:cs typeface="B Nazanin" panose="00000400000000000000" pitchFamily="2" charset="-78"/>
              </a:rPr>
              <a:t>جریان منبع از بخش مقاومتی عبور می کند. البته </a:t>
            </a:r>
            <a:r>
              <a:rPr lang="fa-IR" altLang="en-US" sz="1550" dirty="0" smtClean="0">
                <a:latin typeface="Times New Roman" panose="02020603050405020304" pitchFamily="18" charset="0"/>
                <a:ea typeface="Calibri" panose="020F0502020204030204" pitchFamily="34" charset="0"/>
                <a:cs typeface="B Nazanin" panose="00000400000000000000" pitchFamily="2" charset="-78"/>
              </a:rPr>
              <a:t>این رفتار مداری، </a:t>
            </a:r>
            <a:r>
              <a:rPr lang="fa-IR" altLang="en-US" sz="1550" dirty="0">
                <a:latin typeface="Times New Roman" panose="02020603050405020304" pitchFamily="18" charset="0"/>
                <a:ea typeface="Calibri" panose="020F0502020204030204" pitchFamily="34" charset="0"/>
                <a:cs typeface="B Nazanin" panose="00000400000000000000" pitchFamily="2" charset="-78"/>
              </a:rPr>
              <a:t>به این معنی نیست که ولتاژ دو سر بخش </a:t>
            </a:r>
            <a:r>
              <a:rPr lang="en-US" altLang="en-US" sz="1550" dirty="0">
                <a:latin typeface="Times New Roman" panose="02020603050405020304" pitchFamily="18" charset="0"/>
                <a:ea typeface="Calibri" panose="020F0502020204030204" pitchFamily="34" charset="0"/>
                <a:cs typeface="B Nazanin" panose="00000400000000000000" pitchFamily="2" charset="-78"/>
              </a:rPr>
              <a:t>LC</a:t>
            </a:r>
            <a:r>
              <a:rPr lang="fa-IR" altLang="en-US" sz="1550" dirty="0">
                <a:latin typeface="Times New Roman" panose="02020603050405020304" pitchFamily="18" charset="0"/>
                <a:ea typeface="Calibri" panose="020F0502020204030204" pitchFamily="34" charset="0"/>
                <a:cs typeface="B Nazanin" panose="00000400000000000000" pitchFamily="2" charset="-78"/>
              </a:rPr>
              <a:t> صفر است. بلکه </a:t>
            </a:r>
            <a:r>
              <a:rPr lang="fa-IR" altLang="en-US" sz="1550" b="1" dirty="0">
                <a:latin typeface="Times New Roman" panose="02020603050405020304" pitchFamily="18" charset="0"/>
                <a:ea typeface="Calibri" panose="020F0502020204030204" pitchFamily="34" charset="0"/>
                <a:cs typeface="B Nazanin" panose="00000400000000000000" pitchFamily="2" charset="-78"/>
              </a:rPr>
              <a:t>یک جریان مختلط در بخش </a:t>
            </a:r>
            <a:r>
              <a:rPr lang="en-US" altLang="en-US" sz="1550" b="1" dirty="0">
                <a:latin typeface="Times New Roman" panose="02020603050405020304" pitchFamily="18" charset="0"/>
                <a:ea typeface="Calibri" panose="020F0502020204030204" pitchFamily="34" charset="0"/>
                <a:cs typeface="B Nazanin" panose="00000400000000000000" pitchFamily="2" charset="-78"/>
              </a:rPr>
              <a:t>LC</a:t>
            </a:r>
            <a:r>
              <a:rPr lang="fa-IR" altLang="en-US" sz="1550" b="1" dirty="0">
                <a:latin typeface="Times New Roman" panose="02020603050405020304" pitchFamily="18" charset="0"/>
                <a:ea typeface="Calibri" panose="020F0502020204030204" pitchFamily="34" charset="0"/>
                <a:cs typeface="B Nazanin" panose="00000400000000000000" pitchFamily="2" charset="-78"/>
              </a:rPr>
              <a:t> چرخش می کند. </a:t>
            </a:r>
            <a:endParaRPr lang="en-US" sz="1550" b="1" dirty="0"/>
          </a:p>
          <a:p>
            <a:pPr algn="just" rtl="1">
              <a:buClr>
                <a:srgbClr val="FF0000"/>
              </a:buClr>
            </a:pPr>
            <a:endParaRPr lang="fa-IR" altLang="en-US" sz="1550" dirty="0" smtClean="0">
              <a:latin typeface="Times New Roman" panose="02020603050405020304" pitchFamily="18" charset="0"/>
              <a:ea typeface="Calibri" panose="020F0502020204030204" pitchFamily="34" charset="0"/>
              <a:cs typeface="B Nazanin" panose="00000400000000000000" pitchFamily="2" charset="-78"/>
            </a:endParaRPr>
          </a:p>
          <a:p>
            <a:pPr marL="285750" indent="-285750" algn="just" rtl="1">
              <a:buClr>
                <a:srgbClr val="FF0000"/>
              </a:buClr>
              <a:buFont typeface="Wingdings" panose="05000000000000000000" pitchFamily="2" charset="2"/>
              <a:buChar char="v"/>
            </a:pPr>
            <a:r>
              <a:rPr lang="fa-IR" altLang="en-US" sz="155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در یک تعریف کلی برای انواع مدارهای با قابلیت تشدید (شامل سلف و خازن)، به فرکانسی که جزء موهومی امپدانس و یا ادمیتانس ورودی برابر با سفر باشد، </a:t>
            </a:r>
            <a:r>
              <a:rPr lang="fa-IR" altLang="en-US" sz="15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فرکانس تشدید </a:t>
            </a:r>
            <a:r>
              <a:rPr lang="fa-IR" altLang="en-US" sz="155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گویند.   </a:t>
            </a:r>
            <a:endParaRPr lang="en-US" altLang="en-US" sz="1550" b="1" dirty="0">
              <a:solidFill>
                <a:srgbClr val="0000FF"/>
              </a:solidFill>
              <a:ea typeface="Calibri" panose="020F0502020204030204" pitchFamily="34" charset="0"/>
              <a:cs typeface="B Nazanin" panose="00000400000000000000" pitchFamily="2" charset="-78"/>
            </a:endParaRPr>
          </a:p>
        </p:txBody>
      </p:sp>
      <p:sp>
        <p:nvSpPr>
          <p:cNvPr id="11" name="Rectangle 10"/>
          <p:cNvSpPr>
            <a:spLocks noChangeArrowheads="1"/>
          </p:cNvSpPr>
          <p:nvPr/>
        </p:nvSpPr>
        <p:spPr bwMode="auto">
          <a:xfrm>
            <a:off x="1976511" y="4944270"/>
            <a:ext cx="707581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buClr>
                <a:srgbClr val="FF0000"/>
              </a:buClr>
              <a:buFont typeface="Wingdings" panose="05000000000000000000" pitchFamily="2" charset="2"/>
              <a:buChar char="v"/>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مکان </a:t>
            </a:r>
            <a:r>
              <a:rPr lang="fa-IR" altLang="en-US" sz="1600" b="1" dirty="0" err="1"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ادمیتانس</a:t>
            </a: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مکان نقاطی در صفحه </a:t>
            </a:r>
            <a:r>
              <a:rPr lang="fa-IR" altLang="en-US" sz="1600" b="1" dirty="0" err="1" smtClean="0">
                <a:latin typeface="Times New Roman" panose="02020603050405020304" pitchFamily="18" charset="0"/>
                <a:ea typeface="Calibri" panose="020F0502020204030204" pitchFamily="34" charset="0"/>
                <a:cs typeface="B Nazanin" panose="00000400000000000000" pitchFamily="2" charset="-78"/>
              </a:rPr>
              <a:t>ادمیتانس</a:t>
            </a: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 است که با تغییر </a:t>
            </a:r>
            <a:r>
              <a:rPr lang="el-GR" altLang="en-US" sz="1600" b="1" dirty="0" smtClean="0">
                <a:latin typeface="Times New Roman" panose="02020603050405020304" pitchFamily="18" charset="0"/>
                <a:ea typeface="Calibri" panose="020F0502020204030204" pitchFamily="34" charset="0"/>
                <a:cs typeface="B Nazanin" panose="00000400000000000000" pitchFamily="2" charset="-78"/>
              </a:rPr>
              <a:t>ω</a:t>
            </a: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 کلیه مقادیر ممکن </a:t>
            </a:r>
            <a:r>
              <a:rPr lang="en-US" altLang="en-US" sz="1600" b="1" dirty="0" smtClean="0">
                <a:latin typeface="Times New Roman" panose="02020603050405020304" pitchFamily="18" charset="0"/>
                <a:ea typeface="Calibri" panose="020F0502020204030204" pitchFamily="34" charset="0"/>
                <a:cs typeface="B Nazanin" panose="00000400000000000000" pitchFamily="2" charset="-78"/>
              </a:rPr>
              <a:t>Y(j</a:t>
            </a:r>
            <a:r>
              <a:rPr lang="el-GR" altLang="en-US" sz="1600" b="1" dirty="0" smtClean="0">
                <a:latin typeface="Times New Roman" panose="02020603050405020304" pitchFamily="18" charset="0"/>
                <a:ea typeface="Calibri" panose="020F0502020204030204" pitchFamily="34" charset="0"/>
                <a:cs typeface="B Nazanin" panose="00000400000000000000" pitchFamily="2" charset="-78"/>
              </a:rPr>
              <a:t>ω</a:t>
            </a:r>
            <a:r>
              <a:rPr lang="en-US" altLang="en-US" sz="1600" b="1" dirty="0" smtClean="0">
                <a:latin typeface="Times New Roman" panose="02020603050405020304" pitchFamily="18" charset="0"/>
                <a:ea typeface="Calibri" panose="020F0502020204030204" pitchFamily="34" charset="0"/>
                <a:cs typeface="B Nazanin" panose="00000400000000000000" pitchFamily="2" charset="-78"/>
              </a:rPr>
              <a:t>)</a:t>
            </a: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 را نشان می دهد.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این صفحه در شکل روبرو نشان داده شده است.</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در مدار </a:t>
            </a:r>
            <a:r>
              <a:rPr lang="en-US" altLang="en-US" sz="1600" dirty="0">
                <a:latin typeface="Times New Roman" panose="02020603050405020304" pitchFamily="18" charset="0"/>
                <a:ea typeface="Calibri" panose="020F0502020204030204" pitchFamily="34" charset="0"/>
                <a:cs typeface="B Nazanin" panose="00000400000000000000" pitchFamily="2" charset="-78"/>
              </a:rPr>
              <a:t>RLC</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موازی، این نمودار به صورت خطی موازی با محور موهومی صفحه ادمیتانس است. </a:t>
            </a:r>
            <a:r>
              <a:rPr lang="fa-IR" altLang="en-US" sz="16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فاصله هر نقطه تا مبدأ، برابر با مقدار ادمیتانس در فرکانس مورد نظر است. زاویه محور </a:t>
            </a:r>
            <a:r>
              <a:rPr lang="fa-IR" altLang="en-US" sz="16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حقیقی </a:t>
            </a:r>
            <a:r>
              <a:rPr lang="fa-IR" altLang="en-US" sz="16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تا محور واصل به نقطه مورد نظر نیز نشان دهنده فاز ادمیتانس در فرکانس مورد نظر می باشد.</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در مدار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RLC</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موازی، در فرکانس تشدید، اندازه برابر با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G</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و فاز برابر با صفر می باشد.</a:t>
            </a: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a:t>
            </a:r>
            <a:endParaRPr lang="en-US" altLang="en-US" sz="16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189843" y="4448908"/>
                <a:ext cx="1750416"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𝐵</m:t>
                      </m:r>
                      <m:d>
                        <m:dPr>
                          <m:ctrlPr>
                            <a:rPr lang="en-US" sz="1600" i="1">
                              <a:latin typeface="Cambria Math" panose="02040503050406030204" pitchFamily="18" charset="0"/>
                            </a:rPr>
                          </m:ctrlPr>
                        </m:dPr>
                        <m:e>
                          <m:r>
                            <a:rPr lang="en-US" sz="1600" i="1">
                              <a:latin typeface="Cambria Math" panose="02040503050406030204" pitchFamily="18" charset="0"/>
                            </a:rPr>
                            <m:t>𝜔</m:t>
                          </m:r>
                        </m:e>
                      </m:d>
                      <m:r>
                        <a:rPr lang="en-US" sz="1600" i="0">
                          <a:latin typeface="Cambria Math" panose="02040503050406030204" pitchFamily="18" charset="0"/>
                        </a:rPr>
                        <m:t>=</m:t>
                      </m:r>
                      <m:r>
                        <a:rPr lang="en-US" sz="1600" i="1">
                          <a:latin typeface="Cambria Math" panose="02040503050406030204" pitchFamily="18" charset="0"/>
                        </a:rPr>
                        <m:t>𝜔</m:t>
                      </m:r>
                      <m:r>
                        <a:rPr lang="en-US" sz="1600" i="1">
                          <a:latin typeface="Cambria Math" panose="02040503050406030204" pitchFamily="18" charset="0"/>
                        </a:rPr>
                        <m:t>𝐶</m:t>
                      </m:r>
                      <m:r>
                        <a:rPr lang="fa-IR" sz="1600" b="0" i="0" smtClean="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𝜔</m:t>
                          </m:r>
                          <m:r>
                            <a:rPr lang="en-US" sz="1600" i="1">
                              <a:latin typeface="Cambria Math" panose="02040503050406030204" pitchFamily="18" charset="0"/>
                            </a:rPr>
                            <m:t>𝐿</m:t>
                          </m:r>
                        </m:den>
                      </m:f>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189843" y="4448908"/>
                <a:ext cx="1750416" cy="554960"/>
              </a:xfrm>
              <a:prstGeom prst="rect">
                <a:avLst/>
              </a:prstGeom>
              <a:blipFill>
                <a:blip r:embed="rId6"/>
                <a:stretch>
                  <a:fillRect/>
                </a:stretch>
              </a:blipFill>
            </p:spPr>
            <p:txBody>
              <a:bodyPr/>
              <a:lstStyle/>
              <a:p>
                <a:r>
                  <a:rPr lang="en-US">
                    <a:noFill/>
                  </a:rPr>
                  <a:t> </a:t>
                </a:r>
              </a:p>
            </p:txBody>
          </p:sp>
        </mc:Fallback>
      </mc:AlternateContent>
      <p:pic>
        <p:nvPicPr>
          <p:cNvPr id="19" name="Picture 18"/>
          <p:cNvPicPr>
            <a:picLocks noChangeAspect="1"/>
          </p:cNvPicPr>
          <p:nvPr/>
        </p:nvPicPr>
        <p:blipFill>
          <a:blip r:embed="rId7"/>
          <a:stretch>
            <a:fillRect/>
          </a:stretch>
        </p:blipFill>
        <p:spPr>
          <a:xfrm>
            <a:off x="12469" y="4778493"/>
            <a:ext cx="1964042" cy="1997355"/>
          </a:xfrm>
          <a:prstGeom prst="rect">
            <a:avLst/>
          </a:prstGeom>
        </p:spPr>
      </p:pic>
      <p:sp>
        <p:nvSpPr>
          <p:cNvPr id="20" name="Rectangle 19"/>
          <p:cNvSpPr/>
          <p:nvPr/>
        </p:nvSpPr>
        <p:spPr>
          <a:xfrm>
            <a:off x="3307948" y="114369"/>
            <a:ext cx="5678157" cy="400110"/>
          </a:xfrm>
          <a:prstGeom prst="rect">
            <a:avLst/>
          </a:prstGeom>
        </p:spPr>
        <p:txBody>
          <a:bodyPr wrap="none">
            <a:spAutoFit/>
          </a:bodyPr>
          <a:lstStyle/>
          <a:p>
            <a:pPr algn="r" rtl="1">
              <a:spcBef>
                <a:spcPts val="600"/>
              </a:spcBef>
              <a:tabLst>
                <a:tab pos="4464050" algn="l"/>
              </a:tabLst>
            </a:pP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4-3- مفاهیم مهم در خصوص رفتار مدارها در حوزه فرکانس</a:t>
            </a:r>
            <a:endPar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16" name="Rectangle 15"/>
          <p:cNvSpPr/>
          <p:nvPr/>
        </p:nvSpPr>
        <p:spPr>
          <a:xfrm>
            <a:off x="5797412" y="534021"/>
            <a:ext cx="3188693" cy="369332"/>
          </a:xfrm>
          <a:prstGeom prst="rect">
            <a:avLst/>
          </a:prstGeom>
        </p:spPr>
        <p:txBody>
          <a:bodyPr wrap="none">
            <a:spAutoFit/>
          </a:bodyPr>
          <a:lstStyle/>
          <a:p>
            <a:pPr algn="r" rtl="1">
              <a:spcBef>
                <a:spcPts val="600"/>
              </a:spcBef>
              <a:tabLst>
                <a:tab pos="4464050" algn="l"/>
              </a:tabLst>
            </a:pP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4-3-1- تشدید در مدارهای </a:t>
            </a:r>
            <a:r>
              <a:rPr lang="en-US"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RLC</a:t>
            </a:r>
            <a:endPar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311354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6" name="Rectangle 5"/>
          <p:cNvSpPr>
            <a:spLocks noChangeArrowheads="1"/>
          </p:cNvSpPr>
          <p:nvPr/>
        </p:nvSpPr>
        <p:spPr bwMode="auto">
          <a:xfrm>
            <a:off x="272096" y="3928004"/>
            <a:ext cx="87542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buClr>
                <a:srgbClr val="FF0000"/>
              </a:buClr>
              <a:buFont typeface="Wingdings" panose="05000000000000000000" pitchFamily="2" charset="2"/>
              <a:buChar char="ü"/>
            </a:pPr>
            <a:r>
              <a:rPr lang="fa-IR" altLang="en-US" sz="1600" b="1" dirty="0" smtClean="0">
                <a:solidFill>
                  <a:srgbClr val="3333FF"/>
                </a:solidFill>
                <a:latin typeface="Cambria Math" panose="02040503050406030204" pitchFamily="18" charset="0"/>
                <a:ea typeface="Cambria Math" panose="02040503050406030204" pitchFamily="18" charset="0"/>
                <a:cs typeface="B Nazanin" panose="00000400000000000000" pitchFamily="2" charset="-78"/>
              </a:rPr>
              <a:t>مکان </a:t>
            </a:r>
            <a:r>
              <a:rPr lang="fa-IR" altLang="en-US" sz="1600" b="1" dirty="0" err="1" smtClean="0">
                <a:solidFill>
                  <a:srgbClr val="3333FF"/>
                </a:solidFill>
                <a:latin typeface="Cambria Math" panose="02040503050406030204" pitchFamily="18" charset="0"/>
                <a:ea typeface="Cambria Math" panose="02040503050406030204" pitchFamily="18" charset="0"/>
                <a:cs typeface="B Nazanin" panose="00000400000000000000" pitchFamily="2" charset="-78"/>
              </a:rPr>
              <a:t>امپدانس</a:t>
            </a:r>
            <a:r>
              <a:rPr lang="fa-IR" altLang="en-US" sz="1600" b="1" dirty="0" smtClean="0">
                <a:solidFill>
                  <a:srgbClr val="3333FF"/>
                </a:solidFill>
                <a:latin typeface="Cambria Math" panose="02040503050406030204" pitchFamily="18" charset="0"/>
                <a:ea typeface="Cambria Math" panose="02040503050406030204" pitchFamily="18" charset="0"/>
                <a:cs typeface="B Nazanin" panose="00000400000000000000" pitchFamily="2" charset="-78"/>
              </a:rPr>
              <a:t>: </a:t>
            </a:r>
            <a:r>
              <a:rPr lang="fa-IR" altLang="en-US" sz="1600" b="1" dirty="0" smtClean="0">
                <a:latin typeface="Cambria Math" panose="02040503050406030204" pitchFamily="18" charset="0"/>
                <a:ea typeface="Cambria Math" panose="02040503050406030204" pitchFamily="18" charset="0"/>
                <a:cs typeface="B Nazanin" panose="00000400000000000000" pitchFamily="2" charset="-78"/>
              </a:rPr>
              <a:t>مکان نقاطی در صفحه </a:t>
            </a:r>
            <a:r>
              <a:rPr lang="fa-IR" altLang="en-US" sz="1600" b="1" dirty="0" err="1" smtClean="0">
                <a:latin typeface="Cambria Math" panose="02040503050406030204" pitchFamily="18" charset="0"/>
                <a:ea typeface="Cambria Math" panose="02040503050406030204" pitchFamily="18" charset="0"/>
                <a:cs typeface="B Nazanin" panose="00000400000000000000" pitchFamily="2" charset="-78"/>
              </a:rPr>
              <a:t>امپدانس</a:t>
            </a:r>
            <a:r>
              <a:rPr lang="fa-IR" altLang="en-US" sz="1600" b="1" dirty="0" smtClean="0">
                <a:latin typeface="Cambria Math" panose="02040503050406030204" pitchFamily="18" charset="0"/>
                <a:ea typeface="Cambria Math" panose="02040503050406030204" pitchFamily="18" charset="0"/>
                <a:cs typeface="B Nazanin" panose="00000400000000000000" pitchFamily="2" charset="-78"/>
              </a:rPr>
              <a:t> است که با تغییر </a:t>
            </a:r>
            <a:r>
              <a:rPr lang="el-GR" altLang="en-US" sz="1600" b="1" dirty="0" smtClean="0">
                <a:latin typeface="Cambria Math" panose="02040503050406030204" pitchFamily="18" charset="0"/>
                <a:ea typeface="Cambria Math" panose="02040503050406030204" pitchFamily="18" charset="0"/>
                <a:cs typeface="B Nazanin" panose="00000400000000000000" pitchFamily="2" charset="-78"/>
              </a:rPr>
              <a:t>ω</a:t>
            </a:r>
            <a:r>
              <a:rPr lang="fa-IR" altLang="en-US" sz="1600" b="1" dirty="0" smtClean="0">
                <a:latin typeface="Cambria Math" panose="02040503050406030204" pitchFamily="18" charset="0"/>
                <a:ea typeface="Cambria Math" panose="02040503050406030204" pitchFamily="18" charset="0"/>
                <a:cs typeface="B Nazanin" panose="00000400000000000000" pitchFamily="2" charset="-78"/>
              </a:rPr>
              <a:t>، کلیه مقادیر ممکن </a:t>
            </a:r>
            <a:r>
              <a:rPr lang="en-US" altLang="en-US" sz="1600" b="1" dirty="0" smtClean="0">
                <a:latin typeface="Cambria Math" panose="02040503050406030204" pitchFamily="18" charset="0"/>
                <a:ea typeface="Cambria Math" panose="02040503050406030204" pitchFamily="18" charset="0"/>
                <a:cs typeface="B Nazanin" panose="00000400000000000000" pitchFamily="2" charset="-78"/>
              </a:rPr>
              <a:t>Z(j</a:t>
            </a:r>
            <a:r>
              <a:rPr lang="el-GR" altLang="en-US" sz="1600" b="1" dirty="0" smtClean="0">
                <a:latin typeface="Cambria Math" panose="02040503050406030204" pitchFamily="18" charset="0"/>
                <a:ea typeface="Cambria Math" panose="02040503050406030204" pitchFamily="18" charset="0"/>
                <a:cs typeface="B Nazanin" panose="00000400000000000000" pitchFamily="2" charset="-78"/>
              </a:rPr>
              <a:t>ω</a:t>
            </a:r>
            <a:r>
              <a:rPr lang="en-US" altLang="en-US" sz="1600" b="1" dirty="0" smtClean="0">
                <a:latin typeface="Cambria Math" panose="02040503050406030204" pitchFamily="18" charset="0"/>
                <a:ea typeface="Cambria Math" panose="02040503050406030204" pitchFamily="18" charset="0"/>
                <a:cs typeface="B Nazanin" panose="00000400000000000000" pitchFamily="2" charset="-78"/>
              </a:rPr>
              <a:t>)</a:t>
            </a:r>
            <a:r>
              <a:rPr lang="fa-IR" altLang="en-US" sz="1600" b="1" dirty="0" smtClean="0">
                <a:latin typeface="Cambria Math" panose="02040503050406030204" pitchFamily="18" charset="0"/>
                <a:ea typeface="Cambria Math" panose="02040503050406030204" pitchFamily="18" charset="0"/>
                <a:cs typeface="B Nazanin" panose="00000400000000000000" pitchFamily="2" charset="-78"/>
              </a:rPr>
              <a:t> را نشان می دهد. </a:t>
            </a:r>
            <a:endParaRPr lang="en-US" sz="16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304800" y="228600"/>
                <a:ext cx="8610600" cy="2669577"/>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tabLst>
                    <a:tab pos="3723005" algn="l"/>
                  </a:tabLst>
                </a:pPr>
                <a:r>
                  <a:rPr lang="fa-IR" sz="1600" b="1"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صفحه امپدانس: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صفحه ای است </a:t>
                </a:r>
                <a:r>
                  <a:rPr lang="fa-IR" sz="1600" kern="100" dirty="0">
                    <a:latin typeface="Cambria Math" panose="02040503050406030204" pitchFamily="18" charset="0"/>
                    <a:ea typeface="Cambria Math" panose="02040503050406030204" pitchFamily="18" charset="0"/>
                    <a:cs typeface="B Nazanin" panose="00000400000000000000" pitchFamily="2" charset="-78"/>
                  </a:rPr>
                  <a:t>که مختصات آن </a:t>
                </a:r>
                <a:r>
                  <a:rPr lang="en-US" sz="1600" kern="100" dirty="0">
                    <a:effectLst/>
                    <a:latin typeface="Cambria Math" panose="02040503050406030204" pitchFamily="18" charset="0"/>
                    <a:ea typeface="Cambria Math" panose="02040503050406030204" pitchFamily="18" charset="0"/>
                    <a:cs typeface="Arial" panose="020B0604020202020204" pitchFamily="34" charset="0"/>
                  </a:rPr>
                  <a:t>Re[Y(</a:t>
                </a:r>
                <a:r>
                  <a:rPr lang="en-US" sz="1600" kern="100" dirty="0" err="1">
                    <a:effectLst/>
                    <a:latin typeface="Cambria Math" panose="02040503050406030204" pitchFamily="18" charset="0"/>
                    <a:ea typeface="Cambria Math" panose="02040503050406030204" pitchFamily="18" charset="0"/>
                    <a:cs typeface="Arial" panose="020B0604020202020204" pitchFamily="34" charset="0"/>
                  </a:rPr>
                  <a:t>jω</a:t>
                </a:r>
                <a:r>
                  <a:rPr lang="en-US" sz="1600" kern="100" dirty="0">
                    <a:effectLst/>
                    <a:latin typeface="Cambria Math" panose="02040503050406030204" pitchFamily="18" charset="0"/>
                    <a:ea typeface="Cambria Math" panose="02040503050406030204" pitchFamily="18" charset="0"/>
                    <a:cs typeface="Arial" panose="020B0604020202020204" pitchFamily="34" charset="0"/>
                  </a:rPr>
                  <a:t>)]</a:t>
                </a:r>
                <a:r>
                  <a:rPr lang="fa-IR" sz="1600" kern="100" dirty="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و </a:t>
                </a:r>
                <a:r>
                  <a:rPr lang="en-US" sz="1600" kern="100" dirty="0" err="1">
                    <a:effectLst/>
                    <a:latin typeface="Cambria Math" panose="02040503050406030204" pitchFamily="18" charset="0"/>
                    <a:ea typeface="Cambria Math" panose="02040503050406030204" pitchFamily="18" charset="0"/>
                    <a:cs typeface="Arial" panose="020B0604020202020204" pitchFamily="34" charset="0"/>
                  </a:rPr>
                  <a:t>Im</a:t>
                </a:r>
                <a:r>
                  <a:rPr lang="en-US" sz="1600" kern="100" dirty="0">
                    <a:effectLst/>
                    <a:latin typeface="Cambria Math" panose="02040503050406030204" pitchFamily="18" charset="0"/>
                    <a:ea typeface="Cambria Math" panose="02040503050406030204" pitchFamily="18" charset="0"/>
                    <a:cs typeface="Arial" panose="020B0604020202020204" pitchFamily="34" charset="0"/>
                  </a:rPr>
                  <a:t>[Y(</a:t>
                </a:r>
                <a:r>
                  <a:rPr lang="en-US" sz="1600" kern="100" dirty="0" err="1">
                    <a:effectLst/>
                    <a:latin typeface="Cambria Math" panose="02040503050406030204" pitchFamily="18" charset="0"/>
                    <a:ea typeface="Cambria Math" panose="02040503050406030204" pitchFamily="18" charset="0"/>
                    <a:cs typeface="Arial" panose="020B0604020202020204" pitchFamily="34" charset="0"/>
                  </a:rPr>
                  <a:t>jω</a:t>
                </a:r>
                <a:r>
                  <a:rPr lang="en-US" sz="1600" kern="100" dirty="0">
                    <a:effectLst/>
                    <a:latin typeface="Cambria Math" panose="02040503050406030204" pitchFamily="18" charset="0"/>
                    <a:ea typeface="Cambria Math" panose="02040503050406030204" pitchFamily="18" charset="0"/>
                    <a:cs typeface="Arial" panose="020B0604020202020204" pitchFamily="34" charset="0"/>
                  </a:rPr>
                  <a:t>)]</a:t>
                </a:r>
                <a:r>
                  <a:rPr lang="fa-IR" sz="1600" kern="100" dirty="0">
                    <a:latin typeface="Cambria Math" panose="02040503050406030204" pitchFamily="18" charset="0"/>
                    <a:ea typeface="Cambria Math" panose="02040503050406030204" pitchFamily="18" charset="0"/>
                    <a:cs typeface="B Nazanin" panose="00000400000000000000" pitchFamily="2" charset="-78"/>
                  </a:rPr>
                  <a:t> است</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امپدانس </a:t>
                </a:r>
                <a:r>
                  <a:rPr lang="fa-IR" sz="1600" kern="100" dirty="0">
                    <a:latin typeface="Cambria Math" panose="02040503050406030204" pitchFamily="18" charset="0"/>
                    <a:ea typeface="Cambria Math" panose="02040503050406030204" pitchFamily="18" charset="0"/>
                    <a:cs typeface="B Nazanin" panose="00000400000000000000" pitchFamily="2" charset="-78"/>
                  </a:rPr>
                  <a:t>دیده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شده برای مدار </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RLC</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موازی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به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صورت زیر است:</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a:p>
                <a:pPr algn="just">
                  <a:spcAft>
                    <a:spcPts val="800"/>
                  </a:spcAft>
                </a:pPr>
                <a14:m>
                  <m:oMathPara xmlns:m="http://schemas.openxmlformats.org/officeDocument/2006/math">
                    <m:oMathParaPr>
                      <m:jc m:val="centerGroup"/>
                    </m:oMathParaPr>
                    <m:oMath xmlns:m="http://schemas.openxmlformats.org/officeDocument/2006/math">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Z</m:t>
                      </m:r>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jω</m:t>
                      </m:r>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 = </m:t>
                      </m:r>
                      <m:f>
                        <m:fPr>
                          <m:ctrlPr>
                            <a:rPr lang="en-US" sz="16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1</m:t>
                          </m:r>
                        </m:num>
                        <m:den>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Y</m:t>
                          </m:r>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jω</m:t>
                          </m:r>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 </m:t>
                          </m:r>
                        </m:den>
                      </m:f>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 = </m:t>
                      </m:r>
                      <m:f>
                        <m:fPr>
                          <m:ctrlPr>
                            <a:rPr lang="en-US" sz="16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1</m:t>
                          </m:r>
                        </m:num>
                        <m:den>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G</m:t>
                          </m:r>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 + </m:t>
                          </m:r>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jB</m:t>
                          </m:r>
                          <m:r>
                            <m:rPr>
                              <m:nor/>
                            </m:rPr>
                            <a:rPr lang="en-US" sz="1600" b="0" i="0" kern="100" smtClean="0">
                              <a:effectLst/>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effectLst/>
                              <a:latin typeface="Cambria Math" panose="02040503050406030204" pitchFamily="18" charset="0"/>
                              <a:ea typeface="Cambria Math" panose="02040503050406030204" pitchFamily="18" charset="0"/>
                              <a:cs typeface="Arial" panose="020B0604020202020204" pitchFamily="34" charset="0"/>
                            </a:rPr>
                            <m:t>ω</m:t>
                          </m:r>
                          <m:r>
                            <a:rPr lang="en-US" sz="1600" b="0" i="1" kern="100" smtClean="0">
                              <a:effectLst/>
                              <a:latin typeface="Cambria Math" panose="02040503050406030204" pitchFamily="18" charset="0"/>
                              <a:ea typeface="Cambria Math" panose="02040503050406030204" pitchFamily="18" charset="0"/>
                              <a:cs typeface="Arial" panose="020B0604020202020204" pitchFamily="34" charset="0"/>
                            </a:rPr>
                            <m:t>)</m:t>
                          </m:r>
                        </m:den>
                      </m:f>
                      <m:r>
                        <a:rPr lang="en-US" sz="1600" i="1" kern="100">
                          <a:effectLst/>
                          <a:latin typeface="Cambria Math" panose="02040503050406030204" pitchFamily="18" charset="0"/>
                          <a:ea typeface="Cambria Math" panose="02040503050406030204" pitchFamily="18" charset="0"/>
                          <a:cs typeface="Times New Roman" panose="02020603050405020304" pitchFamily="18" charset="0"/>
                        </a:rPr>
                        <m:t> </m:t>
                      </m:r>
                      <m:r>
                        <a:rPr lang="en-US" sz="1600" i="1" kern="100">
                          <a:latin typeface="Cambria Math" panose="02040503050406030204" pitchFamily="18" charset="0"/>
                          <a:ea typeface="Cambria Math" panose="02040503050406030204" pitchFamily="18" charset="0"/>
                          <a:cs typeface="Times New Roman" panose="02020603050405020304" pitchFamily="18" charset="0"/>
                        </a:rPr>
                        <m:t>= </m:t>
                      </m:r>
                      <m:f>
                        <m:f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r>
                            <m:rPr>
                              <m:nor/>
                            </m:rPr>
                            <a:rPr lang="en-US" sz="1600" i="1"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jB</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num>
                        <m:den>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B</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den>
                      </m:f>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r>
                        <m:rPr>
                          <m:nor/>
                        </m:rPr>
                        <a:rPr lang="en-US" sz="1600" kern="100">
                          <a:latin typeface="Cambria Math" panose="02040503050406030204" pitchFamily="18" charset="0"/>
                          <a:ea typeface="Cambria Math" panose="02040503050406030204" pitchFamily="18" charset="0"/>
                          <a:cs typeface="Cambria Math" panose="02040503050406030204" pitchFamily="18"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d>
                        <m:dPr>
                          <m:begChr m:val="{"/>
                          <m:endChr m:val=""/>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dPr>
                        <m:e>
                          <m:eqArr>
                            <m:eqArr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eqArr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ReZ</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jω</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f>
                                <m:f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1600" b="0" i="0" kern="100" smtClean="0">
                                      <a:latin typeface="Cambria Math" panose="02040503050406030204" pitchFamily="18" charset="0"/>
                                      <a:ea typeface="Cambria Math" panose="02040503050406030204" pitchFamily="18" charset="0"/>
                                      <a:cs typeface="Arial" panose="020B0604020202020204" pitchFamily="34" charset="0"/>
                                    </a:rPr>
                                    <m:t>G</m:t>
                                  </m:r>
                                </m:num>
                                <m:den>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B</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den>
                              </m:f>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e>
                            <m:e>
                              <m:r>
                                <m:rPr>
                                  <m:nor/>
                                </m:rPr>
                                <a:rPr lang="en-US" sz="1600" kern="100">
                                  <a:latin typeface="Cambria Math" panose="02040503050406030204" pitchFamily="18" charset="0"/>
                                  <a:ea typeface="Cambria Math" panose="02040503050406030204" pitchFamily="18" charset="0"/>
                                  <a:cs typeface="Arial" panose="020B0604020202020204" pitchFamily="34" charset="0"/>
                                </a:rPr>
                                <m:t>ImZ</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jω</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f>
                                <m:f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1600" i="1"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B</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num>
                                <m:den>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Times New Roman" panose="02020603050405020304" pitchFamily="18" charset="0"/>
                                        </a:rPr>
                                        <m:t>G</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B</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den>
                              </m:f>
                            </m:e>
                          </m:eqArr>
                        </m:e>
                      </m:d>
                    </m:oMath>
                  </m:oMathPara>
                </a14:m>
                <a:endParaRPr lang="en-US" sz="1600" kern="100" dirty="0" smtClean="0">
                  <a:effectLst/>
                  <a:latin typeface="Cambria Math" panose="02040503050406030204" pitchFamily="18" charset="0"/>
                  <a:ea typeface="Cambria Math" panose="02040503050406030204" pitchFamily="18" charset="0"/>
                  <a:cs typeface="Arial" panose="020B0604020202020204" pitchFamily="34" charset="0"/>
                </a:endParaRPr>
              </a:p>
              <a:p>
                <a:pPr algn="just" rtl="1">
                  <a:lnSpc>
                    <a:spcPct val="115000"/>
                  </a:lnSpc>
                  <a:spcAft>
                    <a:spcPts val="800"/>
                  </a:spcAft>
                  <a:tabLst>
                    <a:tab pos="3723005" algn="l"/>
                  </a:tabLst>
                </a:pP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در واقع </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اگر امپدانس را از دو سر مذکور ببینیم، به جزء حقیقی امپدانس، </a:t>
                </a:r>
                <a:r>
                  <a:rPr lang="fa-IR" alt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رزیستانس</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 گفته می شود. به جزء موهومی امپدانس </a:t>
                </a:r>
                <a:r>
                  <a:rPr lang="fa-IR" altLang="en-US"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راکتانس</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 گفته شده و با </a:t>
                </a:r>
                <a:r>
                  <a:rPr lang="en-US" sz="1600" b="1" dirty="0" smtClean="0">
                    <a:latin typeface="Cambria Math" panose="02040503050406030204" pitchFamily="18" charset="0"/>
                    <a:ea typeface="Cambria Math" panose="02040503050406030204" pitchFamily="18" charset="0"/>
                  </a:rPr>
                  <a:t>X(ω)</a:t>
                </a:r>
                <a:r>
                  <a:rPr lang="fa-IR" altLang="en-US" sz="1600" b="1" dirty="0" smtClean="0">
                    <a:latin typeface="Cambria Math" panose="02040503050406030204" pitchFamily="18" charset="0"/>
                    <a:ea typeface="Cambria Math" panose="02040503050406030204" pitchFamily="18" charset="0"/>
                    <a:cs typeface="B Nazanin" panose="00000400000000000000" pitchFamily="2" charset="-78"/>
                  </a:rPr>
                  <a:t> </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نشان داده می</a:t>
                </a:r>
                <a:r>
                  <a:rPr lang="en-US" altLang="en-US" sz="1600" dirty="0" smtClean="0">
                    <a:latin typeface="Cambria Math" panose="02040503050406030204" pitchFamily="18" charset="0"/>
                    <a:ea typeface="Cambria Math" panose="02040503050406030204" pitchFamily="18" charset="0"/>
                    <a:cs typeface="B Nazanin" panose="00000400000000000000" pitchFamily="2" charset="-78"/>
                  </a:rPr>
                  <a:t> </a:t>
                </a:r>
                <a:r>
                  <a:rPr lang="fa-IR" altLang="en-US" sz="1600" dirty="0" smtClean="0">
                    <a:latin typeface="Cambria Math" panose="02040503050406030204" pitchFamily="18" charset="0"/>
                    <a:ea typeface="Cambria Math" panose="02040503050406030204" pitchFamily="18" charset="0"/>
                    <a:cs typeface="B Nazanin" panose="00000400000000000000" pitchFamily="2" charset="-78"/>
                  </a:rPr>
                  <a:t>شود.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می توان با حذف </a:t>
                </a:r>
                <a:r>
                  <a:rPr lang="fa-IR" sz="1600" dirty="0" smtClean="0">
                    <a:latin typeface="Cambria Math" panose="02040503050406030204" pitchFamily="18" charset="0"/>
                    <a:ea typeface="Cambria Math" panose="02040503050406030204" pitchFamily="18" charset="0"/>
                    <a:cs typeface="Times New Roman" panose="02020603050405020304" pitchFamily="18" charset="0"/>
                  </a:rPr>
                  <a:t>ω</a:t>
                </a:r>
                <a:r>
                  <a:rPr lang="fa-IR" sz="1600" dirty="0" smtClean="0">
                    <a:latin typeface="Cambria Math" panose="02040503050406030204" pitchFamily="18" charset="0"/>
                    <a:ea typeface="Cambria Math" panose="02040503050406030204" pitchFamily="18" charset="0"/>
                    <a:cs typeface="B Nazanin" panose="00000400000000000000" pitchFamily="2" charset="-78"/>
                  </a:rPr>
                  <a:t> از دو معادله بالا، مکان امپدانس را به صورت زیر بدست آورد:</a:t>
                </a:r>
                <a:endParaRPr lang="en-US" sz="1600" dirty="0">
                  <a:latin typeface="Cambria Math" panose="02040503050406030204" pitchFamily="18" charset="0"/>
                  <a:ea typeface="Cambria Math" panose="020405030504060302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304800" y="228600"/>
                <a:ext cx="8610600" cy="2669577"/>
              </a:xfrm>
              <a:prstGeom prst="rect">
                <a:avLst/>
              </a:prstGeom>
              <a:blipFill>
                <a:blip r:embed="rId2"/>
                <a:stretch>
                  <a:fillRect l="-991" t="-458" r="-283" b="-2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385" y="2926909"/>
                <a:ext cx="9067799" cy="794448"/>
              </a:xfrm>
              <a:prstGeom prst="rect">
                <a:avLst/>
              </a:prstGeom>
            </p:spPr>
            <p:txBody>
              <a:bodyPr wrap="square">
                <a:spAutoFit/>
              </a:bodyPr>
              <a:lstStyle/>
              <a:p>
                <a:pPr algn="ctr"/>
                <a14:m>
                  <m:oMath xmlns:m="http://schemas.openxmlformats.org/officeDocument/2006/math">
                    <m:sSup>
                      <m:sSupPr>
                        <m:ctrlPr>
                          <a:rPr lang="en-US" sz="1550" i="1" smtClean="0">
                            <a:latin typeface="Cambria Math" panose="02040503050406030204" pitchFamily="18" charset="0"/>
                            <a:ea typeface="Cambria Math" panose="02040503050406030204" pitchFamily="18" charset="0"/>
                          </a:rPr>
                        </m:ctrlPr>
                      </m:sSupPr>
                      <m:e>
                        <m:r>
                          <m:rPr>
                            <m:nor/>
                          </m:rPr>
                          <a:rPr lang="en-US" sz="1550">
                            <a:latin typeface="Cambria Math" panose="02040503050406030204" pitchFamily="18" charset="0"/>
                            <a:ea typeface="Cambria Math" panose="02040503050406030204" pitchFamily="18" charset="0"/>
                          </a:rPr>
                          <m:t>Re</m:t>
                        </m:r>
                      </m:e>
                      <m:sup>
                        <m:r>
                          <m:rPr>
                            <m:nor/>
                          </m:rPr>
                          <a:rPr lang="en-US" sz="1550">
                            <a:latin typeface="Cambria Math" panose="02040503050406030204" pitchFamily="18" charset="0"/>
                            <a:ea typeface="Cambria Math" panose="02040503050406030204" pitchFamily="18" charset="0"/>
                          </a:rPr>
                          <m:t>2</m:t>
                        </m:r>
                      </m:sup>
                    </m:sSup>
                    <m:r>
                      <m:rPr>
                        <m:nor/>
                      </m:rPr>
                      <a:rPr lang="en-US" sz="1550">
                        <a:latin typeface="Cambria Math" panose="02040503050406030204" pitchFamily="18" charset="0"/>
                        <a:ea typeface="Cambria Math" panose="02040503050406030204" pitchFamily="18" charset="0"/>
                      </a:rPr>
                      <m:t> [</m:t>
                    </m:r>
                    <m:r>
                      <m:rPr>
                        <m:nor/>
                      </m:rPr>
                      <a:rPr lang="en-US" sz="1550">
                        <a:latin typeface="Cambria Math" panose="02040503050406030204" pitchFamily="18" charset="0"/>
                        <a:ea typeface="Cambria Math" panose="02040503050406030204" pitchFamily="18" charset="0"/>
                      </a:rPr>
                      <m:t>Z</m:t>
                    </m:r>
                    <m:r>
                      <m:rPr>
                        <m:nor/>
                      </m:rPr>
                      <a:rPr lang="en-US" sz="1550">
                        <a:latin typeface="Cambria Math" panose="02040503050406030204" pitchFamily="18" charset="0"/>
                        <a:ea typeface="Cambria Math" panose="02040503050406030204" pitchFamily="18" charset="0"/>
                      </a:rPr>
                      <m:t>(</m:t>
                    </m:r>
                    <m:r>
                      <m:rPr>
                        <m:nor/>
                      </m:rPr>
                      <a:rPr lang="en-US" sz="1550">
                        <a:latin typeface="Cambria Math" panose="02040503050406030204" pitchFamily="18" charset="0"/>
                        <a:ea typeface="Cambria Math" panose="02040503050406030204" pitchFamily="18" charset="0"/>
                      </a:rPr>
                      <m:t>jω</m:t>
                    </m:r>
                    <m:r>
                      <m:rPr>
                        <m:nor/>
                      </m:rPr>
                      <a:rPr lang="en-US" sz="1550">
                        <a:latin typeface="Cambria Math" panose="02040503050406030204" pitchFamily="18" charset="0"/>
                        <a:ea typeface="Cambria Math" panose="02040503050406030204" pitchFamily="18" charset="0"/>
                      </a:rPr>
                      <m:t>)] + </m:t>
                    </m:r>
                    <m:sSup>
                      <m:sSupPr>
                        <m:ctrlPr>
                          <a:rPr lang="en-US" sz="1550" i="1">
                            <a:latin typeface="Cambria Math" panose="02040503050406030204" pitchFamily="18" charset="0"/>
                            <a:ea typeface="Cambria Math" panose="02040503050406030204" pitchFamily="18" charset="0"/>
                          </a:rPr>
                        </m:ctrlPr>
                      </m:sSupPr>
                      <m:e>
                        <m:r>
                          <m:rPr>
                            <m:nor/>
                          </m:rPr>
                          <a:rPr lang="en-US" sz="1550">
                            <a:latin typeface="Cambria Math" panose="02040503050406030204" pitchFamily="18" charset="0"/>
                            <a:ea typeface="Cambria Math" panose="02040503050406030204" pitchFamily="18" charset="0"/>
                          </a:rPr>
                          <m:t>Im</m:t>
                        </m:r>
                      </m:e>
                      <m:sup>
                        <m:r>
                          <m:rPr>
                            <m:nor/>
                          </m:rPr>
                          <a:rPr lang="en-US" sz="1550">
                            <a:latin typeface="Cambria Math" panose="02040503050406030204" pitchFamily="18" charset="0"/>
                            <a:ea typeface="Cambria Math" panose="02040503050406030204" pitchFamily="18" charset="0"/>
                          </a:rPr>
                          <m:t>2</m:t>
                        </m:r>
                      </m:sup>
                    </m:sSup>
                    <m:r>
                      <m:rPr>
                        <m:nor/>
                      </m:rPr>
                      <a:rPr lang="en-US" sz="1550">
                        <a:latin typeface="Cambria Math" panose="02040503050406030204" pitchFamily="18" charset="0"/>
                        <a:ea typeface="Cambria Math" panose="02040503050406030204" pitchFamily="18" charset="0"/>
                      </a:rPr>
                      <m:t> [</m:t>
                    </m:r>
                    <m:r>
                      <m:rPr>
                        <m:nor/>
                      </m:rPr>
                      <a:rPr lang="en-US" sz="1550">
                        <a:latin typeface="Cambria Math" panose="02040503050406030204" pitchFamily="18" charset="0"/>
                        <a:ea typeface="Cambria Math" panose="02040503050406030204" pitchFamily="18" charset="0"/>
                      </a:rPr>
                      <m:t>Z</m:t>
                    </m:r>
                    <m:r>
                      <m:rPr>
                        <m:nor/>
                      </m:rPr>
                      <a:rPr lang="en-US" sz="1550">
                        <a:latin typeface="Cambria Math" panose="02040503050406030204" pitchFamily="18" charset="0"/>
                        <a:ea typeface="Cambria Math" panose="02040503050406030204" pitchFamily="18" charset="0"/>
                      </a:rPr>
                      <m:t>(</m:t>
                    </m:r>
                    <m:r>
                      <m:rPr>
                        <m:nor/>
                      </m:rPr>
                      <a:rPr lang="en-US" sz="1550">
                        <a:latin typeface="Cambria Math" panose="02040503050406030204" pitchFamily="18" charset="0"/>
                        <a:ea typeface="Cambria Math" panose="02040503050406030204" pitchFamily="18" charset="0"/>
                      </a:rPr>
                      <m:t>jω</m:t>
                    </m:r>
                    <m:r>
                      <m:rPr>
                        <m:nor/>
                      </m:rPr>
                      <a:rPr lang="en-US" sz="1550">
                        <a:latin typeface="Cambria Math" panose="02040503050406030204" pitchFamily="18" charset="0"/>
                        <a:ea typeface="Cambria Math" panose="02040503050406030204" pitchFamily="18" charset="0"/>
                      </a:rPr>
                      <m:t>)]= </m:t>
                    </m:r>
                    <m:f>
                      <m:fPr>
                        <m:ctrlPr>
                          <a:rPr lang="en-US" sz="1550" i="1">
                            <a:latin typeface="Cambria Math" panose="02040503050406030204" pitchFamily="18" charset="0"/>
                            <a:ea typeface="Cambria Math" panose="02040503050406030204" pitchFamily="18" charset="0"/>
                          </a:rPr>
                        </m:ctrlPr>
                      </m:fPr>
                      <m:num>
                        <m:r>
                          <m:rPr>
                            <m:nor/>
                          </m:rPr>
                          <a:rPr lang="en-US" sz="1550">
                            <a:latin typeface="Cambria Math" panose="02040503050406030204" pitchFamily="18" charset="0"/>
                            <a:ea typeface="Cambria Math" panose="02040503050406030204" pitchFamily="18" charset="0"/>
                          </a:rPr>
                          <m:t>1</m:t>
                        </m:r>
                      </m:num>
                      <m:den>
                        <m:sSup>
                          <m:sSupPr>
                            <m:ctrlPr>
                              <a:rPr lang="en-US" sz="1550" i="1">
                                <a:latin typeface="Cambria Math" panose="02040503050406030204" pitchFamily="18" charset="0"/>
                                <a:ea typeface="Cambria Math" panose="02040503050406030204" pitchFamily="18" charset="0"/>
                              </a:rPr>
                            </m:ctrlPr>
                          </m:sSupPr>
                          <m:e>
                            <m:r>
                              <m:rPr>
                                <m:nor/>
                              </m:rPr>
                              <a:rPr lang="en-US" sz="1550">
                                <a:latin typeface="Cambria Math" panose="02040503050406030204" pitchFamily="18" charset="0"/>
                                <a:ea typeface="Cambria Math" panose="02040503050406030204" pitchFamily="18" charset="0"/>
                              </a:rPr>
                              <m:t>G</m:t>
                            </m:r>
                          </m:e>
                          <m:sup>
                            <m:r>
                              <m:rPr>
                                <m:nor/>
                              </m:rPr>
                              <a:rPr lang="en-US" sz="1550">
                                <a:latin typeface="Cambria Math" panose="02040503050406030204" pitchFamily="18" charset="0"/>
                                <a:ea typeface="Cambria Math" panose="02040503050406030204" pitchFamily="18" charset="0"/>
                              </a:rPr>
                              <m:t>2</m:t>
                            </m:r>
                          </m:sup>
                        </m:sSup>
                        <m:r>
                          <m:rPr>
                            <m:nor/>
                          </m:rPr>
                          <a:rPr lang="en-US" sz="1550">
                            <a:latin typeface="Cambria Math" panose="02040503050406030204" pitchFamily="18" charset="0"/>
                            <a:ea typeface="Cambria Math" panose="02040503050406030204" pitchFamily="18" charset="0"/>
                          </a:rPr>
                          <m:t> + </m:t>
                        </m:r>
                        <m:sSup>
                          <m:sSupPr>
                            <m:ctrlPr>
                              <a:rPr lang="en-US" sz="1550" i="1">
                                <a:latin typeface="Cambria Math" panose="02040503050406030204" pitchFamily="18" charset="0"/>
                                <a:ea typeface="Cambria Math" panose="02040503050406030204" pitchFamily="18" charset="0"/>
                              </a:rPr>
                            </m:ctrlPr>
                          </m:sSupPr>
                          <m:e>
                            <m:r>
                              <m:rPr>
                                <m:nor/>
                              </m:rPr>
                              <a:rPr lang="en-US" sz="1550">
                                <a:latin typeface="Cambria Math" panose="02040503050406030204" pitchFamily="18" charset="0"/>
                                <a:ea typeface="Cambria Math" panose="02040503050406030204" pitchFamily="18" charset="0"/>
                              </a:rPr>
                              <m:t>B</m:t>
                            </m:r>
                          </m:e>
                          <m:sup>
                            <m:r>
                              <m:rPr>
                                <m:nor/>
                              </m:rPr>
                              <a:rPr lang="en-US" sz="1550">
                                <a:latin typeface="Cambria Math" panose="02040503050406030204" pitchFamily="18" charset="0"/>
                                <a:ea typeface="Cambria Math" panose="02040503050406030204" pitchFamily="18" charset="0"/>
                              </a:rPr>
                              <m:t>2</m:t>
                            </m:r>
                          </m:sup>
                        </m:sSup>
                        <m:r>
                          <m:rPr>
                            <m:nor/>
                          </m:rPr>
                          <a:rPr lang="en-US" sz="1550">
                            <a:latin typeface="Cambria Math" panose="02040503050406030204" pitchFamily="18" charset="0"/>
                            <a:ea typeface="Cambria Math" panose="02040503050406030204" pitchFamily="18" charset="0"/>
                          </a:rPr>
                          <m:t>(</m:t>
                        </m:r>
                        <m:r>
                          <m:rPr>
                            <m:nor/>
                          </m:rPr>
                          <a:rPr lang="en-US" sz="1550">
                            <a:latin typeface="Cambria Math" panose="02040503050406030204" pitchFamily="18" charset="0"/>
                            <a:ea typeface="Cambria Math" panose="02040503050406030204" pitchFamily="18" charset="0"/>
                          </a:rPr>
                          <m:t>ω</m:t>
                        </m:r>
                        <m:r>
                          <m:rPr>
                            <m:nor/>
                          </m:rPr>
                          <a:rPr lang="en-US" sz="1550">
                            <a:latin typeface="Cambria Math" panose="02040503050406030204" pitchFamily="18" charset="0"/>
                            <a:ea typeface="Cambria Math" panose="02040503050406030204" pitchFamily="18" charset="0"/>
                          </a:rPr>
                          <m:t>)</m:t>
                        </m:r>
                      </m:den>
                    </m:f>
                    <m:r>
                      <m:rPr>
                        <m:nor/>
                      </m:rPr>
                      <a:rPr lang="en-US" sz="1550">
                        <a:latin typeface="Cambria Math" panose="02040503050406030204" pitchFamily="18" charset="0"/>
                        <a:ea typeface="Cambria Math" panose="02040503050406030204" pitchFamily="18" charset="0"/>
                      </a:rPr>
                      <m:t> = </m:t>
                    </m:r>
                    <m:f>
                      <m:fPr>
                        <m:ctrlPr>
                          <a:rPr lang="en-US" sz="1550" i="1">
                            <a:latin typeface="Cambria Math" panose="02040503050406030204" pitchFamily="18" charset="0"/>
                            <a:ea typeface="Cambria Math" panose="02040503050406030204" pitchFamily="18" charset="0"/>
                          </a:rPr>
                        </m:ctrlPr>
                      </m:fPr>
                      <m:num>
                        <m:r>
                          <m:rPr>
                            <m:nor/>
                          </m:rPr>
                          <a:rPr lang="en-US" sz="1550">
                            <a:latin typeface="Cambria Math" panose="02040503050406030204" pitchFamily="18" charset="0"/>
                            <a:ea typeface="Cambria Math" panose="02040503050406030204" pitchFamily="18" charset="0"/>
                          </a:rPr>
                          <m:t>1</m:t>
                        </m:r>
                      </m:num>
                      <m:den>
                        <m:r>
                          <m:rPr>
                            <m:nor/>
                          </m:rPr>
                          <a:rPr lang="en-US" sz="1550">
                            <a:latin typeface="Cambria Math" panose="02040503050406030204" pitchFamily="18" charset="0"/>
                            <a:ea typeface="Cambria Math" panose="02040503050406030204" pitchFamily="18" charset="0"/>
                          </a:rPr>
                          <m:t>G</m:t>
                        </m:r>
                      </m:den>
                    </m:f>
                    <m:r>
                      <m:rPr>
                        <m:nor/>
                      </m:rPr>
                      <a:rPr lang="en-US" sz="1550">
                        <a:latin typeface="Cambria Math" panose="02040503050406030204" pitchFamily="18" charset="0"/>
                        <a:ea typeface="Cambria Math" panose="02040503050406030204" pitchFamily="18" charset="0"/>
                      </a:rPr>
                      <m:t>Re</m:t>
                    </m:r>
                    <m:r>
                      <m:rPr>
                        <m:nor/>
                      </m:rPr>
                      <a:rPr lang="en-US" sz="1550">
                        <a:latin typeface="Cambria Math" panose="02040503050406030204" pitchFamily="18" charset="0"/>
                        <a:ea typeface="Cambria Math" panose="02040503050406030204" pitchFamily="18" charset="0"/>
                      </a:rPr>
                      <m:t> [</m:t>
                    </m:r>
                    <m:r>
                      <m:rPr>
                        <m:nor/>
                      </m:rPr>
                      <a:rPr lang="en-US" sz="1550">
                        <a:latin typeface="Cambria Math" panose="02040503050406030204" pitchFamily="18" charset="0"/>
                        <a:ea typeface="Cambria Math" panose="02040503050406030204" pitchFamily="18" charset="0"/>
                      </a:rPr>
                      <m:t>Z</m:t>
                    </m:r>
                    <m:r>
                      <m:rPr>
                        <m:nor/>
                      </m:rPr>
                      <a:rPr lang="en-US" sz="1550">
                        <a:latin typeface="Cambria Math" panose="02040503050406030204" pitchFamily="18" charset="0"/>
                        <a:ea typeface="Cambria Math" panose="02040503050406030204" pitchFamily="18" charset="0"/>
                      </a:rPr>
                      <m:t>(</m:t>
                    </m:r>
                    <m:r>
                      <m:rPr>
                        <m:nor/>
                      </m:rPr>
                      <a:rPr lang="en-US" sz="1550">
                        <a:latin typeface="Cambria Math" panose="02040503050406030204" pitchFamily="18" charset="0"/>
                        <a:ea typeface="Cambria Math" panose="02040503050406030204" pitchFamily="18" charset="0"/>
                      </a:rPr>
                      <m:t>jω</m:t>
                    </m:r>
                    <m:r>
                      <m:rPr>
                        <m:nor/>
                      </m:rPr>
                      <a:rPr lang="en-US" sz="1550">
                        <a:latin typeface="Cambria Math" panose="02040503050406030204" pitchFamily="18" charset="0"/>
                        <a:ea typeface="Cambria Math" panose="02040503050406030204" pitchFamily="18" charset="0"/>
                      </a:rPr>
                      <m:t>)] </m:t>
                    </m:r>
                  </m:oMath>
                </a14:m>
                <a:r>
                  <a:rPr lang="en-US" sz="1550" b="1" dirty="0" smtClean="0">
                    <a:solidFill>
                      <a:srgbClr val="0000FF"/>
                    </a:solidFill>
                    <a:latin typeface="Cambria Math" panose="02040503050406030204" pitchFamily="18" charset="0"/>
                    <a:ea typeface="Cambria Math" panose="02040503050406030204" pitchFamily="18" charset="0"/>
                  </a:rPr>
                  <a:t> ⇒ </a:t>
                </a:r>
                <a14:m>
                  <m:oMath xmlns:m="http://schemas.openxmlformats.org/officeDocument/2006/math">
                    <m:sSup>
                      <m:sSupPr>
                        <m:ctrlPr>
                          <a:rPr lang="en-US" sz="1550" i="1">
                            <a:latin typeface="Cambria Math" panose="02040503050406030204" pitchFamily="18" charset="0"/>
                            <a:ea typeface="Cambria Math" panose="02040503050406030204" pitchFamily="18" charset="0"/>
                          </a:rPr>
                        </m:ctrlPr>
                      </m:sSupPr>
                      <m:e>
                        <m:r>
                          <m:rPr>
                            <m:nor/>
                          </m:rPr>
                          <a:rPr lang="en-US" sz="1550">
                            <a:latin typeface="Cambria Math" panose="02040503050406030204" pitchFamily="18" charset="0"/>
                            <a:ea typeface="Cambria Math" panose="02040503050406030204" pitchFamily="18" charset="0"/>
                          </a:rPr>
                          <m:t>[</m:t>
                        </m:r>
                        <m:r>
                          <m:rPr>
                            <m:nor/>
                          </m:rPr>
                          <a:rPr lang="en-US" sz="1550">
                            <a:latin typeface="Cambria Math" panose="02040503050406030204" pitchFamily="18" charset="0"/>
                            <a:ea typeface="Cambria Math" panose="02040503050406030204" pitchFamily="18" charset="0"/>
                          </a:rPr>
                          <m:t>Re</m:t>
                        </m:r>
                        <m:r>
                          <m:rPr>
                            <m:nor/>
                          </m:rPr>
                          <a:rPr lang="en-US" sz="1550">
                            <a:latin typeface="Cambria Math" panose="02040503050406030204" pitchFamily="18" charset="0"/>
                            <a:ea typeface="Cambria Math" panose="02040503050406030204" pitchFamily="18" charset="0"/>
                          </a:rPr>
                          <m:t>[</m:t>
                        </m:r>
                        <m:r>
                          <m:rPr>
                            <m:nor/>
                          </m:rPr>
                          <a:rPr lang="en-US" sz="1550">
                            <a:latin typeface="Cambria Math" panose="02040503050406030204" pitchFamily="18" charset="0"/>
                            <a:ea typeface="Cambria Math" panose="02040503050406030204" pitchFamily="18" charset="0"/>
                          </a:rPr>
                          <m:t>Z</m:t>
                        </m:r>
                        <m:r>
                          <m:rPr>
                            <m:nor/>
                          </m:rPr>
                          <a:rPr lang="en-US" sz="1550">
                            <a:latin typeface="Cambria Math" panose="02040503050406030204" pitchFamily="18" charset="0"/>
                            <a:ea typeface="Cambria Math" panose="02040503050406030204" pitchFamily="18" charset="0"/>
                          </a:rPr>
                          <m:t>(</m:t>
                        </m:r>
                        <m:r>
                          <m:rPr>
                            <m:nor/>
                          </m:rPr>
                          <a:rPr lang="en-US" sz="1550">
                            <a:latin typeface="Cambria Math" panose="02040503050406030204" pitchFamily="18" charset="0"/>
                            <a:ea typeface="Cambria Math" panose="02040503050406030204" pitchFamily="18" charset="0"/>
                          </a:rPr>
                          <m:t>jω</m:t>
                        </m:r>
                        <m:r>
                          <m:rPr>
                            <m:nor/>
                          </m:rPr>
                          <a:rPr lang="en-US" sz="1550">
                            <a:latin typeface="Cambria Math" panose="02040503050406030204" pitchFamily="18" charset="0"/>
                            <a:ea typeface="Cambria Math" panose="02040503050406030204" pitchFamily="18" charset="0"/>
                          </a:rPr>
                          <m:t>)] </m:t>
                        </m:r>
                        <m:r>
                          <m:rPr>
                            <m:nor/>
                          </m:rPr>
                          <a:rPr lang="en-US" sz="1550">
                            <a:latin typeface="Cambria Math" panose="02040503050406030204" pitchFamily="18" charset="0"/>
                            <a:ea typeface="Cambria Math" panose="02040503050406030204" pitchFamily="18" charset="0"/>
                          </a:rPr>
                          <m:t>− </m:t>
                        </m:r>
                        <m:f>
                          <m:fPr>
                            <m:ctrlPr>
                              <a:rPr lang="en-US" sz="1550" i="1">
                                <a:latin typeface="Cambria Math" panose="02040503050406030204" pitchFamily="18" charset="0"/>
                                <a:ea typeface="Cambria Math" panose="02040503050406030204" pitchFamily="18" charset="0"/>
                              </a:rPr>
                            </m:ctrlPr>
                          </m:fPr>
                          <m:num>
                            <m:r>
                              <m:rPr>
                                <m:nor/>
                              </m:rPr>
                              <a:rPr lang="en-US" sz="1550">
                                <a:latin typeface="Cambria Math" panose="02040503050406030204" pitchFamily="18" charset="0"/>
                                <a:ea typeface="Cambria Math" panose="02040503050406030204" pitchFamily="18" charset="0"/>
                              </a:rPr>
                              <m:t>1</m:t>
                            </m:r>
                          </m:num>
                          <m:den>
                            <m:r>
                              <m:rPr>
                                <m:nor/>
                              </m:rPr>
                              <a:rPr lang="en-US" sz="1550">
                                <a:latin typeface="Cambria Math" panose="02040503050406030204" pitchFamily="18" charset="0"/>
                                <a:ea typeface="Cambria Math" panose="02040503050406030204" pitchFamily="18" charset="0"/>
                              </a:rPr>
                              <m:t>2</m:t>
                            </m:r>
                            <m:r>
                              <m:rPr>
                                <m:nor/>
                              </m:rPr>
                              <a:rPr lang="en-US" sz="1550">
                                <a:latin typeface="Cambria Math" panose="02040503050406030204" pitchFamily="18" charset="0"/>
                                <a:ea typeface="Cambria Math" panose="02040503050406030204" pitchFamily="18" charset="0"/>
                              </a:rPr>
                              <m:t>G</m:t>
                            </m:r>
                          </m:den>
                        </m:f>
                        <m:r>
                          <m:rPr>
                            <m:nor/>
                          </m:rPr>
                          <a:rPr lang="en-US" sz="1550">
                            <a:latin typeface="Cambria Math" panose="02040503050406030204" pitchFamily="18" charset="0"/>
                            <a:ea typeface="Cambria Math" panose="02040503050406030204" pitchFamily="18" charset="0"/>
                          </a:rPr>
                          <m:t>]</m:t>
                        </m:r>
                      </m:e>
                      <m:sup>
                        <m:r>
                          <m:rPr>
                            <m:nor/>
                          </m:rPr>
                          <a:rPr lang="en-US" sz="1550">
                            <a:latin typeface="Cambria Math" panose="02040503050406030204" pitchFamily="18" charset="0"/>
                            <a:ea typeface="Cambria Math" panose="02040503050406030204" pitchFamily="18" charset="0"/>
                          </a:rPr>
                          <m:t>2</m:t>
                        </m:r>
                      </m:sup>
                    </m:sSup>
                    <m:r>
                      <m:rPr>
                        <m:nor/>
                      </m:rPr>
                      <a:rPr lang="en-US" sz="1550">
                        <a:latin typeface="Cambria Math" panose="02040503050406030204" pitchFamily="18" charset="0"/>
                        <a:ea typeface="Cambria Math" panose="02040503050406030204" pitchFamily="18" charset="0"/>
                      </a:rPr>
                      <m:t> + </m:t>
                    </m:r>
                    <m:sSup>
                      <m:sSupPr>
                        <m:ctrlPr>
                          <a:rPr lang="en-US" sz="1550" i="1">
                            <a:latin typeface="Cambria Math" panose="02040503050406030204" pitchFamily="18" charset="0"/>
                            <a:ea typeface="Cambria Math" panose="02040503050406030204" pitchFamily="18" charset="0"/>
                          </a:rPr>
                        </m:ctrlPr>
                      </m:sSupPr>
                      <m:e>
                        <m:r>
                          <m:rPr>
                            <m:nor/>
                          </m:rPr>
                          <a:rPr lang="en-US" sz="1550">
                            <a:latin typeface="Cambria Math" panose="02040503050406030204" pitchFamily="18" charset="0"/>
                            <a:ea typeface="Cambria Math" panose="02040503050406030204" pitchFamily="18" charset="0"/>
                          </a:rPr>
                          <m:t>Im</m:t>
                        </m:r>
                      </m:e>
                      <m:sup>
                        <m:r>
                          <m:rPr>
                            <m:nor/>
                          </m:rPr>
                          <a:rPr lang="en-US" sz="1550">
                            <a:latin typeface="Cambria Math" panose="02040503050406030204" pitchFamily="18" charset="0"/>
                            <a:ea typeface="Cambria Math" panose="02040503050406030204" pitchFamily="18" charset="0"/>
                          </a:rPr>
                          <m:t>2</m:t>
                        </m:r>
                      </m:sup>
                    </m:sSup>
                    <m:r>
                      <m:rPr>
                        <m:nor/>
                      </m:rPr>
                      <a:rPr lang="en-US" sz="1550">
                        <a:latin typeface="Cambria Math" panose="02040503050406030204" pitchFamily="18" charset="0"/>
                        <a:ea typeface="Cambria Math" panose="02040503050406030204" pitchFamily="18" charset="0"/>
                      </a:rPr>
                      <m:t>[</m:t>
                    </m:r>
                    <m:r>
                      <m:rPr>
                        <m:nor/>
                      </m:rPr>
                      <a:rPr lang="en-US" sz="1550">
                        <a:latin typeface="Cambria Math" panose="02040503050406030204" pitchFamily="18" charset="0"/>
                        <a:ea typeface="Cambria Math" panose="02040503050406030204" pitchFamily="18" charset="0"/>
                      </a:rPr>
                      <m:t>Z</m:t>
                    </m:r>
                    <m:r>
                      <m:rPr>
                        <m:nor/>
                      </m:rPr>
                      <a:rPr lang="en-US" sz="1550">
                        <a:latin typeface="Cambria Math" panose="02040503050406030204" pitchFamily="18" charset="0"/>
                        <a:ea typeface="Cambria Math" panose="02040503050406030204" pitchFamily="18" charset="0"/>
                      </a:rPr>
                      <m:t>(</m:t>
                    </m:r>
                    <m:r>
                      <m:rPr>
                        <m:nor/>
                      </m:rPr>
                      <a:rPr lang="en-US" sz="1550">
                        <a:latin typeface="Cambria Math" panose="02040503050406030204" pitchFamily="18" charset="0"/>
                        <a:ea typeface="Cambria Math" panose="02040503050406030204" pitchFamily="18" charset="0"/>
                      </a:rPr>
                      <m:t>jω</m:t>
                    </m:r>
                    <m:r>
                      <m:rPr>
                        <m:nor/>
                      </m:rPr>
                      <a:rPr lang="en-US" sz="1550">
                        <a:latin typeface="Cambria Math" panose="02040503050406030204" pitchFamily="18" charset="0"/>
                        <a:ea typeface="Cambria Math" panose="02040503050406030204" pitchFamily="18" charset="0"/>
                      </a:rPr>
                      <m:t>)] = </m:t>
                    </m:r>
                    <m:sSup>
                      <m:sSupPr>
                        <m:ctrlPr>
                          <a:rPr lang="en-US" sz="1550" i="1">
                            <a:latin typeface="Cambria Math" panose="02040503050406030204" pitchFamily="18" charset="0"/>
                            <a:ea typeface="Cambria Math" panose="02040503050406030204" pitchFamily="18" charset="0"/>
                          </a:rPr>
                        </m:ctrlPr>
                      </m:sSupPr>
                      <m:e>
                        <m:r>
                          <m:rPr>
                            <m:nor/>
                          </m:rPr>
                          <a:rPr lang="en-US" sz="1550">
                            <a:latin typeface="Cambria Math" panose="02040503050406030204" pitchFamily="18" charset="0"/>
                            <a:ea typeface="Cambria Math" panose="02040503050406030204" pitchFamily="18" charset="0"/>
                          </a:rPr>
                          <m:t>(</m:t>
                        </m:r>
                        <m:f>
                          <m:fPr>
                            <m:ctrlPr>
                              <a:rPr lang="en-US" sz="1550" i="1">
                                <a:latin typeface="Cambria Math" panose="02040503050406030204" pitchFamily="18" charset="0"/>
                                <a:ea typeface="Cambria Math" panose="02040503050406030204" pitchFamily="18" charset="0"/>
                              </a:rPr>
                            </m:ctrlPr>
                          </m:fPr>
                          <m:num>
                            <m:r>
                              <m:rPr>
                                <m:nor/>
                              </m:rPr>
                              <a:rPr lang="en-US" sz="1550">
                                <a:latin typeface="Cambria Math" panose="02040503050406030204" pitchFamily="18" charset="0"/>
                                <a:ea typeface="Cambria Math" panose="02040503050406030204" pitchFamily="18" charset="0"/>
                              </a:rPr>
                              <m:t>1</m:t>
                            </m:r>
                          </m:num>
                          <m:den>
                            <m:r>
                              <m:rPr>
                                <m:nor/>
                              </m:rPr>
                              <a:rPr lang="en-US" sz="1550">
                                <a:latin typeface="Cambria Math" panose="02040503050406030204" pitchFamily="18" charset="0"/>
                                <a:ea typeface="Cambria Math" panose="02040503050406030204" pitchFamily="18" charset="0"/>
                              </a:rPr>
                              <m:t>2</m:t>
                            </m:r>
                            <m:r>
                              <m:rPr>
                                <m:nor/>
                              </m:rPr>
                              <a:rPr lang="en-US" sz="1550">
                                <a:latin typeface="Cambria Math" panose="02040503050406030204" pitchFamily="18" charset="0"/>
                                <a:ea typeface="Cambria Math" panose="02040503050406030204" pitchFamily="18" charset="0"/>
                              </a:rPr>
                              <m:t>G</m:t>
                            </m:r>
                          </m:den>
                        </m:f>
                        <m:r>
                          <m:rPr>
                            <m:nor/>
                          </m:rPr>
                          <a:rPr lang="en-US" sz="1550">
                            <a:latin typeface="Cambria Math" panose="02040503050406030204" pitchFamily="18" charset="0"/>
                            <a:ea typeface="Cambria Math" panose="02040503050406030204" pitchFamily="18" charset="0"/>
                          </a:rPr>
                          <m:t>)</m:t>
                        </m:r>
                      </m:e>
                      <m:sup>
                        <m:r>
                          <m:rPr>
                            <m:nor/>
                          </m:rPr>
                          <a:rPr lang="en-US" sz="1550">
                            <a:latin typeface="Cambria Math" panose="02040503050406030204" pitchFamily="18" charset="0"/>
                            <a:ea typeface="Cambria Math" panose="02040503050406030204" pitchFamily="18" charset="0"/>
                          </a:rPr>
                          <m:t>2</m:t>
                        </m:r>
                      </m:sup>
                    </m:sSup>
                  </m:oMath>
                </a14:m>
                <a:endParaRPr lang="en-US" sz="1550" dirty="0">
                  <a:latin typeface="Cambria Math" panose="02040503050406030204" pitchFamily="18" charset="0"/>
                  <a:ea typeface="Cambria Math" panose="02040503050406030204" pitchFamily="18" charset="0"/>
                </a:endParaRPr>
              </a:p>
              <a:p>
                <a:pPr algn="ctr"/>
                <a:endParaRPr lang="en-US" sz="1550" dirty="0">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385" y="2926909"/>
                <a:ext cx="9067799" cy="794448"/>
              </a:xfrm>
              <a:prstGeom prst="rect">
                <a:avLst/>
              </a:prstGeom>
              <a:blipFill>
                <a:blip r:embed="rId3"/>
                <a:stretch>
                  <a:fillRect/>
                </a:stretch>
              </a:blipFill>
            </p:spPr>
            <p:txBody>
              <a:bodyPr/>
              <a:lstStyle/>
              <a:p>
                <a:r>
                  <a:rPr lang="en-US">
                    <a:noFill/>
                  </a:rPr>
                  <a:t> </a:t>
                </a:r>
              </a:p>
            </p:txBody>
          </p:sp>
        </mc:Fallback>
      </mc:AlternateContent>
      <p:sp>
        <p:nvSpPr>
          <p:cNvPr id="15" name="Rectangle 14"/>
          <p:cNvSpPr>
            <a:spLocks noChangeArrowheads="1"/>
          </p:cNvSpPr>
          <p:nvPr/>
        </p:nvSpPr>
        <p:spPr bwMode="auto">
          <a:xfrm>
            <a:off x="1122865" y="3522621"/>
            <a:ext cx="77662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r" rtl="1">
              <a:buClr>
                <a:srgbClr val="FF0000"/>
              </a:buClr>
              <a:defRPr/>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که نتیجه می دهد، مکان امپدانس مدار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RLC</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موازی، یک دایره به مرکز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(1/2G,0)</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و شعاع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1/2G</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است.  </a:t>
            </a:r>
            <a:endParaRPr lang="en-US" sz="1600" dirty="0"/>
          </a:p>
        </p:txBody>
      </p:sp>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205047" y="4355182"/>
            <a:ext cx="3068782" cy="2392467"/>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3341716" y="4422204"/>
                <a:ext cx="5573684" cy="1439946"/>
              </a:xfrm>
              <a:prstGeom prst="rect">
                <a:avLst/>
              </a:prstGeom>
            </p:spPr>
            <p:txBody>
              <a:bodyPr wrap="square">
                <a:spAutoFit/>
              </a:bodyPr>
              <a:lstStyle/>
              <a:p>
                <a:pPr marR="0" lvl="0" algn="just" rtl="1">
                  <a:spcBef>
                    <a:spcPts val="0"/>
                  </a:spcBef>
                </a:pP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مقدار </a:t>
                </a:r>
                <a:r>
                  <a:rPr lang="fa-IR" sz="1600" kern="100" dirty="0">
                    <a:latin typeface="Cambria Math" panose="02040503050406030204" pitchFamily="18" charset="0"/>
                    <a:ea typeface="Cambria Math" panose="02040503050406030204" pitchFamily="18" charset="0"/>
                    <a:cs typeface="B Nazanin" panose="00000400000000000000" pitchFamily="2" charset="-78"/>
                  </a:rPr>
                  <a:t>فرکانس تشدید </a:t>
                </a:r>
                <a14:m>
                  <m:oMath xmlns:m="http://schemas.openxmlformats.org/officeDocument/2006/math">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𝜔</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0</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600" i="1" kern="100">
                            <a:latin typeface="Cambria Math" panose="02040503050406030204" pitchFamily="18" charset="0"/>
                            <a:ea typeface="Cambria Math" panose="02040503050406030204" pitchFamily="18" charset="0"/>
                            <a:cs typeface="B Nazanin" panose="00000400000000000000" pitchFamily="2" charset="-78"/>
                          </a:rPr>
                          <m:t>1</m:t>
                        </m:r>
                      </m:num>
                      <m:den>
                        <m:rad>
                          <m:radPr>
                            <m:degHide m:val="on"/>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radPr>
                          <m:deg/>
                          <m:e>
                            <m:r>
                              <a:rPr lang="en-US" sz="1600" i="1" kern="100">
                                <a:latin typeface="Cambria Math" panose="02040503050406030204" pitchFamily="18" charset="0"/>
                                <a:ea typeface="Cambria Math" panose="02040503050406030204" pitchFamily="18" charset="0"/>
                                <a:cs typeface="B Nazanin" panose="00000400000000000000" pitchFamily="2" charset="-78"/>
                              </a:rPr>
                              <m:t>𝐿𝐶</m:t>
                            </m:r>
                          </m:e>
                        </m:rad>
                      </m:den>
                    </m:f>
                  </m:oMath>
                </a14:m>
                <a:r>
                  <a:rPr lang="fa-IR" sz="1600" kern="100" dirty="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بوده و </a:t>
                </a:r>
                <a14:m>
                  <m:oMath xmlns:m="http://schemas.openxmlformats.org/officeDocument/2006/math">
                    <m:r>
                      <a:rPr lang="en-US" sz="1600" i="1" kern="100">
                        <a:latin typeface="Cambria Math" panose="02040503050406030204" pitchFamily="18" charset="0"/>
                        <a:ea typeface="Cambria Math" panose="02040503050406030204" pitchFamily="18" charset="0"/>
                        <a:cs typeface="B Nazanin" panose="00000400000000000000" pitchFamily="2" charset="-78"/>
                      </a:rPr>
                      <m:t>𝑍</m:t>
                    </m:r>
                    <m:d>
                      <m:d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600" i="1" kern="100">
                            <a:latin typeface="Cambria Math" panose="02040503050406030204" pitchFamily="18" charset="0"/>
                            <a:ea typeface="Cambria Math" panose="02040503050406030204" pitchFamily="18" charset="0"/>
                            <a:cs typeface="B Nazanin" panose="00000400000000000000" pitchFamily="2" charset="-78"/>
                          </a:rPr>
                          <m:t>𝑗</m:t>
                        </m:r>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𝜔</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0</m:t>
                            </m:r>
                          </m:sub>
                        </m:sSub>
                      </m:e>
                    </m:d>
                  </m:oMath>
                </a14:m>
                <a:r>
                  <a:rPr lang="fa-IR" sz="1600" kern="100" dirty="0">
                    <a:latin typeface="Cambria Math" panose="02040503050406030204" pitchFamily="18" charset="0"/>
                    <a:ea typeface="Cambria Math" panose="02040503050406030204" pitchFamily="18" charset="0"/>
                    <a:cs typeface="B Nazanin" panose="00000400000000000000" pitchFamily="2" charset="-78"/>
                  </a:rPr>
                  <a:t> مقدار حقیقی </a:t>
                </a:r>
                <a14:m>
                  <m:oMath xmlns:m="http://schemas.openxmlformats.org/officeDocument/2006/math">
                    <m:r>
                      <a:rPr lang="en-US" sz="1600" i="1" kern="100">
                        <a:latin typeface="Cambria Math" panose="02040503050406030204" pitchFamily="18" charset="0"/>
                        <a:ea typeface="Cambria Math" panose="02040503050406030204" pitchFamily="18" charset="0"/>
                        <a:cs typeface="B Nazanin" panose="00000400000000000000" pitchFamily="2" charset="-78"/>
                      </a:rPr>
                      <m:t>𝑅</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600" i="1" kern="100">
                            <a:latin typeface="Cambria Math" panose="02040503050406030204" pitchFamily="18" charset="0"/>
                            <a:ea typeface="Cambria Math" panose="02040503050406030204" pitchFamily="18" charset="0"/>
                            <a:cs typeface="B Nazanin" panose="00000400000000000000" pitchFamily="2" charset="-78"/>
                          </a:rPr>
                          <m:t>1</m:t>
                        </m:r>
                      </m:num>
                      <m:den>
                        <m:r>
                          <a:rPr lang="en-US" sz="1600" i="1" kern="100">
                            <a:latin typeface="Cambria Math" panose="02040503050406030204" pitchFamily="18" charset="0"/>
                            <a:ea typeface="Cambria Math" panose="02040503050406030204" pitchFamily="18" charset="0"/>
                            <a:cs typeface="B Nazanin" panose="00000400000000000000" pitchFamily="2" charset="-78"/>
                          </a:rPr>
                          <m:t>𝐺</m:t>
                        </m:r>
                      </m:den>
                    </m:f>
                  </m:oMath>
                </a14:m>
                <a:r>
                  <a:rPr lang="fa-IR" sz="1600" kern="100" dirty="0">
                    <a:latin typeface="Cambria Math" panose="02040503050406030204" pitchFamily="18" charset="0"/>
                    <a:ea typeface="Cambria Math" panose="02040503050406030204" pitchFamily="18" charset="0"/>
                    <a:cs typeface="B Nazanin" panose="00000400000000000000" pitchFamily="2" charset="-78"/>
                  </a:rPr>
                  <a:t> را دارد.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در </a:t>
                </a:r>
                <a:r>
                  <a:rPr lang="fa-IR" sz="1600" kern="100" dirty="0">
                    <a:latin typeface="Cambria Math" panose="02040503050406030204" pitchFamily="18" charset="0"/>
                    <a:ea typeface="Cambria Math" panose="02040503050406030204" pitchFamily="18" charset="0"/>
                    <a:cs typeface="B Nazanin" panose="00000400000000000000" pitchFamily="2" charset="-78"/>
                  </a:rPr>
                  <a:t>فرکانس تشدید</a:t>
                </a:r>
                <a14:m>
                  <m:oMath xmlns:m="http://schemas.openxmlformats.org/officeDocument/2006/math">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𝑍</m:t>
                    </m:r>
                    <m:d>
                      <m:d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600" i="1" kern="100">
                            <a:latin typeface="Cambria Math" panose="02040503050406030204" pitchFamily="18" charset="0"/>
                            <a:ea typeface="Cambria Math" panose="02040503050406030204" pitchFamily="18" charset="0"/>
                            <a:cs typeface="B Nazanin" panose="00000400000000000000" pitchFamily="2" charset="-78"/>
                          </a:rPr>
                          <m:t>𝑗</m:t>
                        </m:r>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𝜔</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0</m:t>
                            </m:r>
                          </m:sub>
                        </m:sSub>
                      </m:e>
                    </m:d>
                    <m:r>
                      <a:rPr lang="en-US" sz="1600" i="1" kern="100">
                        <a:latin typeface="Cambria Math" panose="02040503050406030204" pitchFamily="18" charset="0"/>
                        <a:ea typeface="Cambria Math" panose="02040503050406030204" pitchFamily="18" charset="0"/>
                        <a:cs typeface="B Nazanin" panose="00000400000000000000" pitchFamily="2" charset="-78"/>
                      </a:rPr>
                      <m:t>|</m:t>
                    </m:r>
                  </m:oMath>
                </a14:m>
                <a:r>
                  <a:rPr lang="en-US" sz="1600" kern="100" dirty="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 حداکثر می‌شود و زاویه فاز آن صفر می‌شود</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در </a:t>
                </a:r>
                <a:r>
                  <a:rPr lang="fa-IR" sz="1600" kern="100" dirty="0">
                    <a:latin typeface="Cambria Math" panose="02040503050406030204" pitchFamily="18" charset="0"/>
                    <a:ea typeface="Cambria Math" panose="02040503050406030204" pitchFamily="18" charset="0"/>
                    <a:cs typeface="B Nazanin" panose="00000400000000000000" pitchFamily="2" charset="-78"/>
                  </a:rPr>
                  <a:t>فرکانس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تشدید، </a:t>
                </a:r>
                <a:r>
                  <a:rPr lang="fa-IR" sz="1600" kern="100" dirty="0">
                    <a:latin typeface="Cambria Math" panose="02040503050406030204" pitchFamily="18" charset="0"/>
                    <a:ea typeface="Cambria Math" panose="02040503050406030204" pitchFamily="18" charset="0"/>
                    <a:cs typeface="B Nazanin" panose="00000400000000000000" pitchFamily="2" charset="-78"/>
                  </a:rPr>
                  <a:t>تمام جریان منبع از مقاومت می‌گذرد و جمع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جریان های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خازن و سلف صفر است</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در فرکانس های پایین، </a:t>
                </a:r>
                <a:r>
                  <a:rPr lang="fa-IR" sz="1600" kern="100" dirty="0">
                    <a:latin typeface="Cambria Math" panose="02040503050406030204" pitchFamily="18" charset="0"/>
                    <a:ea typeface="Cambria Math" panose="02040503050406030204" pitchFamily="18" charset="0"/>
                    <a:cs typeface="B Nazanin" panose="00000400000000000000" pitchFamily="2" charset="-78"/>
                  </a:rPr>
                  <a:t>قسمت عمده جریان از سلف می‌گذرد و در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فرکانس های بالا، </a:t>
                </a:r>
                <a:r>
                  <a:rPr lang="fa-IR" sz="1600" kern="100" dirty="0">
                    <a:latin typeface="Cambria Math" panose="02040503050406030204" pitchFamily="18" charset="0"/>
                    <a:ea typeface="Cambria Math" panose="02040503050406030204" pitchFamily="18" charset="0"/>
                    <a:cs typeface="B Nazanin" panose="00000400000000000000" pitchFamily="2" charset="-78"/>
                  </a:rPr>
                  <a:t>قسمت عمده جریان از خازن می‌گذرد.</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3341716" y="4422204"/>
                <a:ext cx="5573684" cy="1439946"/>
              </a:xfrm>
              <a:prstGeom prst="rect">
                <a:avLst/>
              </a:prstGeom>
              <a:blipFill>
                <a:blip r:embed="rId5"/>
                <a:stretch>
                  <a:fillRect l="-1530" r="-546" b="-5063"/>
                </a:stretch>
              </a:blipFill>
            </p:spPr>
            <p:txBody>
              <a:bodyPr/>
              <a:lstStyle/>
              <a:p>
                <a:r>
                  <a:rPr lang="en-US">
                    <a:noFill/>
                  </a:rPr>
                  <a:t> </a:t>
                </a:r>
              </a:p>
            </p:txBody>
          </p:sp>
        </mc:Fallback>
      </mc:AlternateContent>
      <p:sp>
        <p:nvSpPr>
          <p:cNvPr id="18" name="Rectangle 17"/>
          <p:cNvSpPr/>
          <p:nvPr/>
        </p:nvSpPr>
        <p:spPr>
          <a:xfrm>
            <a:off x="3201441" y="5980389"/>
            <a:ext cx="2895600" cy="323165"/>
          </a:xfrm>
          <a:prstGeom prst="rect">
            <a:avLst/>
          </a:prstGeom>
        </p:spPr>
        <p:txBody>
          <a:bodyPr wrap="square">
            <a:spAutoFit/>
          </a:bodyPr>
          <a:lstStyle/>
          <a:p>
            <a:pPr algn="ctr" rtl="1">
              <a:buClr>
                <a:srgbClr val="FF0000"/>
              </a:buClr>
            </a:pPr>
            <a:r>
              <a:rPr lang="fa-IR" altLang="en-US" sz="15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صفحه امپدانس برای مدار </a:t>
            </a:r>
            <a:r>
              <a:rPr lang="en-US" altLang="en-US" sz="15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RLC</a:t>
            </a:r>
            <a:r>
              <a:rPr lang="fa-IR" altLang="en-US" sz="15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موازی</a:t>
            </a:r>
            <a:endParaRPr lang="en-US" altLang="en-US" sz="1500" b="1" dirty="0">
              <a:solidFill>
                <a:srgbClr val="3333FF"/>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55377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dirty="0"/>
          </a:p>
        </p:txBody>
      </p:sp>
      <p:pic>
        <p:nvPicPr>
          <p:cNvPr id="5" name="Picture 4"/>
          <p:cNvPicPr>
            <a:picLocks noChangeAspect="1"/>
          </p:cNvPicPr>
          <p:nvPr/>
        </p:nvPicPr>
        <p:blipFill>
          <a:blip r:embed="rId4"/>
          <a:stretch>
            <a:fillRect/>
          </a:stretch>
        </p:blipFill>
        <p:spPr>
          <a:xfrm>
            <a:off x="140753" y="0"/>
            <a:ext cx="4140681" cy="1524000"/>
          </a:xfrm>
          <a:prstGeom prst="rect">
            <a:avLst/>
          </a:prstGeom>
        </p:spPr>
      </p:pic>
      <p:sp>
        <p:nvSpPr>
          <p:cNvPr id="6" name="Rectangle 5"/>
          <p:cNvSpPr>
            <a:spLocks noChangeArrowheads="1"/>
          </p:cNvSpPr>
          <p:nvPr/>
        </p:nvSpPr>
        <p:spPr bwMode="auto">
          <a:xfrm>
            <a:off x="4406947" y="935366"/>
            <a:ext cx="15440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spcAft>
                <a:spcPts val="0"/>
              </a:spcAft>
              <a:buClr>
                <a:srgbClr val="FF0000"/>
              </a:buClr>
            </a:pPr>
            <a:r>
              <a:rPr lang="fa-IR" altLang="en-US" sz="15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500" b="1" dirty="0" err="1"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امپدانس</a:t>
            </a:r>
            <a:r>
              <a:rPr lang="fa-IR" altLang="en-US" sz="15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دیده شده </a:t>
            </a:r>
          </a:p>
          <a:p>
            <a:pPr marL="0" indent="0" algn="ctr" rtl="1" eaLnBrk="1" hangingPunct="1">
              <a:spcAft>
                <a:spcPts val="0"/>
              </a:spcAft>
              <a:buClr>
                <a:srgbClr val="FF0000"/>
              </a:buClr>
            </a:pPr>
            <a:r>
              <a:rPr lang="fa-IR" altLang="en-US" sz="15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از دو سر منبع</a:t>
            </a:r>
            <a:endParaRPr lang="en-US" altLang="en-US" sz="15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5842313" y="775649"/>
                <a:ext cx="2440540"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𝑍</m:t>
                      </m:r>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r>
                        <a:rPr lang="en-US" sz="1600" b="0" i="1" smtClean="0">
                          <a:latin typeface="Cambria Math" panose="02040503050406030204" pitchFamily="18" charset="0"/>
                        </a:rPr>
                        <m:t>𝑅</m:t>
                      </m:r>
                      <m:r>
                        <a:rPr lang="en-US" sz="1600" i="0">
                          <a:latin typeface="Cambria Math" panose="02040503050406030204" pitchFamily="18" charset="0"/>
                        </a:rPr>
                        <m:t>+</m:t>
                      </m:r>
                      <m:r>
                        <a:rPr lang="en-US" sz="1600" i="1">
                          <a:latin typeface="Cambria Math" panose="02040503050406030204" pitchFamily="18" charset="0"/>
                        </a:rPr>
                        <m:t>𝑗</m:t>
                      </m:r>
                      <m:r>
                        <a:rPr lang="en-US" sz="1600" b="0" i="1" smtClean="0">
                          <a:latin typeface="Cambria Math" panose="02040503050406030204" pitchFamily="18" charset="0"/>
                        </a:rPr>
                        <m:t>(</m:t>
                      </m:r>
                      <m:r>
                        <a:rPr lang="en-US" sz="1600" i="1">
                          <a:latin typeface="Cambria Math" panose="02040503050406030204" pitchFamily="18" charset="0"/>
                        </a:rPr>
                        <m:t>𝜔</m:t>
                      </m:r>
                      <m:r>
                        <a:rPr lang="en-US" sz="1600" b="0" i="1" smtClean="0">
                          <a:latin typeface="Cambria Math" panose="02040503050406030204" pitchFamily="18" charset="0"/>
                        </a:rPr>
                        <m:t>𝐿</m:t>
                      </m:r>
                      <m:r>
                        <a:rPr lang="en-US" sz="1600" b="0" i="1" smtClean="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𝜔</m:t>
                          </m:r>
                          <m:r>
                            <a:rPr lang="en-US" sz="1600" b="0" i="1" smtClean="0">
                              <a:latin typeface="Cambria Math" panose="02040503050406030204" pitchFamily="18" charset="0"/>
                            </a:rPr>
                            <m:t>𝐶</m:t>
                          </m:r>
                        </m:den>
                      </m:f>
                      <m:r>
                        <a:rPr lang="en-US" sz="1600" b="0" i="1" smtClean="0">
                          <a:latin typeface="Cambria Math" panose="02040503050406030204" pitchFamily="18" charset="0"/>
                        </a:rPr>
                        <m:t>)</m:t>
                      </m:r>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5842313" y="775649"/>
                <a:ext cx="2440540" cy="554960"/>
              </a:xfrm>
              <a:prstGeom prst="rect">
                <a:avLst/>
              </a:prstGeom>
              <a:blipFill>
                <a:blip r:embed="rId5"/>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6"/>
          <a:stretch>
            <a:fillRect/>
          </a:stretch>
        </p:blipFill>
        <p:spPr>
          <a:xfrm>
            <a:off x="71143" y="1591961"/>
            <a:ext cx="1839586" cy="1759736"/>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1353662" y="1497112"/>
                <a:ext cx="1549463"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𝑋</m:t>
                      </m:r>
                      <m:r>
                        <a:rPr lang="en-US" sz="1400" i="0">
                          <a:latin typeface="Cambria Math" panose="02040503050406030204" pitchFamily="18" charset="0"/>
                        </a:rPr>
                        <m:t>(</m:t>
                      </m:r>
                      <m:r>
                        <a:rPr lang="en-US" sz="1400" i="1">
                          <a:latin typeface="Cambria Math" panose="02040503050406030204" pitchFamily="18" charset="0"/>
                        </a:rPr>
                        <m:t>𝜔</m:t>
                      </m:r>
                      <m:r>
                        <a:rPr lang="en-US" sz="1400" i="0">
                          <a:latin typeface="Cambria Math" panose="02040503050406030204" pitchFamily="18" charset="0"/>
                        </a:rPr>
                        <m:t>)=</m:t>
                      </m:r>
                      <m:r>
                        <a:rPr lang="en-US" sz="1400" i="1">
                          <a:latin typeface="Cambria Math" panose="02040503050406030204" pitchFamily="18" charset="0"/>
                        </a:rPr>
                        <m:t>𝜔</m:t>
                      </m:r>
                      <m:r>
                        <a:rPr lang="en-US" sz="1400" i="1">
                          <a:latin typeface="Cambria Math" panose="02040503050406030204" pitchFamily="18" charset="0"/>
                        </a:rPr>
                        <m:t>𝐿</m:t>
                      </m:r>
                      <m:r>
                        <a:rPr lang="en-US" sz="1400" i="0">
                          <a:latin typeface="Cambria Math" panose="02040503050406030204" pitchFamily="18" charset="0"/>
                        </a:rPr>
                        <m:t>−</m:t>
                      </m:r>
                      <m:f>
                        <m:fPr>
                          <m:ctrlPr>
                            <a:rPr lang="en-US" sz="1400" i="1">
                              <a:latin typeface="Cambria Math" panose="02040503050406030204" pitchFamily="18" charset="0"/>
                            </a:rPr>
                          </m:ctrlPr>
                        </m:fPr>
                        <m:num>
                          <m:r>
                            <a:rPr lang="en-US" sz="1400" i="0">
                              <a:latin typeface="Cambria Math" panose="02040503050406030204" pitchFamily="18" charset="0"/>
                            </a:rPr>
                            <m:t>1</m:t>
                          </m:r>
                        </m:num>
                        <m:den>
                          <m:r>
                            <a:rPr lang="en-US" sz="1400" i="1">
                              <a:latin typeface="Cambria Math" panose="02040503050406030204" pitchFamily="18" charset="0"/>
                            </a:rPr>
                            <m:t>𝜔</m:t>
                          </m:r>
                          <m:r>
                            <a:rPr lang="en-US" sz="1400" i="1">
                              <a:latin typeface="Cambria Math" panose="02040503050406030204" pitchFamily="18" charset="0"/>
                            </a:rPr>
                            <m:t>𝐶</m:t>
                          </m:r>
                        </m:den>
                      </m:f>
                    </m:oMath>
                  </m:oMathPara>
                </a14:m>
                <a:endParaRPr lang="en-US" sz="1400" dirty="0"/>
              </a:p>
            </p:txBody>
          </p:sp>
        </mc:Choice>
        <mc:Fallback xmlns="">
          <p:sp>
            <p:nvSpPr>
              <p:cNvPr id="9" name="Rectangle 8"/>
              <p:cNvSpPr>
                <a:spLocks noRot="1" noChangeAspect="1" noMove="1" noResize="1" noEditPoints="1" noAdjustHandles="1" noChangeArrowheads="1" noChangeShapeType="1" noTextEdit="1"/>
              </p:cNvSpPr>
              <p:nvPr/>
            </p:nvSpPr>
            <p:spPr>
              <a:xfrm>
                <a:off x="1353662" y="1497112"/>
                <a:ext cx="1549463" cy="497059"/>
              </a:xfrm>
              <a:prstGeom prst="rect">
                <a:avLst/>
              </a:prstGeom>
              <a:blipFill>
                <a:blip r:embed="rId7"/>
                <a:stretch>
                  <a:fillRect b="-1235"/>
                </a:stretch>
              </a:blipFill>
            </p:spPr>
            <p:txBody>
              <a:bodyPr/>
              <a:lstStyle/>
              <a:p>
                <a:r>
                  <a:rPr lang="en-US">
                    <a:noFill/>
                  </a:rPr>
                  <a:t> </a:t>
                </a:r>
              </a:p>
            </p:txBody>
          </p:sp>
        </mc:Fallback>
      </mc:AlternateContent>
      <p:sp>
        <p:nvSpPr>
          <p:cNvPr id="10" name="Rectangle 9"/>
          <p:cNvSpPr/>
          <p:nvPr/>
        </p:nvSpPr>
        <p:spPr>
          <a:xfrm>
            <a:off x="3067735" y="1660688"/>
            <a:ext cx="5869436" cy="1077218"/>
          </a:xfrm>
          <a:prstGeom prst="rect">
            <a:avLst/>
          </a:prstGeom>
        </p:spPr>
        <p:txBody>
          <a:bodyPr wrap="square">
            <a:spAutoFit/>
          </a:bodyPr>
          <a:lstStyle/>
          <a:p>
            <a:pPr algn="just" rtl="1"/>
            <a:r>
              <a:rPr lang="fa-IR" altLang="en-US" sz="1600" dirty="0">
                <a:latin typeface="Times New Roman" panose="02020603050405020304" pitchFamily="18" charset="0"/>
                <a:ea typeface="Calibri" panose="020F0502020204030204" pitchFamily="34" charset="0"/>
                <a:cs typeface="B Nazanin" panose="00000400000000000000" pitchFamily="2" charset="-78"/>
              </a:rPr>
              <a:t>اندازه امپدانس مدار </a:t>
            </a:r>
            <a:r>
              <a:rPr lang="en-US" altLang="en-US" sz="1600" dirty="0">
                <a:latin typeface="Times New Roman" panose="02020603050405020304" pitchFamily="18" charset="0"/>
                <a:ea typeface="Calibri" panose="020F0502020204030204" pitchFamily="34" charset="0"/>
                <a:cs typeface="B Nazanin" panose="00000400000000000000" pitchFamily="2" charset="-78"/>
              </a:rPr>
              <a:t>RLC</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سری در فرکانس تشدید، حداقل بوده و معادل </a:t>
            </a:r>
            <a:r>
              <a:rPr lang="en-US" altLang="en-US" sz="1600" dirty="0">
                <a:latin typeface="Times New Roman" panose="02020603050405020304" pitchFamily="18" charset="0"/>
                <a:ea typeface="Calibri" panose="020F0502020204030204" pitchFamily="34" charset="0"/>
                <a:cs typeface="B Nazanin" panose="00000400000000000000" pitchFamily="2" charset="-78"/>
              </a:rPr>
              <a:t>R</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است. بنابراین </a:t>
            </a:r>
            <a:r>
              <a:rPr lang="fa-IR" altLang="en-US" sz="16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در فرکانس تشدید، بخش </a:t>
            </a:r>
            <a:r>
              <a:rPr lang="en-US" altLang="en-US" sz="16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LC</a:t>
            </a:r>
            <a:r>
              <a:rPr lang="fa-IR" altLang="en-US" sz="16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 سری مانند یک مدار اتصال کوتاه رفتار می کند.</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در فرکانس تشدید، تمام ولتاژ منبع بر روی بخش مقاومتی قرار می گیرد. ضمناً ولتاژ سلف و خازن موهومی محض بوده و همدیگر را خنثی می کنند. </a:t>
            </a:r>
            <a:endParaRPr lang="en-US" sz="1600" dirty="0"/>
          </a:p>
        </p:txBody>
      </p:sp>
      <p:sp>
        <p:nvSpPr>
          <p:cNvPr id="11" name="Rectangle 10"/>
          <p:cNvSpPr/>
          <p:nvPr/>
        </p:nvSpPr>
        <p:spPr>
          <a:xfrm>
            <a:off x="4572000" y="152400"/>
            <a:ext cx="4338186" cy="584775"/>
          </a:xfrm>
          <a:prstGeom prst="rect">
            <a:avLst/>
          </a:prstGeom>
        </p:spPr>
        <p:txBody>
          <a:bodyPr wrap="square">
            <a:spAutoFit/>
          </a:bodyPr>
          <a:lstStyle/>
          <a:p>
            <a:pPr marL="285750" indent="-285750" algn="just" rtl="1">
              <a:buClr>
                <a:srgbClr val="FF0000"/>
              </a:buClr>
              <a:buFont typeface="Wingdings" panose="05000000000000000000" pitchFamily="2" charset="2"/>
              <a:buChar char="q"/>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اگر مفهوم تشدید را برای یک مدار </a:t>
            </a:r>
            <a:r>
              <a:rPr lang="en-US" altLang="en-US" sz="1600" b="1" dirty="0" smtClean="0">
                <a:latin typeface="Times New Roman" panose="02020603050405020304" pitchFamily="18" charset="0"/>
                <a:ea typeface="Calibri" panose="020F0502020204030204" pitchFamily="34" charset="0"/>
                <a:cs typeface="B Nazanin" panose="00000400000000000000" pitchFamily="2" charset="-78"/>
              </a:rPr>
              <a:t>RLC</a:t>
            </a: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 سری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به صورت روبرو بررسی کنیم، به مفاهیم و روابط زیر خواهیم رسید:</a:t>
            </a:r>
            <a:endParaRPr lang="en-US" sz="1600" dirty="0"/>
          </a:p>
        </p:txBody>
      </p:sp>
      <p:sp>
        <p:nvSpPr>
          <p:cNvPr id="14" name="Rectangle 13"/>
          <p:cNvSpPr/>
          <p:nvPr/>
        </p:nvSpPr>
        <p:spPr>
          <a:xfrm>
            <a:off x="3733799" y="3138488"/>
            <a:ext cx="5208913" cy="658642"/>
          </a:xfrm>
          <a:prstGeom prst="rect">
            <a:avLst/>
          </a:prstGeom>
        </p:spPr>
        <p:txBody>
          <a:bodyPr wrap="square">
            <a:spAutoFit/>
          </a:bodyPr>
          <a:lstStyle/>
          <a:p>
            <a:pPr marL="285750" indent="-285750" algn="just" rtl="1">
              <a:lnSpc>
                <a:spcPct val="115000"/>
              </a:lnSpc>
              <a:spcAft>
                <a:spcPts val="800"/>
              </a:spcAft>
              <a:buFont typeface="Wingdings" panose="05000000000000000000" pitchFamily="2" charset="2"/>
              <a:buChar char="q"/>
              <a:tabLst>
                <a:tab pos="3723005" algn="l"/>
              </a:tabLst>
            </a:pPr>
            <a:r>
              <a:rPr lang="fa-IR" sz="1600" b="1" kern="100" dirty="0" smtClean="0">
                <a:solidFill>
                  <a:srgbClr val="FF0000"/>
                </a:solidFill>
                <a:latin typeface="Aptos"/>
                <a:ea typeface="Aptos"/>
                <a:cs typeface="B Nazanin" panose="00000400000000000000" pitchFamily="2" charset="-78"/>
              </a:rPr>
              <a:t>مثال) </a:t>
            </a:r>
            <a:r>
              <a:rPr lang="fa-IR" sz="1600" kern="100" dirty="0">
                <a:latin typeface="Cambria Math" panose="02040503050406030204" pitchFamily="18" charset="0"/>
                <a:ea typeface="Cambria Math" panose="02040503050406030204" pitchFamily="18" charset="0"/>
                <a:cs typeface="B Nazanin" panose="00000400000000000000" pitchFamily="2" charset="-78"/>
              </a:rPr>
              <a:t>مکان ادمیتانس را برای مدار شکل مقابل تعیین و برای حالت </a:t>
            </a:r>
            <a:r>
              <a:rPr lang="en-US" sz="1600" kern="100" dirty="0" smtClean="0">
                <a:latin typeface="Cambria Math" panose="02040503050406030204" pitchFamily="18" charset="0"/>
                <a:ea typeface="Cambria Math" panose="02040503050406030204" pitchFamily="18" charset="0"/>
                <a:cs typeface="Arial" panose="020B0604020202020204" pitchFamily="34" charset="0"/>
              </a:rPr>
              <a:t>G</a:t>
            </a:r>
            <a:r>
              <a:rPr lang="en-US" sz="1600" kern="100" baseline="-25000" dirty="0" smtClean="0">
                <a:latin typeface="Cambria Math" panose="02040503050406030204" pitchFamily="18" charset="0"/>
                <a:ea typeface="Cambria Math" panose="02040503050406030204" pitchFamily="18" charset="0"/>
                <a:cs typeface="Arial" panose="020B0604020202020204" pitchFamily="34" charset="0"/>
              </a:rPr>
              <a:t>1</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=1</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و </a:t>
            </a:r>
            <a:r>
              <a:rPr lang="en-US" sz="1600" kern="100" dirty="0" smtClean="0">
                <a:latin typeface="Cambria Math" panose="02040503050406030204" pitchFamily="18" charset="0"/>
                <a:ea typeface="Cambria Math" panose="02040503050406030204" pitchFamily="18" charset="0"/>
                <a:cs typeface="Arial" panose="020B0604020202020204" pitchFamily="34" charset="0"/>
              </a:rPr>
              <a:t>G</a:t>
            </a:r>
            <a:r>
              <a:rPr lang="en-US" sz="1600" kern="100" baseline="-25000" dirty="0" smtClean="0">
                <a:latin typeface="Cambria Math" panose="02040503050406030204" pitchFamily="18" charset="0"/>
                <a:ea typeface="Cambria Math" panose="02040503050406030204" pitchFamily="18" charset="0"/>
                <a:cs typeface="Arial" panose="020B0604020202020204" pitchFamily="34" charset="0"/>
              </a:rPr>
              <a:t>2</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=2</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و </a:t>
            </a:r>
            <a:r>
              <a:rPr lang="en-US" sz="1600" kern="100" dirty="0" smtClean="0">
                <a:latin typeface="Cambria Math" panose="02040503050406030204" pitchFamily="18" charset="0"/>
                <a:ea typeface="Cambria Math" panose="02040503050406030204" pitchFamily="18" charset="0"/>
                <a:cs typeface="Arial" panose="020B0604020202020204" pitchFamily="34" charset="0"/>
              </a:rPr>
              <a:t>L</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=0.5</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و </a:t>
            </a:r>
            <a:r>
              <a:rPr lang="en-US" sz="1600" kern="100" dirty="0" smtClean="0">
                <a:latin typeface="Cambria Math" panose="02040503050406030204" pitchFamily="18" charset="0"/>
                <a:ea typeface="Cambria Math" panose="02040503050406030204" pitchFamily="18" charset="0"/>
                <a:cs typeface="Arial" panose="020B0604020202020204" pitchFamily="34" charset="0"/>
              </a:rPr>
              <a:t>C</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=2</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آن را رسم کنید.</a:t>
            </a:r>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3363856247"/>
              </p:ext>
            </p:extLst>
          </p:nvPr>
        </p:nvGraphicFramePr>
        <p:xfrm>
          <a:off x="140753" y="3419658"/>
          <a:ext cx="2867025" cy="1485900"/>
        </p:xfrm>
        <a:graphic>
          <a:graphicData uri="http://schemas.openxmlformats.org/presentationml/2006/ole">
            <mc:AlternateContent xmlns:mc="http://schemas.openxmlformats.org/markup-compatibility/2006">
              <mc:Choice xmlns:v="urn:schemas-microsoft-com:vml" Requires="v">
                <p:oleObj spid="_x0000_s1092" name="Visio" r:id="rId8" imgW="2867145" imgH="1485794" progId="Visio.Drawing.15">
                  <p:embed/>
                </p:oleObj>
              </mc:Choice>
              <mc:Fallback>
                <p:oleObj name="Visio" r:id="rId8" imgW="2867145" imgH="1485794" progId="Visio.Drawing.15">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753" y="3419658"/>
                        <a:ext cx="2867025" cy="148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9" name="Rectangle 18"/>
              <p:cNvSpPr/>
              <p:nvPr/>
            </p:nvSpPr>
            <p:spPr>
              <a:xfrm>
                <a:off x="2866057" y="4048584"/>
                <a:ext cx="5486400" cy="2369110"/>
              </a:xfrm>
              <a:prstGeom prst="rect">
                <a:avLst/>
              </a:prstGeom>
            </p:spPr>
            <p:txBody>
              <a:bodyPr wrap="square">
                <a:spAutoFit/>
              </a:bodyPr>
              <a:lstStyle/>
              <a:p>
                <a:pPr algn="just">
                  <a:spcAft>
                    <a:spcPts val="800"/>
                  </a:spcAft>
                </a:pPr>
                <a14:m>
                  <m:oMathPara xmlns:m="http://schemas.openxmlformats.org/officeDocument/2006/math">
                    <m:oMathParaPr>
                      <m:jc m:val="centerGroup"/>
                    </m:oMathParaPr>
                    <m:oMath xmlns:m="http://schemas.openxmlformats.org/officeDocument/2006/math">
                      <m:r>
                        <m:rPr>
                          <m:nor/>
                        </m:rPr>
                        <a:rPr lang="en-US" sz="1600" kern="100">
                          <a:latin typeface="Cambria Math" panose="02040503050406030204" pitchFamily="18" charset="0"/>
                          <a:ea typeface="Cambria Math" panose="02040503050406030204" pitchFamily="18" charset="0"/>
                          <a:cs typeface="Arial" panose="020B0604020202020204" pitchFamily="34" charset="0"/>
                        </a:rPr>
                        <m:t>Y</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jω</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sSub>
                        <m:sSub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b>
                          <m:r>
                            <m:rPr>
                              <m:nor/>
                            </m:rPr>
                            <a:rPr lang="en-US" sz="1600" kern="100">
                              <a:latin typeface="Cambria Math" panose="02040503050406030204" pitchFamily="18" charset="0"/>
                              <a:ea typeface="Cambria Math" panose="02040503050406030204" pitchFamily="18" charset="0"/>
                              <a:cs typeface="Arial" panose="020B0604020202020204" pitchFamily="34" charset="0"/>
                            </a:rPr>
                            <m:t>1</m:t>
                          </m:r>
                        </m:sub>
                      </m:sSub>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f>
                        <m:f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1600" kern="100">
                              <a:latin typeface="Cambria Math" panose="02040503050406030204" pitchFamily="18" charset="0"/>
                              <a:ea typeface="Cambria Math" panose="02040503050406030204" pitchFamily="18" charset="0"/>
                              <a:cs typeface="Arial" panose="020B0604020202020204" pitchFamily="34" charset="0"/>
                            </a:rPr>
                            <m:t>1</m:t>
                          </m:r>
                        </m:num>
                        <m:den>
                          <m:r>
                            <m:rPr>
                              <m:nor/>
                            </m:rPr>
                            <a:rPr lang="en-US" sz="1600" kern="100">
                              <a:latin typeface="Cambria Math" panose="02040503050406030204" pitchFamily="18" charset="0"/>
                              <a:ea typeface="Cambria Math" panose="02040503050406030204" pitchFamily="18" charset="0"/>
                              <a:cs typeface="Arial" panose="020B0604020202020204" pitchFamily="34" charset="0"/>
                            </a:rPr>
                            <m:t>jωL</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f>
                            <m:f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1600" kern="100">
                                  <a:latin typeface="Cambria Math" panose="02040503050406030204" pitchFamily="18" charset="0"/>
                                  <a:ea typeface="Cambria Math" panose="02040503050406030204" pitchFamily="18" charset="0"/>
                                  <a:cs typeface="Arial" panose="020B0604020202020204" pitchFamily="34" charset="0"/>
                                </a:rPr>
                                <m:t>1</m:t>
                              </m:r>
                            </m:num>
                            <m:den>
                              <m:sSub>
                                <m:sSub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b>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b>
                              </m:sSub>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jωC</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den>
                          </m:f>
                        </m:den>
                      </m:f>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sSub>
                        <m:sSub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b>
                          <m:r>
                            <m:rPr>
                              <m:nor/>
                            </m:rPr>
                            <a:rPr lang="en-US" sz="1600" kern="100">
                              <a:latin typeface="Cambria Math" panose="02040503050406030204" pitchFamily="18" charset="0"/>
                              <a:ea typeface="Cambria Math" panose="02040503050406030204" pitchFamily="18" charset="0"/>
                              <a:cs typeface="Arial" panose="020B0604020202020204" pitchFamily="34" charset="0"/>
                            </a:rPr>
                            <m:t>1</m:t>
                          </m:r>
                        </m:sub>
                      </m:sSub>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f>
                        <m:f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b>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b>
                          </m:sSub>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jωC</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num>
                        <m:den>
                          <m:r>
                            <m:rPr>
                              <m:nor/>
                            </m:rPr>
                            <a:rPr lang="en-US" sz="1600" kern="100">
                              <a:latin typeface="Cambria Math" panose="02040503050406030204" pitchFamily="18" charset="0"/>
                              <a:ea typeface="Cambria Math" panose="02040503050406030204" pitchFamily="18" charset="0"/>
                              <a:cs typeface="Arial" panose="020B0604020202020204" pitchFamily="34" charset="0"/>
                            </a:rPr>
                            <m:t>1 </m:t>
                          </m:r>
                          <m:r>
                            <m:rPr>
                              <m:nor/>
                            </m:rPr>
                            <a:rPr lang="en-US" sz="1600" i="1"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m:rPr>
                              <m:nor/>
                            </m:rPr>
                            <a:rPr lang="en-US" sz="1600" kern="100">
                              <a:latin typeface="Cambria Math" panose="02040503050406030204" pitchFamily="18" charset="0"/>
                              <a:ea typeface="Cambria Math" panose="02040503050406030204" pitchFamily="18" charset="0"/>
                              <a:cs typeface="Arial" panose="020B0604020202020204" pitchFamily="34" charset="0"/>
                            </a:rPr>
                            <m:t>LC</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jωL</m:t>
                          </m:r>
                          <m:sSub>
                            <m:sSub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b>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b>
                          </m:sSub>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den>
                      </m:f>
                    </m:oMath>
                  </m:oMathPara>
                </a14:m>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a:p>
                <a:pPr algn="just">
                  <a:spcAft>
                    <a:spcPts val="800"/>
                  </a:spcAft>
                </a:pPr>
                <a14:m>
                  <m:oMathPara xmlns:m="http://schemas.openxmlformats.org/officeDocument/2006/math">
                    <m:oMathParaPr>
                      <m:jc m:val="centerGroup"/>
                    </m:oMathParaPr>
                    <m:oMath xmlns:m="http://schemas.openxmlformats.org/officeDocument/2006/math">
                      <m:r>
                        <m:rPr>
                          <m:nor/>
                        </m:rPr>
                        <a:rPr lang="en-US" sz="1600" kern="100">
                          <a:latin typeface="Cambria Math" panose="02040503050406030204" pitchFamily="18" charset="0"/>
                          <a:ea typeface="Cambria Math" panose="02040503050406030204" pitchFamily="18" charset="0"/>
                          <a:cs typeface="Times New Roman" panose="02020603050405020304" pitchFamily="18" charset="0"/>
                        </a:rPr>
                        <m:t>Re</m:t>
                      </m:r>
                      <m:r>
                        <m:rPr>
                          <m:nor/>
                        </m:rPr>
                        <a:rPr lang="en-US" sz="1600" kern="10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Y</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jω</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sSub>
                        <m:sSub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b>
                          <m:r>
                            <m:rPr>
                              <m:nor/>
                            </m:rPr>
                            <a:rPr lang="en-US" sz="1600" kern="100">
                              <a:latin typeface="Cambria Math" panose="02040503050406030204" pitchFamily="18" charset="0"/>
                              <a:ea typeface="Cambria Math" panose="02040503050406030204" pitchFamily="18" charset="0"/>
                              <a:cs typeface="Arial" panose="020B0604020202020204" pitchFamily="34" charset="0"/>
                            </a:rPr>
                            <m:t>1</m:t>
                          </m:r>
                        </m:sub>
                      </m:sSub>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f>
                        <m:f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b>
                              <m:r>
                                <a:rPr lang="en-US" sz="1600" i="1" kern="100">
                                  <a:latin typeface="Cambria Math" panose="02040503050406030204" pitchFamily="18" charset="0"/>
                                  <a:ea typeface="Cambria Math" panose="02040503050406030204" pitchFamily="18" charset="0"/>
                                  <a:cs typeface="Times New Roman" panose="02020603050405020304" pitchFamily="18" charset="0"/>
                                </a:rPr>
                                <m:t>2</m:t>
                              </m:r>
                            </m:sub>
                          </m:sSub>
                        </m:num>
                        <m:den>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1 </m:t>
                              </m:r>
                              <m:r>
                                <m:rPr>
                                  <m:nor/>
                                </m:rPr>
                                <a:rPr lang="en-US" sz="1600" i="1"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m:rPr>
                                  <m:nor/>
                                </m:rPr>
                                <a:rPr lang="en-US" sz="1600" kern="100">
                                  <a:latin typeface="Cambria Math" panose="02040503050406030204" pitchFamily="18" charset="0"/>
                                  <a:ea typeface="Cambria Math" panose="02040503050406030204" pitchFamily="18" charset="0"/>
                                  <a:cs typeface="Arial" panose="020B0604020202020204" pitchFamily="34" charset="0"/>
                                </a:rPr>
                                <m:t>LC</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e>
                            <m:sup>
                              <m:r>
                                <a:rPr lang="en-US" sz="1600" i="1" kern="100">
                                  <a:latin typeface="Cambria Math" panose="02040503050406030204" pitchFamily="18" charset="0"/>
                                  <a:ea typeface="Cambria Math" panose="02040503050406030204" pitchFamily="18" charset="0"/>
                                  <a:cs typeface="Times New Roman" panose="02020603050405020304" pitchFamily="18" charset="0"/>
                                </a:rPr>
                                <m:t>2</m:t>
                              </m:r>
                            </m:sup>
                          </m:sSup>
                          <m:r>
                            <a:rPr lang="en-US" sz="1600" i="1" kern="100">
                              <a:latin typeface="Cambria Math" panose="02040503050406030204" pitchFamily="18" charset="0"/>
                              <a:ea typeface="Cambria Math" panose="02040503050406030204" pitchFamily="18" charset="0"/>
                              <a:cs typeface="Times New Roman" panose="02020603050405020304" pitchFamily="18" charset="0"/>
                            </a:rPr>
                            <m:t> + </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L</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b>
                                  <m:r>
                                    <a:rPr lang="en-US" sz="1600" i="1" kern="100">
                                      <a:latin typeface="Cambria Math" panose="02040503050406030204" pitchFamily="18" charset="0"/>
                                      <a:ea typeface="Cambria Math" panose="02040503050406030204" pitchFamily="18" charset="0"/>
                                      <a:cs typeface="Times New Roman" panose="02020603050405020304" pitchFamily="18" charset="0"/>
                                    </a:rPr>
                                    <m:t>2</m:t>
                                  </m:r>
                                </m:sub>
                              </m:sSub>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den>
                      </m:f>
                    </m:oMath>
                  </m:oMathPara>
                </a14:m>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a:p>
                <a:pPr algn="just">
                  <a:spcAft>
                    <a:spcPts val="800"/>
                  </a:spcAft>
                </a:pPr>
                <a14:m>
                  <m:oMathPara xmlns:m="http://schemas.openxmlformats.org/officeDocument/2006/math">
                    <m:oMathParaPr>
                      <m:jc m:val="centerGroup"/>
                    </m:oMathParaPr>
                    <m:oMath xmlns:m="http://schemas.openxmlformats.org/officeDocument/2006/math">
                      <m:r>
                        <m:rPr>
                          <m:nor/>
                        </m:rPr>
                        <a:rPr lang="en-US" sz="1600" kern="100">
                          <a:latin typeface="Cambria Math" panose="02040503050406030204" pitchFamily="18" charset="0"/>
                          <a:ea typeface="Cambria Math" panose="02040503050406030204" pitchFamily="18" charset="0"/>
                          <a:cs typeface="Arial" panose="020B0604020202020204" pitchFamily="34" charset="0"/>
                        </a:rPr>
                        <m:t>Im</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Y</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jω</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 </m:t>
                      </m:r>
                      <m:f>
                        <m:f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fPr>
                        <m:num>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r>
                            <a:rPr lang="en-US" sz="1600" i="1" kern="100">
                              <a:latin typeface="Cambria Math" panose="02040503050406030204" pitchFamily="18" charset="0"/>
                              <a:ea typeface="Cambria Math" panose="02040503050406030204" pitchFamily="18" charset="0"/>
                              <a:cs typeface="Times New Roman" panose="02020603050405020304" pitchFamily="18" charset="0"/>
                            </a:rPr>
                            <m:t>[</m:t>
                          </m:r>
                          <m:r>
                            <a:rPr lang="en-US" sz="1600" i="1" kern="100">
                              <a:latin typeface="Cambria Math" panose="02040503050406030204" pitchFamily="18" charset="0"/>
                              <a:ea typeface="Cambria Math" panose="02040503050406030204" pitchFamily="18" charset="0"/>
                              <a:cs typeface="Times New Roman" panose="02020603050405020304" pitchFamily="18" charset="0"/>
                            </a:rPr>
                            <m:t>𝐶</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1 </m:t>
                              </m:r>
                              <m:r>
                                <m:rPr>
                                  <m:nor/>
                                </m:rPr>
                                <a:rPr lang="en-US" sz="1600" i="1"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m:rPr>
                                  <m:nor/>
                                </m:rPr>
                                <a:rPr lang="en-US" sz="1600" kern="100">
                                  <a:latin typeface="Cambria Math" panose="02040503050406030204" pitchFamily="18" charset="0"/>
                                  <a:ea typeface="Cambria Math" panose="02040503050406030204" pitchFamily="18" charset="0"/>
                                  <a:cs typeface="Arial" panose="020B0604020202020204" pitchFamily="34" charset="0"/>
                                </a:rPr>
                                <m:t>LC</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e>
                            <m:sup>
                              <m:r>
                                <a:rPr lang="en-US" sz="1600" i="1" kern="100">
                                  <a:latin typeface="Cambria Math" panose="02040503050406030204" pitchFamily="18" charset="0"/>
                                  <a:ea typeface="Cambria Math" panose="02040503050406030204" pitchFamily="18" charset="0"/>
                                  <a:cs typeface="Times New Roman" panose="02020603050405020304" pitchFamily="18" charset="0"/>
                                </a:rPr>
                                <m:t>2</m:t>
                              </m:r>
                            </m:sup>
                          </m:sSup>
                          <m:r>
                            <a:rPr lang="en-US" sz="1600" i="1" kern="100">
                              <a:latin typeface="Cambria Math" panose="02040503050406030204" pitchFamily="18" charset="0"/>
                              <a:ea typeface="Cambria Math" panose="02040503050406030204" pitchFamily="18" charset="0"/>
                              <a:cs typeface="Times New Roman" panose="02020603050405020304" pitchFamily="18" charset="0"/>
                            </a:rPr>
                            <m:t> − </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LG</m:t>
                                  </m:r>
                                </m:e>
                                <m:sub>
                                  <m:r>
                                    <a:rPr lang="en-US" sz="1600" i="1" kern="100">
                                      <a:latin typeface="Cambria Math" panose="02040503050406030204" pitchFamily="18" charset="0"/>
                                      <a:ea typeface="Cambria Math" panose="02040503050406030204" pitchFamily="18" charset="0"/>
                                      <a:cs typeface="Times New Roman" panose="02020603050405020304" pitchFamily="18" charset="0"/>
                                    </a:rPr>
                                    <m:t>2</m:t>
                                  </m:r>
                                </m:sub>
                              </m:sSub>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a:rPr lang="en-US" sz="1600" i="1" kern="100">
                              <a:latin typeface="Cambria Math" panose="02040503050406030204" pitchFamily="18" charset="0"/>
                              <a:ea typeface="Cambria Math" panose="02040503050406030204" pitchFamily="18" charset="0"/>
                              <a:cs typeface="Times New Roman" panose="02020603050405020304" pitchFamily="18" charset="0"/>
                            </a:rPr>
                            <m:t>]</m:t>
                          </m:r>
                        </m:num>
                        <m:den>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1 </m:t>
                              </m:r>
                              <m:r>
                                <m:rPr>
                                  <m:nor/>
                                </m:rPr>
                                <a:rPr lang="en-US" sz="1600" i="1" kern="100">
                                  <a:latin typeface="Cambria Math" panose="02040503050406030204" pitchFamily="18" charset="0"/>
                                  <a:ea typeface="Cambria Math" panose="02040503050406030204" pitchFamily="18" charset="0"/>
                                  <a:cs typeface="Arial" panose="020B0604020202020204" pitchFamily="34" charset="0"/>
                                </a:rPr>
                                <m:t>−</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r>
                                <m:rPr>
                                  <m:nor/>
                                </m:rPr>
                                <a:rPr lang="en-US" sz="1600" kern="100">
                                  <a:latin typeface="Cambria Math" panose="02040503050406030204" pitchFamily="18" charset="0"/>
                                  <a:ea typeface="Cambria Math" panose="02040503050406030204" pitchFamily="18" charset="0"/>
                                  <a:cs typeface="Arial" panose="020B0604020202020204" pitchFamily="34" charset="0"/>
                                </a:rPr>
                                <m:t>LC</m:t>
                              </m:r>
                              <m:r>
                                <m:rPr>
                                  <m:nor/>
                                </m:rPr>
                                <a:rPr lang="en-US" sz="1600" kern="100">
                                  <a:latin typeface="Cambria Math" panose="02040503050406030204" pitchFamily="18" charset="0"/>
                                  <a:ea typeface="Cambria Math" panose="02040503050406030204" pitchFamily="18" charset="0"/>
                                  <a:cs typeface="Arial" panose="020B0604020202020204" pitchFamily="34" charset="0"/>
                                </a:rPr>
                                <m:t> )</m:t>
                              </m:r>
                            </m:e>
                            <m:sup>
                              <m:r>
                                <a:rPr lang="en-US" sz="1600" i="1" kern="100">
                                  <a:latin typeface="Cambria Math" panose="02040503050406030204" pitchFamily="18" charset="0"/>
                                  <a:ea typeface="Cambria Math" panose="02040503050406030204" pitchFamily="18" charset="0"/>
                                  <a:cs typeface="Times New Roman" panose="02020603050405020304" pitchFamily="18" charset="0"/>
                                </a:rPr>
                                <m:t>2</m:t>
                              </m:r>
                            </m:sup>
                          </m:sSup>
                          <m:r>
                            <a:rPr lang="en-US" sz="1600" i="1" kern="100">
                              <a:latin typeface="Cambria Math" panose="02040503050406030204" pitchFamily="18" charset="0"/>
                              <a:ea typeface="Cambria Math" panose="02040503050406030204" pitchFamily="18" charset="0"/>
                              <a:cs typeface="Times New Roman" panose="02020603050405020304" pitchFamily="18" charset="0"/>
                            </a:rPr>
                            <m:t> + </m:t>
                          </m:r>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ω</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L</m:t>
                              </m:r>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sSup>
                            <m:sSup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pPr>
                            <m:e>
                              <m:sSub>
                                <m:sSubPr>
                                  <m:ctrlPr>
                                    <a:rPr lang="en-US" sz="1600" i="1" kern="100">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n-US" sz="1600" kern="100">
                                      <a:latin typeface="Cambria Math" panose="02040503050406030204" pitchFamily="18" charset="0"/>
                                      <a:ea typeface="Cambria Math" panose="02040503050406030204" pitchFamily="18" charset="0"/>
                                      <a:cs typeface="Arial" panose="020B0604020202020204" pitchFamily="34" charset="0"/>
                                    </a:rPr>
                                    <m:t>G</m:t>
                                  </m:r>
                                </m:e>
                                <m:sub>
                                  <m:r>
                                    <a:rPr lang="en-US" sz="1600" i="1" kern="100">
                                      <a:latin typeface="Cambria Math" panose="02040503050406030204" pitchFamily="18" charset="0"/>
                                      <a:ea typeface="Cambria Math" panose="02040503050406030204" pitchFamily="18" charset="0"/>
                                      <a:cs typeface="Times New Roman" panose="02020603050405020304" pitchFamily="18" charset="0"/>
                                    </a:rPr>
                                    <m:t>2</m:t>
                                  </m:r>
                                </m:sub>
                              </m:sSub>
                            </m:e>
                            <m:sup>
                              <m:r>
                                <m:rPr>
                                  <m:nor/>
                                </m:rPr>
                                <a:rPr lang="en-US" sz="1600" kern="100">
                                  <a:latin typeface="Cambria Math" panose="02040503050406030204" pitchFamily="18" charset="0"/>
                                  <a:ea typeface="Cambria Math" panose="02040503050406030204" pitchFamily="18" charset="0"/>
                                  <a:cs typeface="Arial" panose="020B0604020202020204" pitchFamily="34" charset="0"/>
                                </a:rPr>
                                <m:t>2</m:t>
                              </m:r>
                            </m:sup>
                          </m:sSup>
                        </m:den>
                      </m:f>
                    </m:oMath>
                  </m:oMathPara>
                </a14:m>
                <a:endParaRPr lang="en-US" sz="16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866057" y="4048584"/>
                <a:ext cx="5486400" cy="2369110"/>
              </a:xfrm>
              <a:prstGeom prst="rect">
                <a:avLst/>
              </a:prstGeom>
              <a:blipFill>
                <a:blip r:embed="rId10"/>
                <a:stretch>
                  <a:fillRect/>
                </a:stretch>
              </a:blipFill>
            </p:spPr>
            <p:txBody>
              <a:bodyPr/>
              <a:lstStyle/>
              <a:p>
                <a:r>
                  <a:rPr lang="en-US">
                    <a:noFill/>
                  </a:rPr>
                  <a:t> </a:t>
                </a:r>
              </a:p>
            </p:txBody>
          </p:sp>
        </mc:Fallback>
      </mc:AlternateContent>
      <p:sp>
        <p:nvSpPr>
          <p:cNvPr id="13" name="Rectangle 12"/>
          <p:cNvSpPr/>
          <p:nvPr/>
        </p:nvSpPr>
        <p:spPr>
          <a:xfrm>
            <a:off x="8149776" y="3836280"/>
            <a:ext cx="787395" cy="338554"/>
          </a:xfrm>
          <a:prstGeom prst="rect">
            <a:avLst/>
          </a:prstGeom>
        </p:spPr>
        <p:txBody>
          <a:bodyPr wrap="none">
            <a:spAutoFit/>
          </a:bodyPr>
          <a:lstStyle/>
          <a:p>
            <a:pPr marL="285750" indent="-285750" algn="r" rtl="1">
              <a:buFont typeface="Times New Roman" panose="02020603050405020304" pitchFamily="18" charset="0"/>
              <a:buChar char="■"/>
            </a:pPr>
            <a:r>
              <a:rPr lang="ar-SA"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حل</a:t>
            </a: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endParaRPr lang="en-US" sz="1600" b="1" dirty="0">
              <a:solidFill>
                <a:srgbClr val="FF0000"/>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88905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6" name="Rectangle 5"/>
          <p:cNvSpPr/>
          <p:nvPr/>
        </p:nvSpPr>
        <p:spPr>
          <a:xfrm>
            <a:off x="1752600" y="228600"/>
            <a:ext cx="7086600" cy="410882"/>
          </a:xfrm>
          <a:prstGeom prst="rect">
            <a:avLst/>
          </a:prstGeom>
        </p:spPr>
        <p:txBody>
          <a:bodyPr wrap="square">
            <a:spAutoFit/>
          </a:bodyPr>
          <a:lstStyle/>
          <a:p>
            <a:pPr algn="just" rtl="1">
              <a:lnSpc>
                <a:spcPct val="115000"/>
              </a:lnSpc>
              <a:spcAft>
                <a:spcPts val="800"/>
              </a:spcAft>
              <a:tabLst>
                <a:tab pos="3723005" algn="l"/>
              </a:tabLst>
            </a:pPr>
            <a:r>
              <a:rPr lang="fa-IR" kern="100" dirty="0" smtClean="0">
                <a:latin typeface="Aptos"/>
                <a:ea typeface="Aptos"/>
                <a:cs typeface="B Nazanin" panose="00000400000000000000" pitchFamily="2" charset="-78"/>
              </a:rPr>
              <a:t>معادلات مذکور، روابط پارامتری </a:t>
            </a:r>
            <a:r>
              <a:rPr lang="fa-IR" kern="100" dirty="0">
                <a:latin typeface="Aptos"/>
                <a:ea typeface="Aptos"/>
                <a:cs typeface="B Nazanin" panose="00000400000000000000" pitchFamily="2" charset="-78"/>
              </a:rPr>
              <a:t>مکان ادیمتانس است. برای مقادیر عددی داده شده داریم: </a:t>
            </a:r>
            <a:endParaRPr lang="en-US" sz="1400" kern="100" dirty="0">
              <a:effectLst/>
              <a:latin typeface="Aptos"/>
              <a:ea typeface="Aptos"/>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057400" y="645024"/>
                <a:ext cx="4572000" cy="1456168"/>
              </a:xfrm>
              <a:prstGeom prst="rect">
                <a:avLst/>
              </a:prstGeom>
            </p:spPr>
            <p:txBody>
              <a:bodyPr>
                <a:spAutoFit/>
              </a:bodyPr>
              <a:lstStyle/>
              <a:p>
                <a:pPr algn="just">
                  <a:spcAft>
                    <a:spcPts val="800"/>
                  </a:spcAft>
                </a:pPr>
                <a14:m>
                  <m:oMathPara xmlns:m="http://schemas.openxmlformats.org/officeDocument/2006/math">
                    <m:oMathParaPr>
                      <m:jc m:val="centerGroup"/>
                    </m:oMathParaPr>
                    <m:oMath xmlns:m="http://schemas.openxmlformats.org/officeDocument/2006/math">
                      <m:r>
                        <m:rPr>
                          <m:nor/>
                        </m:rPr>
                        <a:rPr lang="en-US" sz="1600" kern="100" smtClean="0">
                          <a:latin typeface="Cambria Math" panose="02040503050406030204" pitchFamily="18" charset="0"/>
                          <a:ea typeface="Aptos"/>
                          <a:cs typeface="Times New Roman" panose="02020603050405020304" pitchFamily="18" charset="0"/>
                        </a:rPr>
                        <m:t>Re</m:t>
                      </m:r>
                      <m:r>
                        <m:rPr>
                          <m:nor/>
                        </m:rPr>
                        <a:rPr lang="en-US" sz="1600" kern="100" smtClean="0">
                          <a:latin typeface="Times New Roman" panose="02020603050405020304" pitchFamily="18" charset="0"/>
                          <a:ea typeface="Aptos"/>
                          <a:cs typeface="Arial" panose="020B0604020202020204" pitchFamily="34" charset="0"/>
                        </a:rPr>
                        <m:t>Y</m:t>
                      </m:r>
                      <m:r>
                        <m:rPr>
                          <m:nor/>
                        </m:rPr>
                        <a:rPr lang="en-US" sz="1600" kern="100" smtClean="0">
                          <a:latin typeface="Times New Roman" panose="02020603050405020304" pitchFamily="18" charset="0"/>
                          <a:ea typeface="Aptos"/>
                          <a:cs typeface="Arial" panose="020B0604020202020204" pitchFamily="34" charset="0"/>
                        </a:rPr>
                        <m:t>(</m:t>
                      </m:r>
                      <m:r>
                        <m:rPr>
                          <m:nor/>
                        </m:rPr>
                        <a:rPr lang="en-US" sz="1600" kern="100" smtClean="0">
                          <a:latin typeface="Times New Roman" panose="02020603050405020304" pitchFamily="18" charset="0"/>
                          <a:ea typeface="Aptos"/>
                          <a:cs typeface="Arial" panose="020B0604020202020204" pitchFamily="34" charset="0"/>
                        </a:rPr>
                        <m:t>jω</m:t>
                      </m:r>
                      <m:r>
                        <m:rPr>
                          <m:nor/>
                        </m:rPr>
                        <a:rPr lang="en-US" sz="1600" kern="100" smtClean="0">
                          <a:latin typeface="Times New Roman" panose="02020603050405020304" pitchFamily="18" charset="0"/>
                          <a:ea typeface="Aptos"/>
                          <a:cs typeface="Arial" panose="020B0604020202020204" pitchFamily="34" charset="0"/>
                        </a:rPr>
                        <m:t>) = </m:t>
                      </m:r>
                      <m:f>
                        <m:fPr>
                          <m:ctrlPr>
                            <a:rPr lang="en-US" sz="1600" i="1" kern="100">
                              <a:latin typeface="Cambria Math" panose="02040503050406030204" pitchFamily="18" charset="0"/>
                              <a:ea typeface="Aptos"/>
                              <a:cs typeface="Times New Roman" panose="02020603050405020304" pitchFamily="18" charset="0"/>
                            </a:rPr>
                          </m:ctrlPr>
                        </m:fPr>
                        <m:num>
                          <m:sSup>
                            <m:sSupPr>
                              <m:ctrlPr>
                                <a:rPr lang="en-US" sz="1600" i="1" kern="100">
                                  <a:latin typeface="Cambria Math" panose="02040503050406030204" pitchFamily="18" charset="0"/>
                                  <a:ea typeface="Aptos"/>
                                  <a:cs typeface="Times New Roman" panose="02020603050405020304" pitchFamily="18" charset="0"/>
                                </a:rPr>
                              </m:ctrlPr>
                            </m:sSupPr>
                            <m:e>
                              <m:r>
                                <m:rPr>
                                  <m:nor/>
                                </m:rPr>
                                <a:rPr lang="en-US" sz="1600" kern="100">
                                  <a:latin typeface="Times New Roman" panose="02020603050405020304" pitchFamily="18" charset="0"/>
                                  <a:ea typeface="Aptos"/>
                                  <a:cs typeface="Arial" panose="020B0604020202020204" pitchFamily="34" charset="0"/>
                                </a:rPr>
                                <m:t>ω</m:t>
                              </m:r>
                            </m:e>
                            <m:sup>
                              <m:r>
                                <m:rPr>
                                  <m:nor/>
                                </m:rPr>
                                <a:rPr lang="en-US" sz="1600" kern="100">
                                  <a:latin typeface="Times New Roman" panose="02020603050405020304" pitchFamily="18" charset="0"/>
                                  <a:ea typeface="Aptos"/>
                                  <a:cs typeface="Arial" panose="020B0604020202020204" pitchFamily="34" charset="0"/>
                                </a:rPr>
                                <m:t>4</m:t>
                              </m:r>
                            </m:sup>
                          </m:sSup>
                          <m:r>
                            <a:rPr lang="en-US" sz="1600" i="1" kern="100">
                              <a:latin typeface="Cambria Math" panose="02040503050406030204" pitchFamily="18" charset="0"/>
                              <a:ea typeface="Aptos"/>
                              <a:cs typeface="Times New Roman" panose="02020603050405020304" pitchFamily="18" charset="0"/>
                            </a:rPr>
                            <m:t> − </m:t>
                          </m:r>
                          <m:sSup>
                            <m:sSupPr>
                              <m:ctrlPr>
                                <a:rPr lang="en-US" sz="1600" i="1" kern="100">
                                  <a:latin typeface="Cambria Math" panose="02040503050406030204" pitchFamily="18" charset="0"/>
                                  <a:ea typeface="Aptos"/>
                                  <a:cs typeface="Times New Roman" panose="02020603050405020304" pitchFamily="18" charset="0"/>
                                </a:rPr>
                              </m:ctrlPr>
                            </m:sSupPr>
                            <m:e>
                              <m:r>
                                <m:rPr>
                                  <m:nor/>
                                </m:rPr>
                                <a:rPr lang="en-US" sz="1600" kern="100">
                                  <a:latin typeface="Times New Roman" panose="02020603050405020304" pitchFamily="18" charset="0"/>
                                  <a:ea typeface="Aptos"/>
                                  <a:cs typeface="Arial" panose="020B0604020202020204" pitchFamily="34" charset="0"/>
                                </a:rPr>
                                <m:t>ω</m:t>
                              </m:r>
                            </m:e>
                            <m:sup>
                              <m:r>
                                <m:rPr>
                                  <m:nor/>
                                </m:rPr>
                                <a:rPr lang="en-US" sz="1600" kern="100">
                                  <a:latin typeface="Times New Roman" panose="02020603050405020304" pitchFamily="18" charset="0"/>
                                  <a:ea typeface="Aptos"/>
                                  <a:cs typeface="Arial" panose="020B0604020202020204" pitchFamily="34" charset="0"/>
                                </a:rPr>
                                <m:t>2</m:t>
                              </m:r>
                            </m:sup>
                          </m:sSup>
                          <m:r>
                            <a:rPr lang="en-US" sz="1600" i="1" kern="100">
                              <a:latin typeface="Cambria Math" panose="02040503050406030204" pitchFamily="18" charset="0"/>
                              <a:ea typeface="Aptos"/>
                              <a:cs typeface="Times New Roman" panose="02020603050405020304" pitchFamily="18" charset="0"/>
                            </a:rPr>
                            <m:t> + </m:t>
                          </m:r>
                          <m:r>
                            <a:rPr lang="en-US" sz="1600" i="1" kern="100">
                              <a:latin typeface="Cambria Math" panose="02040503050406030204" pitchFamily="18" charset="0"/>
                              <a:ea typeface="Aptos"/>
                              <a:cs typeface="Times New Roman" panose="02020603050405020304" pitchFamily="18" charset="0"/>
                            </a:rPr>
                            <m:t>3</m:t>
                          </m:r>
                        </m:num>
                        <m:den>
                          <m:sSup>
                            <m:sSupPr>
                              <m:ctrlPr>
                                <a:rPr lang="en-US" sz="1600" i="1" kern="100">
                                  <a:latin typeface="Cambria Math" panose="02040503050406030204" pitchFamily="18" charset="0"/>
                                  <a:ea typeface="Aptos"/>
                                  <a:cs typeface="Times New Roman" panose="02020603050405020304" pitchFamily="18" charset="0"/>
                                </a:rPr>
                              </m:ctrlPr>
                            </m:sSupPr>
                            <m:e>
                              <m:r>
                                <m:rPr>
                                  <m:nor/>
                                </m:rPr>
                                <a:rPr lang="en-US" sz="1600" kern="100">
                                  <a:latin typeface="Times New Roman" panose="02020603050405020304" pitchFamily="18" charset="0"/>
                                  <a:ea typeface="Aptos"/>
                                  <a:cs typeface="Arial" panose="020B0604020202020204" pitchFamily="34" charset="0"/>
                                </a:rPr>
                                <m:t>ω</m:t>
                              </m:r>
                            </m:e>
                            <m:sup>
                              <m:r>
                                <m:rPr>
                                  <m:nor/>
                                </m:rPr>
                                <a:rPr lang="en-US" sz="1600" kern="100">
                                  <a:latin typeface="Times New Roman" panose="02020603050405020304" pitchFamily="18" charset="0"/>
                                  <a:ea typeface="Aptos"/>
                                  <a:cs typeface="Arial" panose="020B0604020202020204" pitchFamily="34" charset="0"/>
                                </a:rPr>
                                <m:t>4</m:t>
                              </m:r>
                            </m:sup>
                          </m:sSup>
                          <m:r>
                            <a:rPr lang="en-US" sz="1600" i="1" kern="100">
                              <a:latin typeface="Cambria Math" panose="02040503050406030204" pitchFamily="18" charset="0"/>
                              <a:ea typeface="Aptos"/>
                              <a:cs typeface="Times New Roman" panose="02020603050405020304" pitchFamily="18" charset="0"/>
                            </a:rPr>
                            <m:t> − </m:t>
                          </m:r>
                          <m:sSup>
                            <m:sSupPr>
                              <m:ctrlPr>
                                <a:rPr lang="en-US" sz="1600" i="1" kern="100">
                                  <a:latin typeface="Cambria Math" panose="02040503050406030204" pitchFamily="18" charset="0"/>
                                  <a:ea typeface="Aptos"/>
                                  <a:cs typeface="Times New Roman" panose="02020603050405020304" pitchFamily="18" charset="0"/>
                                </a:rPr>
                              </m:ctrlPr>
                            </m:sSupPr>
                            <m:e>
                              <m:r>
                                <m:rPr>
                                  <m:nor/>
                                </m:rPr>
                                <a:rPr lang="en-US" sz="1600" kern="100">
                                  <a:latin typeface="Times New Roman" panose="02020603050405020304" pitchFamily="18" charset="0"/>
                                  <a:ea typeface="Aptos"/>
                                  <a:cs typeface="Arial" panose="020B0604020202020204" pitchFamily="34" charset="0"/>
                                </a:rPr>
                                <m:t>ω</m:t>
                              </m:r>
                            </m:e>
                            <m:sup>
                              <m:r>
                                <m:rPr>
                                  <m:nor/>
                                </m:rPr>
                                <a:rPr lang="en-US" sz="1600" kern="100">
                                  <a:latin typeface="Times New Roman" panose="02020603050405020304" pitchFamily="18" charset="0"/>
                                  <a:ea typeface="Aptos"/>
                                  <a:cs typeface="Arial" panose="020B0604020202020204" pitchFamily="34" charset="0"/>
                                </a:rPr>
                                <m:t>2</m:t>
                              </m:r>
                            </m:sup>
                          </m:sSup>
                          <m:r>
                            <a:rPr lang="en-US" sz="1600" i="1" kern="100">
                              <a:latin typeface="Cambria Math" panose="02040503050406030204" pitchFamily="18" charset="0"/>
                              <a:ea typeface="Aptos"/>
                              <a:cs typeface="Times New Roman" panose="02020603050405020304" pitchFamily="18" charset="0"/>
                            </a:rPr>
                            <m:t> + </m:t>
                          </m:r>
                          <m:r>
                            <a:rPr lang="en-US" sz="1600" i="1" kern="100">
                              <a:latin typeface="Cambria Math" panose="02040503050406030204" pitchFamily="18" charset="0"/>
                              <a:ea typeface="Aptos"/>
                              <a:cs typeface="Times New Roman" panose="02020603050405020304" pitchFamily="18" charset="0"/>
                            </a:rPr>
                            <m:t>1</m:t>
                          </m:r>
                        </m:den>
                      </m:f>
                    </m:oMath>
                  </m:oMathPara>
                </a14:m>
                <a:endParaRPr lang="en-US" sz="1600" kern="100" dirty="0">
                  <a:effectLst/>
                  <a:latin typeface="Aptos"/>
                  <a:ea typeface="Aptos"/>
                  <a:cs typeface="Arial" panose="020B0604020202020204" pitchFamily="34" charset="0"/>
                </a:endParaRPr>
              </a:p>
              <a:p>
                <a:pPr algn="just">
                  <a:spcAft>
                    <a:spcPts val="800"/>
                  </a:spcAft>
                </a:pPr>
                <a14:m>
                  <m:oMathPara xmlns:m="http://schemas.openxmlformats.org/officeDocument/2006/math">
                    <m:oMathParaPr>
                      <m:jc m:val="centerGroup"/>
                    </m:oMathParaPr>
                    <m:oMath xmlns:m="http://schemas.openxmlformats.org/officeDocument/2006/math">
                      <m:r>
                        <m:rPr>
                          <m:nor/>
                        </m:rPr>
                        <a:rPr lang="en-US" sz="1600" kern="100">
                          <a:latin typeface="Cambria Math" panose="02040503050406030204" pitchFamily="18" charset="0"/>
                          <a:ea typeface="Aptos"/>
                          <a:cs typeface="Times New Roman" panose="02020603050405020304" pitchFamily="18" charset="0"/>
                        </a:rPr>
                        <m:t>Im</m:t>
                      </m:r>
                      <m:r>
                        <m:rPr>
                          <m:nor/>
                        </m:rPr>
                        <a:rPr lang="en-US" sz="1600" kern="100">
                          <a:latin typeface="Times New Roman" panose="02020603050405020304" pitchFamily="18" charset="0"/>
                          <a:ea typeface="Aptos"/>
                          <a:cs typeface="Arial" panose="020B0604020202020204" pitchFamily="34" charset="0"/>
                        </a:rPr>
                        <m:t>Y</m:t>
                      </m:r>
                      <m:r>
                        <m:rPr>
                          <m:nor/>
                        </m:rPr>
                        <a:rPr lang="en-US" sz="1600" kern="100">
                          <a:latin typeface="Times New Roman" panose="02020603050405020304" pitchFamily="18" charset="0"/>
                          <a:ea typeface="Aptos"/>
                          <a:cs typeface="Arial" panose="020B0604020202020204" pitchFamily="34" charset="0"/>
                        </a:rPr>
                        <m:t>(</m:t>
                      </m:r>
                      <m:r>
                        <m:rPr>
                          <m:nor/>
                        </m:rPr>
                        <a:rPr lang="en-US" sz="1600" kern="100">
                          <a:latin typeface="Times New Roman" panose="02020603050405020304" pitchFamily="18" charset="0"/>
                          <a:ea typeface="Aptos"/>
                          <a:cs typeface="Arial" panose="020B0604020202020204" pitchFamily="34" charset="0"/>
                        </a:rPr>
                        <m:t>jω</m:t>
                      </m:r>
                      <m:r>
                        <m:rPr>
                          <m:nor/>
                        </m:rPr>
                        <a:rPr lang="en-US" sz="1600" kern="100">
                          <a:latin typeface="Times New Roman" panose="02020603050405020304" pitchFamily="18" charset="0"/>
                          <a:ea typeface="Aptos"/>
                          <a:cs typeface="Arial" panose="020B0604020202020204" pitchFamily="34" charset="0"/>
                        </a:rPr>
                        <m:t>) = </m:t>
                      </m:r>
                      <m:f>
                        <m:fPr>
                          <m:ctrlPr>
                            <a:rPr lang="en-US" sz="1600" i="1" kern="100">
                              <a:latin typeface="Cambria Math" panose="02040503050406030204" pitchFamily="18" charset="0"/>
                              <a:ea typeface="Aptos"/>
                              <a:cs typeface="Times New Roman" panose="02020603050405020304" pitchFamily="18" charset="0"/>
                            </a:rPr>
                          </m:ctrlPr>
                        </m:fPr>
                        <m:num>
                          <m:r>
                            <a:rPr lang="en-US" sz="1600" b="0" i="1" kern="100" smtClean="0">
                              <a:latin typeface="Cambria Math" panose="02040503050406030204" pitchFamily="18" charset="0"/>
                              <a:ea typeface="Aptos"/>
                              <a:cs typeface="Times New Roman" panose="02020603050405020304" pitchFamily="18" charset="0"/>
                            </a:rPr>
                            <m:t>−</m:t>
                          </m:r>
                          <m:r>
                            <a:rPr lang="en-US" sz="1600" b="0" i="1" kern="100" smtClean="0">
                              <a:latin typeface="Cambria Math" panose="02040503050406030204" pitchFamily="18" charset="0"/>
                              <a:ea typeface="Aptos"/>
                              <a:cs typeface="Times New Roman" panose="02020603050405020304" pitchFamily="18" charset="0"/>
                            </a:rPr>
                            <m:t>2</m:t>
                          </m:r>
                          <m:sSup>
                            <m:sSupPr>
                              <m:ctrlPr>
                                <a:rPr lang="en-US" sz="1600" i="1" kern="100">
                                  <a:latin typeface="Cambria Math" panose="02040503050406030204" pitchFamily="18" charset="0"/>
                                  <a:ea typeface="Aptos"/>
                                  <a:cs typeface="Times New Roman" panose="02020603050405020304" pitchFamily="18" charset="0"/>
                                </a:rPr>
                              </m:ctrlPr>
                            </m:sSupPr>
                            <m:e>
                              <m:r>
                                <m:rPr>
                                  <m:nor/>
                                </m:rPr>
                                <a:rPr lang="en-US" sz="1600" kern="100">
                                  <a:latin typeface="Times New Roman" panose="02020603050405020304" pitchFamily="18" charset="0"/>
                                  <a:ea typeface="Aptos"/>
                                  <a:cs typeface="Arial" panose="020B0604020202020204" pitchFamily="34" charset="0"/>
                                </a:rPr>
                                <m:t>ω</m:t>
                              </m:r>
                            </m:e>
                            <m:sup>
                              <m:r>
                                <m:rPr>
                                  <m:nor/>
                                </m:rPr>
                                <a:rPr lang="en-US" sz="1600" kern="100">
                                  <a:latin typeface="Times New Roman" panose="02020603050405020304" pitchFamily="18" charset="0"/>
                                  <a:ea typeface="Aptos"/>
                                  <a:cs typeface="Arial" panose="020B0604020202020204" pitchFamily="34" charset="0"/>
                                </a:rPr>
                                <m:t>3</m:t>
                              </m:r>
                            </m:sup>
                          </m:sSup>
                        </m:num>
                        <m:den>
                          <m:sSup>
                            <m:sSupPr>
                              <m:ctrlPr>
                                <a:rPr lang="en-US" sz="1600" i="1" kern="100">
                                  <a:latin typeface="Cambria Math" panose="02040503050406030204" pitchFamily="18" charset="0"/>
                                  <a:ea typeface="Aptos"/>
                                  <a:cs typeface="Times New Roman" panose="02020603050405020304" pitchFamily="18" charset="0"/>
                                </a:rPr>
                              </m:ctrlPr>
                            </m:sSupPr>
                            <m:e>
                              <m:r>
                                <m:rPr>
                                  <m:nor/>
                                </m:rPr>
                                <a:rPr lang="en-US" sz="1600" kern="100">
                                  <a:latin typeface="Times New Roman" panose="02020603050405020304" pitchFamily="18" charset="0"/>
                                  <a:ea typeface="Aptos"/>
                                  <a:cs typeface="Arial" panose="020B0604020202020204" pitchFamily="34" charset="0"/>
                                </a:rPr>
                                <m:t>ω</m:t>
                              </m:r>
                            </m:e>
                            <m:sup>
                              <m:r>
                                <m:rPr>
                                  <m:nor/>
                                </m:rPr>
                                <a:rPr lang="en-US" sz="1600" kern="100">
                                  <a:latin typeface="Times New Roman" panose="02020603050405020304" pitchFamily="18" charset="0"/>
                                  <a:ea typeface="Aptos"/>
                                  <a:cs typeface="Arial" panose="020B0604020202020204" pitchFamily="34" charset="0"/>
                                </a:rPr>
                                <m:t>4</m:t>
                              </m:r>
                            </m:sup>
                          </m:sSup>
                          <m:r>
                            <a:rPr lang="en-US" sz="1600" i="1" kern="100">
                              <a:latin typeface="Cambria Math" panose="02040503050406030204" pitchFamily="18" charset="0"/>
                              <a:ea typeface="Aptos"/>
                              <a:cs typeface="Times New Roman" panose="02020603050405020304" pitchFamily="18" charset="0"/>
                            </a:rPr>
                            <m:t> − </m:t>
                          </m:r>
                          <m:sSup>
                            <m:sSupPr>
                              <m:ctrlPr>
                                <a:rPr lang="en-US" sz="1600" i="1" kern="100">
                                  <a:latin typeface="Cambria Math" panose="02040503050406030204" pitchFamily="18" charset="0"/>
                                  <a:ea typeface="Aptos"/>
                                  <a:cs typeface="Times New Roman" panose="02020603050405020304" pitchFamily="18" charset="0"/>
                                </a:rPr>
                              </m:ctrlPr>
                            </m:sSupPr>
                            <m:e>
                              <m:r>
                                <m:rPr>
                                  <m:nor/>
                                </m:rPr>
                                <a:rPr lang="en-US" sz="1600" kern="100">
                                  <a:latin typeface="Times New Roman" panose="02020603050405020304" pitchFamily="18" charset="0"/>
                                  <a:ea typeface="Aptos"/>
                                  <a:cs typeface="Arial" panose="020B0604020202020204" pitchFamily="34" charset="0"/>
                                </a:rPr>
                                <m:t>ω</m:t>
                              </m:r>
                            </m:e>
                            <m:sup>
                              <m:r>
                                <m:rPr>
                                  <m:nor/>
                                </m:rPr>
                                <a:rPr lang="en-US" sz="1600" kern="100">
                                  <a:latin typeface="Times New Roman" panose="02020603050405020304" pitchFamily="18" charset="0"/>
                                  <a:ea typeface="Aptos"/>
                                  <a:cs typeface="Arial" panose="020B0604020202020204" pitchFamily="34" charset="0"/>
                                </a:rPr>
                                <m:t>2</m:t>
                              </m:r>
                            </m:sup>
                          </m:sSup>
                          <m:r>
                            <a:rPr lang="en-US" sz="1600" i="1" kern="100">
                              <a:latin typeface="Cambria Math" panose="02040503050406030204" pitchFamily="18" charset="0"/>
                              <a:ea typeface="Aptos"/>
                              <a:cs typeface="Times New Roman" panose="02020603050405020304" pitchFamily="18" charset="0"/>
                            </a:rPr>
                            <m:t> + </m:t>
                          </m:r>
                          <m:r>
                            <a:rPr lang="en-US" sz="1600" i="1" kern="100">
                              <a:latin typeface="Cambria Math" panose="02040503050406030204" pitchFamily="18" charset="0"/>
                              <a:ea typeface="Aptos"/>
                              <a:cs typeface="Times New Roman" panose="02020603050405020304" pitchFamily="18" charset="0"/>
                            </a:rPr>
                            <m:t>1</m:t>
                          </m:r>
                        </m:den>
                      </m:f>
                    </m:oMath>
                  </m:oMathPara>
                </a14:m>
                <a:endParaRPr lang="en-US" sz="1600" kern="100" dirty="0">
                  <a:effectLst/>
                  <a:latin typeface="Aptos"/>
                  <a:ea typeface="Aptos"/>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057400" y="645024"/>
                <a:ext cx="4572000" cy="1456168"/>
              </a:xfrm>
              <a:prstGeom prst="rect">
                <a:avLst/>
              </a:prstGeom>
              <a:blipFill>
                <a:blip r:embed="rId2"/>
                <a:stretch>
                  <a:fillRect/>
                </a:stretch>
              </a:blipFill>
            </p:spPr>
            <p:txBody>
              <a:bodyPr/>
              <a:lstStyle/>
              <a:p>
                <a:r>
                  <a:rPr lang="en-US">
                    <a:noFill/>
                  </a:rPr>
                  <a:t> </a:t>
                </a:r>
              </a:p>
            </p:txBody>
          </p:sp>
        </mc:Fallback>
      </mc:AlternateContent>
      <p:sp>
        <p:nvSpPr>
          <p:cNvPr id="10" name="Rectangle 9"/>
          <p:cNvSpPr/>
          <p:nvPr/>
        </p:nvSpPr>
        <p:spPr>
          <a:xfrm>
            <a:off x="304800" y="2091494"/>
            <a:ext cx="8610600" cy="729430"/>
          </a:xfrm>
          <a:prstGeom prst="rect">
            <a:avLst/>
          </a:prstGeom>
        </p:spPr>
        <p:txBody>
          <a:bodyPr wrap="square">
            <a:spAutoFit/>
          </a:bodyPr>
          <a:lstStyle/>
          <a:p>
            <a:pPr algn="just" rtl="1">
              <a:lnSpc>
                <a:spcPct val="115000"/>
              </a:lnSpc>
              <a:spcAft>
                <a:spcPts val="800"/>
              </a:spcAft>
              <a:tabLst>
                <a:tab pos="3723005" algn="l"/>
              </a:tabLst>
            </a:pPr>
            <a:r>
              <a:rPr lang="fa-IR" kern="100" dirty="0" smtClean="0">
                <a:latin typeface="Cambria Math" panose="02040503050406030204" pitchFamily="18" charset="0"/>
                <a:ea typeface="Cambria Math" panose="02040503050406030204" pitchFamily="18" charset="0"/>
                <a:cs typeface="B Nazanin" panose="00000400000000000000" pitchFamily="2" charset="-78"/>
              </a:rPr>
              <a:t>اگر </a:t>
            </a:r>
            <a:r>
              <a:rPr lang="fa-IR" kern="100" dirty="0">
                <a:latin typeface="Cambria Math" panose="02040503050406030204" pitchFamily="18" charset="0"/>
                <a:ea typeface="Cambria Math" panose="02040503050406030204" pitchFamily="18" charset="0"/>
                <a:cs typeface="B Nazanin" panose="00000400000000000000" pitchFamily="2" charset="-78"/>
              </a:rPr>
              <a:t>بتوان </a:t>
            </a:r>
            <a:r>
              <a:rPr lang="fa-IR" sz="1600" kern="100" dirty="0">
                <a:latin typeface="Cambria Math" panose="02040503050406030204" pitchFamily="18" charset="0"/>
                <a:ea typeface="Cambria Math" panose="02040503050406030204" pitchFamily="18" charset="0"/>
                <a:cs typeface="Times New Roman" panose="02020603050405020304" pitchFamily="18" charset="0"/>
              </a:rPr>
              <a:t>ω</a:t>
            </a:r>
            <a:r>
              <a:rPr lang="fa-IR" kern="100" dirty="0">
                <a:latin typeface="Cambria Math" panose="02040503050406030204" pitchFamily="18" charset="0"/>
                <a:ea typeface="Cambria Math" panose="02040503050406030204" pitchFamily="18" charset="0"/>
                <a:cs typeface="B Nazanin" panose="00000400000000000000" pitchFamily="2" charset="-78"/>
              </a:rPr>
              <a:t> را میان این دو معادله حذف </a:t>
            </a:r>
            <a:r>
              <a:rPr lang="fa-IR" kern="100" dirty="0" smtClean="0">
                <a:latin typeface="Cambria Math" panose="02040503050406030204" pitchFamily="18" charset="0"/>
                <a:ea typeface="Cambria Math" panose="02040503050406030204" pitchFamily="18" charset="0"/>
                <a:cs typeface="B Nazanin" panose="00000400000000000000" pitchFamily="2" charset="-78"/>
              </a:rPr>
              <a:t>کرد، </a:t>
            </a:r>
            <a:r>
              <a:rPr lang="fa-IR" kern="100" dirty="0">
                <a:latin typeface="Cambria Math" panose="02040503050406030204" pitchFamily="18" charset="0"/>
                <a:ea typeface="Cambria Math" panose="02040503050406030204" pitchFamily="18" charset="0"/>
                <a:cs typeface="B Nazanin" panose="00000400000000000000" pitchFamily="2" charset="-78"/>
              </a:rPr>
              <a:t>معادله مکان ادمیتانس </a:t>
            </a:r>
            <a:r>
              <a:rPr lang="fa-IR" kern="100" dirty="0" smtClean="0">
                <a:latin typeface="Cambria Math" panose="02040503050406030204" pitchFamily="18" charset="0"/>
                <a:ea typeface="Cambria Math" panose="02040503050406030204" pitchFamily="18" charset="0"/>
                <a:cs typeface="B Nazanin" panose="00000400000000000000" pitchFamily="2" charset="-78"/>
              </a:rPr>
              <a:t>به دست </a:t>
            </a:r>
            <a:r>
              <a:rPr lang="fa-IR" kern="100" dirty="0">
                <a:latin typeface="Cambria Math" panose="02040503050406030204" pitchFamily="18" charset="0"/>
                <a:ea typeface="Cambria Math" panose="02040503050406030204" pitchFamily="18" charset="0"/>
                <a:cs typeface="B Nazanin" panose="00000400000000000000" pitchFamily="2" charset="-78"/>
              </a:rPr>
              <a:t>می آید</a:t>
            </a:r>
            <a:r>
              <a:rPr lang="fa-IR" kern="100" dirty="0" smtClean="0">
                <a:latin typeface="Cambria Math" panose="02040503050406030204" pitchFamily="18" charset="0"/>
                <a:ea typeface="Cambria Math" panose="02040503050406030204" pitchFamily="18" charset="0"/>
                <a:cs typeface="B Nazanin" panose="00000400000000000000" pitchFamily="2" charset="-78"/>
              </a:rPr>
              <a:t>. می</a:t>
            </a:r>
            <a:r>
              <a:rPr lang="en-US"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kern="100" dirty="0" smtClean="0">
                <a:latin typeface="Cambria Math" panose="02040503050406030204" pitchFamily="18" charset="0"/>
                <a:ea typeface="Cambria Math" panose="02040503050406030204" pitchFamily="18" charset="0"/>
                <a:cs typeface="B Nazanin" panose="00000400000000000000" pitchFamily="2" charset="-78"/>
              </a:rPr>
              <a:t>توان </a:t>
            </a:r>
            <a:r>
              <a:rPr lang="fa-IR" kern="100" dirty="0">
                <a:latin typeface="Cambria Math" panose="02040503050406030204" pitchFamily="18" charset="0"/>
                <a:ea typeface="Cambria Math" panose="02040503050406030204" pitchFamily="18" charset="0"/>
                <a:cs typeface="B Nazanin" panose="00000400000000000000" pitchFamily="2" charset="-78"/>
              </a:rPr>
              <a:t>برای </a:t>
            </a:r>
            <a:r>
              <a:rPr lang="fa-IR" sz="1600" kern="100" dirty="0">
                <a:latin typeface="Cambria Math" panose="02040503050406030204" pitchFamily="18" charset="0"/>
                <a:ea typeface="Cambria Math" panose="02040503050406030204" pitchFamily="18" charset="0"/>
                <a:cs typeface="Times New Roman" panose="02020603050405020304" pitchFamily="18" charset="0"/>
              </a:rPr>
              <a:t>ω</a:t>
            </a:r>
            <a:r>
              <a:rPr lang="fa-IR" kern="100" dirty="0">
                <a:latin typeface="Cambria Math" panose="02040503050406030204" pitchFamily="18" charset="0"/>
                <a:ea typeface="Cambria Math" panose="02040503050406030204" pitchFamily="18" charset="0"/>
                <a:cs typeface="B Nazanin" panose="00000400000000000000" pitchFamily="2" charset="-78"/>
              </a:rPr>
              <a:t> مقادیر مختلفی در نظر گرفت و این مکان را  به صورت ترسیمی رسم کرد.</a:t>
            </a:r>
            <a:endParaRPr lang="en-US" sz="1400" kern="100" dirty="0">
              <a:effectLst/>
              <a:latin typeface="Cambria Math" panose="02040503050406030204" pitchFamily="18" charset="0"/>
              <a:ea typeface="Cambria Math" panose="02040503050406030204" pitchFamily="18" charset="0"/>
              <a:cs typeface="Arial" panose="020B0604020202020204" pitchFamily="34" charset="0"/>
            </a:endParaRPr>
          </a:p>
        </p:txBody>
      </p:sp>
      <p:pic>
        <p:nvPicPr>
          <p:cNvPr id="11" name="Picture 10"/>
          <p:cNvPicPr/>
          <p:nvPr/>
        </p:nvPicPr>
        <p:blipFill rotWithShape="1">
          <a:blip r:embed="rId3" cstate="print">
            <a:extLst>
              <a:ext uri="{28A0092B-C50C-407E-A947-70E740481C1C}">
                <a14:useLocalDpi xmlns:a14="http://schemas.microsoft.com/office/drawing/2010/main" val="0"/>
              </a:ext>
            </a:extLst>
          </a:blip>
          <a:srcRect b="1949"/>
          <a:stretch/>
        </p:blipFill>
        <p:spPr bwMode="auto">
          <a:xfrm>
            <a:off x="260465" y="2484723"/>
            <a:ext cx="4660669" cy="3962400"/>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4073533492"/>
                  </p:ext>
                </p:extLst>
              </p:nvPr>
            </p:nvGraphicFramePr>
            <p:xfrm>
              <a:off x="5334000" y="3025743"/>
              <a:ext cx="3206750" cy="3291840"/>
            </p:xfrm>
            <a:graphic>
              <a:graphicData uri="http://schemas.openxmlformats.org/drawingml/2006/table">
                <a:tbl>
                  <a:tblPr firstRow="1" firstCol="1" bandRow="1">
                    <a:tableStyleId>{5940675A-B579-460E-94D1-54222C63F5DA}</a:tableStyleId>
                  </a:tblPr>
                  <a:tblGrid>
                    <a:gridCol w="746125">
                      <a:extLst>
                        <a:ext uri="{9D8B030D-6E8A-4147-A177-3AD203B41FA5}">
                          <a16:colId xmlns:a16="http://schemas.microsoft.com/office/drawing/2014/main" val="4224229619"/>
                        </a:ext>
                      </a:extLst>
                    </a:gridCol>
                    <a:gridCol w="1278255">
                      <a:extLst>
                        <a:ext uri="{9D8B030D-6E8A-4147-A177-3AD203B41FA5}">
                          <a16:colId xmlns:a16="http://schemas.microsoft.com/office/drawing/2014/main" val="3787586564"/>
                        </a:ext>
                      </a:extLst>
                    </a:gridCol>
                    <a:gridCol w="1182370">
                      <a:extLst>
                        <a:ext uri="{9D8B030D-6E8A-4147-A177-3AD203B41FA5}">
                          <a16:colId xmlns:a16="http://schemas.microsoft.com/office/drawing/2014/main" val="3202934816"/>
                        </a:ext>
                      </a:extLst>
                    </a:gridCol>
                  </a:tblGrid>
                  <a:tr h="0">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m:rPr>
                                    <m:nor/>
                                  </m:rPr>
                                  <a:rPr lang="en-US" sz="1600" b="1" kern="100" smtClean="0">
                                    <a:effectLst/>
                                    <a:latin typeface="Cambria Math" panose="02040503050406030204" pitchFamily="18" charset="0"/>
                                    <a:ea typeface="Cambria Math" panose="02040503050406030204" pitchFamily="18" charset="0"/>
                                  </a:rPr>
                                  <m:t>ω</m:t>
                                </m:r>
                              </m:oMath>
                            </m:oMathPara>
                          </a14:m>
                          <a:endParaRPr lang="en-US" sz="1600" b="1" kern="100" dirty="0">
                            <a:solidFill>
                              <a:srgbClr val="FF0000"/>
                            </a:solidFill>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m:rPr>
                                    <m:nor/>
                                  </m:rPr>
                                  <a:rPr lang="en-US" sz="1600" b="1" kern="100">
                                    <a:effectLst/>
                                    <a:latin typeface="Cambria Math" panose="02040503050406030204" pitchFamily="18" charset="0"/>
                                    <a:ea typeface="Cambria Math" panose="02040503050406030204" pitchFamily="18" charset="0"/>
                                  </a:rPr>
                                  <m:t>Re</m:t>
                                </m:r>
                                <m:r>
                                  <m:rPr>
                                    <m:nor/>
                                  </m:rPr>
                                  <a:rPr lang="en-US" sz="1600" b="1" kern="100">
                                    <a:effectLst/>
                                    <a:latin typeface="Cambria Math" panose="02040503050406030204" pitchFamily="18" charset="0"/>
                                    <a:ea typeface="Cambria Math" panose="02040503050406030204" pitchFamily="18" charset="0"/>
                                  </a:rPr>
                                  <m:t>[</m:t>
                                </m:r>
                                <m:r>
                                  <m:rPr>
                                    <m:nor/>
                                  </m:rPr>
                                  <a:rPr lang="en-US" sz="1600" b="1" kern="100">
                                    <a:effectLst/>
                                    <a:latin typeface="Cambria Math" panose="02040503050406030204" pitchFamily="18" charset="0"/>
                                    <a:ea typeface="Cambria Math" panose="02040503050406030204" pitchFamily="18" charset="0"/>
                                  </a:rPr>
                                  <m:t>Y</m:t>
                                </m:r>
                                <m:r>
                                  <m:rPr>
                                    <m:nor/>
                                  </m:rPr>
                                  <a:rPr lang="en-US" sz="1600" b="1" kern="100">
                                    <a:effectLst/>
                                    <a:latin typeface="Cambria Math" panose="02040503050406030204" pitchFamily="18" charset="0"/>
                                    <a:ea typeface="Cambria Math" panose="02040503050406030204" pitchFamily="18" charset="0"/>
                                  </a:rPr>
                                  <m:t>(</m:t>
                                </m:r>
                                <m:r>
                                  <m:rPr>
                                    <m:nor/>
                                  </m:rPr>
                                  <a:rPr lang="en-US" sz="1600" b="1" kern="100">
                                    <a:effectLst/>
                                    <a:latin typeface="Cambria Math" panose="02040503050406030204" pitchFamily="18" charset="0"/>
                                    <a:ea typeface="Cambria Math" panose="02040503050406030204" pitchFamily="18" charset="0"/>
                                  </a:rPr>
                                  <m:t>jω</m:t>
                                </m:r>
                                <m:r>
                                  <m:rPr>
                                    <m:nor/>
                                  </m:rPr>
                                  <a:rPr lang="en-US" sz="1600" b="1" kern="100">
                                    <a:effectLst/>
                                    <a:latin typeface="Cambria Math" panose="02040503050406030204" pitchFamily="18" charset="0"/>
                                    <a:ea typeface="Cambria Math" panose="02040503050406030204" pitchFamily="18" charset="0"/>
                                  </a:rPr>
                                  <m:t>)]</m:t>
                                </m:r>
                              </m:oMath>
                            </m:oMathPara>
                          </a14:m>
                          <a:endParaRPr lang="en-US" sz="1600" b="1" kern="100" dirty="0">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tc>
                    <a:tc>
                      <a:txBody>
                        <a:bodyPr/>
                        <a:lstStyle/>
                        <a:p>
                          <a:pPr marL="0" marR="0" algn="just">
                            <a:lnSpc>
                              <a:spcPct val="150000"/>
                            </a:lnSpc>
                            <a:spcBef>
                              <a:spcPts val="0"/>
                            </a:spcBef>
                            <a:spcAft>
                              <a:spcPts val="0"/>
                            </a:spcAft>
                          </a:pPr>
                          <a14:m>
                            <m:oMathPara xmlns:m="http://schemas.openxmlformats.org/officeDocument/2006/math">
                              <m:oMathParaPr>
                                <m:jc m:val="centerGroup"/>
                              </m:oMathParaPr>
                              <m:oMath xmlns:m="http://schemas.openxmlformats.org/officeDocument/2006/math">
                                <m:r>
                                  <m:rPr>
                                    <m:nor/>
                                  </m:rPr>
                                  <a:rPr lang="en-US" sz="1600" b="1" kern="100">
                                    <a:effectLst/>
                                    <a:latin typeface="Cambria Math" panose="02040503050406030204" pitchFamily="18" charset="0"/>
                                    <a:ea typeface="Cambria Math" panose="02040503050406030204" pitchFamily="18" charset="0"/>
                                  </a:rPr>
                                  <m:t>Im</m:t>
                                </m:r>
                                <m:r>
                                  <m:rPr>
                                    <m:nor/>
                                  </m:rPr>
                                  <a:rPr lang="en-US" sz="1600" b="1" kern="100">
                                    <a:effectLst/>
                                    <a:latin typeface="Cambria Math" panose="02040503050406030204" pitchFamily="18" charset="0"/>
                                    <a:ea typeface="Cambria Math" panose="02040503050406030204" pitchFamily="18" charset="0"/>
                                  </a:rPr>
                                  <m:t>[</m:t>
                                </m:r>
                                <m:r>
                                  <m:rPr>
                                    <m:nor/>
                                  </m:rPr>
                                  <a:rPr lang="en-US" sz="1600" b="1" kern="100">
                                    <a:effectLst/>
                                    <a:latin typeface="Cambria Math" panose="02040503050406030204" pitchFamily="18" charset="0"/>
                                    <a:ea typeface="Cambria Math" panose="02040503050406030204" pitchFamily="18" charset="0"/>
                                  </a:rPr>
                                  <m:t>Y</m:t>
                                </m:r>
                                <m:r>
                                  <m:rPr>
                                    <m:nor/>
                                  </m:rPr>
                                  <a:rPr lang="en-US" sz="1600" b="1" kern="100">
                                    <a:effectLst/>
                                    <a:latin typeface="Cambria Math" panose="02040503050406030204" pitchFamily="18" charset="0"/>
                                    <a:ea typeface="Cambria Math" panose="02040503050406030204" pitchFamily="18" charset="0"/>
                                  </a:rPr>
                                  <m:t>(</m:t>
                                </m:r>
                                <m:r>
                                  <m:rPr>
                                    <m:nor/>
                                  </m:rPr>
                                  <a:rPr lang="en-US" sz="1600" b="1" kern="100">
                                    <a:effectLst/>
                                    <a:latin typeface="Cambria Math" panose="02040503050406030204" pitchFamily="18" charset="0"/>
                                    <a:ea typeface="Cambria Math" panose="02040503050406030204" pitchFamily="18" charset="0"/>
                                  </a:rPr>
                                  <m:t>jω</m:t>
                                </m:r>
                                <m:r>
                                  <m:rPr>
                                    <m:nor/>
                                  </m:rPr>
                                  <a:rPr lang="en-US" sz="1600" b="1" kern="100">
                                    <a:effectLst/>
                                    <a:latin typeface="Cambria Math" panose="02040503050406030204" pitchFamily="18" charset="0"/>
                                    <a:ea typeface="Cambria Math" panose="02040503050406030204" pitchFamily="18" charset="0"/>
                                  </a:rPr>
                                  <m:t>)]</m:t>
                                </m:r>
                              </m:oMath>
                            </m:oMathPara>
                          </a14:m>
                          <a:endParaRPr lang="en-US" sz="1600" b="1" kern="100" dirty="0">
                            <a:effectLst/>
                            <a:latin typeface="Cambria Math" panose="02040503050406030204" pitchFamily="18" charset="0"/>
                            <a:ea typeface="Cambria Math" panose="02040503050406030204" pitchFamily="18" charset="0"/>
                            <a:cs typeface="Arial" panose="020B0604020202020204" pitchFamily="34" charset="0"/>
                          </a:endParaRPr>
                        </a:p>
                      </a:txBody>
                      <a:tcPr marL="68580" marR="68580" marT="0" marB="0"/>
                    </a:tc>
                    <a:extLst>
                      <a:ext uri="{0D108BD9-81ED-4DB2-BD59-A6C34878D82A}">
                        <a16:rowId xmlns:a16="http://schemas.microsoft.com/office/drawing/2014/main" val="3941447508"/>
                      </a:ext>
                    </a:extLst>
                  </a:tr>
                  <a:tr h="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0</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3</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a:effectLst/>
                              <a:latin typeface="Cambria Math" panose="02040503050406030204" pitchFamily="18" charset="0"/>
                              <a:ea typeface="Cambria Math" panose="02040503050406030204" pitchFamily="18" charset="0"/>
                              <a:cs typeface="+mj-cs"/>
                            </a:rPr>
                            <a:t>0</a:t>
                          </a:r>
                          <a:endParaRPr lang="en-US" sz="1600" kern="10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2576954484"/>
                      </a:ext>
                    </a:extLst>
                  </a:tr>
                  <a:tr h="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0.5</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3.46</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a:effectLst/>
                              <a:latin typeface="Cambria Math" panose="02040503050406030204" pitchFamily="18" charset="0"/>
                              <a:ea typeface="Cambria Math" panose="02040503050406030204" pitchFamily="18" charset="0"/>
                              <a:cs typeface="+mj-cs"/>
                            </a:rPr>
                            <a:t>-0.31</a:t>
                          </a:r>
                          <a:endParaRPr lang="en-US" sz="1600" kern="10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2345333312"/>
                      </a:ext>
                    </a:extLst>
                  </a:tr>
                  <a:tr h="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1</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3</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a:effectLst/>
                              <a:latin typeface="Cambria Math" panose="02040503050406030204" pitchFamily="18" charset="0"/>
                              <a:ea typeface="Cambria Math" panose="02040503050406030204" pitchFamily="18" charset="0"/>
                              <a:cs typeface="+mj-cs"/>
                            </a:rPr>
                            <a:t>-2</a:t>
                          </a:r>
                          <a:endParaRPr lang="en-US" sz="1600" kern="10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1645228235"/>
                      </a:ext>
                    </a:extLst>
                  </a:tr>
                  <a:tr h="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2</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1.54</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-1.231</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381512874"/>
                      </a:ext>
                    </a:extLst>
                  </a:tr>
                  <a:tr h="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3</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1.11</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-0.74</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3353153353"/>
                      </a:ext>
                    </a:extLst>
                  </a:tr>
                  <a:tr h="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4</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1.008</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-0.53</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2167425828"/>
                      </a:ext>
                    </a:extLst>
                  </a:tr>
                  <a:tr h="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5</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1.003</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-0.416</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4042494599"/>
                      </a:ext>
                    </a:extLst>
                  </a:tr>
                  <a:tr h="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a:lnSpc>
                              <a:spcPct val="150000"/>
                            </a:lnSpc>
                            <a:spcBef>
                              <a:spcPts val="0"/>
                            </a:spcBef>
                            <a:spcAft>
                              <a:spcPts val="0"/>
                            </a:spcAft>
                          </a:pPr>
                          <a:r>
                            <a:rPr lang="ar-SA" sz="1600" kern="100">
                              <a:effectLst/>
                              <a:latin typeface="Cambria Math" panose="02040503050406030204" pitchFamily="18" charset="0"/>
                              <a:ea typeface="Cambria Math" panose="02040503050406030204" pitchFamily="18" charset="0"/>
                              <a:cs typeface="+mj-cs"/>
                            </a:rPr>
                            <a:t>1</a:t>
                          </a:r>
                          <a:endParaRPr lang="en-US" sz="1600" kern="10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0</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4047318674"/>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4073533492"/>
                  </p:ext>
                </p:extLst>
              </p:nvPr>
            </p:nvGraphicFramePr>
            <p:xfrm>
              <a:off x="5334000" y="3025743"/>
              <a:ext cx="3206750" cy="3291840"/>
            </p:xfrm>
            <a:graphic>
              <a:graphicData uri="http://schemas.openxmlformats.org/drawingml/2006/table">
                <a:tbl>
                  <a:tblPr firstRow="1" firstCol="1" bandRow="1">
                    <a:tableStyleId>{5940675A-B579-460E-94D1-54222C63F5DA}</a:tableStyleId>
                  </a:tblPr>
                  <a:tblGrid>
                    <a:gridCol w="746125">
                      <a:extLst>
                        <a:ext uri="{9D8B030D-6E8A-4147-A177-3AD203B41FA5}">
                          <a16:colId xmlns:a16="http://schemas.microsoft.com/office/drawing/2014/main" val="4224229619"/>
                        </a:ext>
                      </a:extLst>
                    </a:gridCol>
                    <a:gridCol w="1278255">
                      <a:extLst>
                        <a:ext uri="{9D8B030D-6E8A-4147-A177-3AD203B41FA5}">
                          <a16:colId xmlns:a16="http://schemas.microsoft.com/office/drawing/2014/main" val="3787586564"/>
                        </a:ext>
                      </a:extLst>
                    </a:gridCol>
                    <a:gridCol w="1182370">
                      <a:extLst>
                        <a:ext uri="{9D8B030D-6E8A-4147-A177-3AD203B41FA5}">
                          <a16:colId xmlns:a16="http://schemas.microsoft.com/office/drawing/2014/main" val="3202934816"/>
                        </a:ext>
                      </a:extLst>
                    </a:gridCol>
                  </a:tblGrid>
                  <a:tr h="365760">
                    <a:tc>
                      <a:txBody>
                        <a:bodyPr/>
                        <a:lstStyle/>
                        <a:p>
                          <a:endParaRPr lang="en-US"/>
                        </a:p>
                      </a:txBody>
                      <a:tcPr marL="68580" marR="68580" marT="0" marB="0">
                        <a:blipFill>
                          <a:blip r:embed="rId4"/>
                          <a:stretch>
                            <a:fillRect l="-1626" t="-1667" r="-330081" b="-823333"/>
                          </a:stretch>
                        </a:blipFill>
                      </a:tcPr>
                    </a:tc>
                    <a:tc>
                      <a:txBody>
                        <a:bodyPr/>
                        <a:lstStyle/>
                        <a:p>
                          <a:endParaRPr lang="en-US"/>
                        </a:p>
                      </a:txBody>
                      <a:tcPr marL="68580" marR="68580" marT="0" marB="0">
                        <a:blipFill>
                          <a:blip r:embed="rId4"/>
                          <a:stretch>
                            <a:fillRect l="-59524" t="-1667" r="-93333" b="-823333"/>
                          </a:stretch>
                        </a:blipFill>
                      </a:tcPr>
                    </a:tc>
                    <a:tc>
                      <a:txBody>
                        <a:bodyPr/>
                        <a:lstStyle/>
                        <a:p>
                          <a:endParaRPr lang="en-US"/>
                        </a:p>
                      </a:txBody>
                      <a:tcPr marL="68580" marR="68580" marT="0" marB="0">
                        <a:blipFill>
                          <a:blip r:embed="rId4"/>
                          <a:stretch>
                            <a:fillRect l="-172680" t="-1667" r="-1031" b="-823333"/>
                          </a:stretch>
                        </a:blipFill>
                      </a:tcPr>
                    </a:tc>
                    <a:extLst>
                      <a:ext uri="{0D108BD9-81ED-4DB2-BD59-A6C34878D82A}">
                        <a16:rowId xmlns:a16="http://schemas.microsoft.com/office/drawing/2014/main" val="3941447508"/>
                      </a:ext>
                    </a:extLst>
                  </a:tr>
                  <a:tr h="36576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0</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3</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a:effectLst/>
                              <a:latin typeface="Cambria Math" panose="02040503050406030204" pitchFamily="18" charset="0"/>
                              <a:ea typeface="Cambria Math" panose="02040503050406030204" pitchFamily="18" charset="0"/>
                              <a:cs typeface="+mj-cs"/>
                            </a:rPr>
                            <a:t>0</a:t>
                          </a:r>
                          <a:endParaRPr lang="en-US" sz="1600" kern="10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2576954484"/>
                      </a:ext>
                    </a:extLst>
                  </a:tr>
                  <a:tr h="36576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0.5</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3.46</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a:effectLst/>
                              <a:latin typeface="Cambria Math" panose="02040503050406030204" pitchFamily="18" charset="0"/>
                              <a:ea typeface="Cambria Math" panose="02040503050406030204" pitchFamily="18" charset="0"/>
                              <a:cs typeface="+mj-cs"/>
                            </a:rPr>
                            <a:t>-0.31</a:t>
                          </a:r>
                          <a:endParaRPr lang="en-US" sz="1600" kern="10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2345333312"/>
                      </a:ext>
                    </a:extLst>
                  </a:tr>
                  <a:tr h="36576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1</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3</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a:effectLst/>
                              <a:latin typeface="Cambria Math" panose="02040503050406030204" pitchFamily="18" charset="0"/>
                              <a:ea typeface="Cambria Math" panose="02040503050406030204" pitchFamily="18" charset="0"/>
                              <a:cs typeface="+mj-cs"/>
                            </a:rPr>
                            <a:t>-2</a:t>
                          </a:r>
                          <a:endParaRPr lang="en-US" sz="1600" kern="10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1645228235"/>
                      </a:ext>
                    </a:extLst>
                  </a:tr>
                  <a:tr h="36576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2</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1.54</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-1.231</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381512874"/>
                      </a:ext>
                    </a:extLst>
                  </a:tr>
                  <a:tr h="36576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3</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1.11</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-0.74</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3353153353"/>
                      </a:ext>
                    </a:extLst>
                  </a:tr>
                  <a:tr h="36576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4</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1.008</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-0.53</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2167425828"/>
                      </a:ext>
                    </a:extLst>
                  </a:tr>
                  <a:tr h="36576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5</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1.003</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-0.416</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4042494599"/>
                      </a:ext>
                    </a:extLst>
                  </a:tr>
                  <a:tr h="365760">
                    <a:tc>
                      <a:txBody>
                        <a:bodyPr/>
                        <a:lstStyle/>
                        <a:p>
                          <a:pPr marL="0" marR="0" algn="ctr">
                            <a:lnSpc>
                              <a:spcPct val="150000"/>
                            </a:lnSpc>
                            <a:spcBef>
                              <a:spcPts val="0"/>
                            </a:spcBef>
                            <a:spcAft>
                              <a:spcPts val="0"/>
                            </a:spcAft>
                          </a:pPr>
                          <a:r>
                            <a:rPr lang="en-US" sz="1600" kern="100" dirty="0">
                              <a:effectLst/>
                              <a:latin typeface="Cambria Math" panose="02040503050406030204" pitchFamily="18" charset="0"/>
                              <a:ea typeface="Cambria Math" panose="02040503050406030204" pitchFamily="18" charset="0"/>
                              <a:cs typeface="+mj-cs"/>
                            </a:rPr>
                            <a:t>∞</a:t>
                          </a:r>
                          <a:endParaRPr lang="en-US" sz="1600" kern="100" dirty="0">
                            <a:solidFill>
                              <a:srgbClr val="FF0000"/>
                            </a:solidFill>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a:lnSpc>
                              <a:spcPct val="150000"/>
                            </a:lnSpc>
                            <a:spcBef>
                              <a:spcPts val="0"/>
                            </a:spcBef>
                            <a:spcAft>
                              <a:spcPts val="0"/>
                            </a:spcAft>
                          </a:pPr>
                          <a:r>
                            <a:rPr lang="ar-SA" sz="1600" kern="100">
                              <a:effectLst/>
                              <a:latin typeface="Cambria Math" panose="02040503050406030204" pitchFamily="18" charset="0"/>
                              <a:ea typeface="Cambria Math" panose="02040503050406030204" pitchFamily="18" charset="0"/>
                              <a:cs typeface="+mj-cs"/>
                            </a:rPr>
                            <a:t>1</a:t>
                          </a:r>
                          <a:endParaRPr lang="en-US" sz="1600" kern="100">
                            <a:effectLst/>
                            <a:latin typeface="Cambria Math" panose="02040503050406030204" pitchFamily="18" charset="0"/>
                            <a:ea typeface="Cambria Math" panose="02040503050406030204" pitchFamily="18" charset="0"/>
                            <a:cs typeface="+mj-cs"/>
                          </a:endParaRPr>
                        </a:p>
                      </a:txBody>
                      <a:tcPr marL="68580" marR="68580" marT="0" marB="0"/>
                    </a:tc>
                    <a:tc>
                      <a:txBody>
                        <a:bodyPr/>
                        <a:lstStyle/>
                        <a:p>
                          <a:pPr marL="0" marR="0" algn="ctr" rtl="1">
                            <a:lnSpc>
                              <a:spcPct val="150000"/>
                            </a:lnSpc>
                            <a:spcBef>
                              <a:spcPts val="0"/>
                            </a:spcBef>
                            <a:spcAft>
                              <a:spcPts val="0"/>
                            </a:spcAft>
                          </a:pPr>
                          <a:r>
                            <a:rPr lang="ar-SA" sz="1600" kern="100" dirty="0">
                              <a:effectLst/>
                              <a:latin typeface="Cambria Math" panose="02040503050406030204" pitchFamily="18" charset="0"/>
                              <a:ea typeface="Cambria Math" panose="02040503050406030204" pitchFamily="18" charset="0"/>
                              <a:cs typeface="+mj-cs"/>
                            </a:rPr>
                            <a:t>0</a:t>
                          </a:r>
                          <a:endParaRPr lang="en-US" sz="1600" kern="100" dirty="0">
                            <a:effectLst/>
                            <a:latin typeface="Cambria Math" panose="02040503050406030204" pitchFamily="18" charset="0"/>
                            <a:ea typeface="Cambria Math" panose="02040503050406030204" pitchFamily="18" charset="0"/>
                            <a:cs typeface="+mj-cs"/>
                          </a:endParaRPr>
                        </a:p>
                      </a:txBody>
                      <a:tcPr marL="68580" marR="68580" marT="0" marB="0"/>
                    </a:tc>
                    <a:extLst>
                      <a:ext uri="{0D108BD9-81ED-4DB2-BD59-A6C34878D82A}">
                        <a16:rowId xmlns:a16="http://schemas.microsoft.com/office/drawing/2014/main" val="4047318674"/>
                      </a:ext>
                    </a:extLst>
                  </a:tr>
                </a:tbl>
              </a:graphicData>
            </a:graphic>
          </p:graphicFrame>
        </mc:Fallback>
      </mc:AlternateContent>
      <p:sp>
        <p:nvSpPr>
          <p:cNvPr id="14" name="Rectangle 13"/>
          <p:cNvSpPr/>
          <p:nvPr/>
        </p:nvSpPr>
        <p:spPr>
          <a:xfrm>
            <a:off x="1249433" y="6504344"/>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5891292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Picture 4"/>
          <p:cNvPicPr>
            <a:picLocks noChangeAspect="1"/>
          </p:cNvPicPr>
          <p:nvPr/>
        </p:nvPicPr>
        <p:blipFill>
          <a:blip r:embed="rId2"/>
          <a:stretch>
            <a:fillRect/>
          </a:stretch>
        </p:blipFill>
        <p:spPr>
          <a:xfrm>
            <a:off x="1447800" y="251881"/>
            <a:ext cx="6248400" cy="6354237"/>
          </a:xfrm>
          <a:prstGeom prst="rect">
            <a:avLst/>
          </a:prstGeom>
        </p:spPr>
      </p:pic>
    </p:spTree>
    <p:extLst>
      <p:ext uri="{BB962C8B-B14F-4D97-AF65-F5344CB8AC3E}">
        <p14:creationId xmlns:p14="http://schemas.microsoft.com/office/powerpoint/2010/main" val="4219354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mc:AlternateContent xmlns:mc="http://schemas.openxmlformats.org/markup-compatibility/2006" xmlns:a14="http://schemas.microsoft.com/office/drawing/2010/main">
        <mc:Choice Requires="a14">
          <p:sp>
            <p:nvSpPr>
              <p:cNvPr id="12" name="Rectangle 11"/>
              <p:cNvSpPr/>
              <p:nvPr/>
            </p:nvSpPr>
            <p:spPr>
              <a:xfrm>
                <a:off x="4019204" y="698005"/>
                <a:ext cx="4953000" cy="1200329"/>
              </a:xfrm>
              <a:prstGeom prst="rect">
                <a:avLst/>
              </a:prstGeom>
            </p:spPr>
            <p:txBody>
              <a:bodyPr wrap="square">
                <a:spAutoFit/>
              </a:bodyPr>
              <a:lstStyle/>
              <a:p>
                <a:pPr marL="285750" indent="-285750" algn="just" rtl="1">
                  <a:buFont typeface="Wingdings" panose="05000000000000000000" pitchFamily="2" charset="2"/>
                  <a:buChar char="q"/>
                </a:pPr>
                <a:r>
                  <a:rPr lang="fa-IR"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مفهوم دیاگرام فیزوری: </a:t>
                </a:r>
                <a:r>
                  <a:rPr lang="fa-IR" dirty="0">
                    <a:latin typeface="Cambria Math" panose="02040503050406030204" pitchFamily="18" charset="0"/>
                    <a:ea typeface="Cambria Math" panose="02040503050406030204" pitchFamily="18" charset="0"/>
                    <a:cs typeface="B Nazanin" panose="00000400000000000000" pitchFamily="2" charset="-78"/>
                  </a:rPr>
                  <a:t>دیاگرامی است که در آن </a:t>
                </a:r>
                <a:r>
                  <a:rPr lang="fa-IR" dirty="0" smtClean="0">
                    <a:latin typeface="Cambria Math" panose="02040503050406030204" pitchFamily="18" charset="0"/>
                    <a:ea typeface="Cambria Math" panose="02040503050406030204" pitchFamily="18" charset="0"/>
                    <a:cs typeface="B Nazanin" panose="00000400000000000000" pitchFamily="2" charset="-78"/>
                  </a:rPr>
                  <a:t>کمیت های فیزوری </a:t>
                </a:r>
                <a:r>
                  <a:rPr lang="fa-IR" dirty="0">
                    <a:latin typeface="Cambria Math" panose="02040503050406030204" pitchFamily="18" charset="0"/>
                    <a:ea typeface="Cambria Math" panose="02040503050406030204" pitchFamily="18" charset="0"/>
                    <a:cs typeface="B Nazanin" panose="00000400000000000000" pitchFamily="2" charset="-78"/>
                  </a:rPr>
                  <a:t>به شکل بردار نشان داده </a:t>
                </a:r>
                <a:r>
                  <a:rPr lang="fa-IR" dirty="0" smtClean="0">
                    <a:latin typeface="Cambria Math" panose="02040503050406030204" pitchFamily="18" charset="0"/>
                    <a:ea typeface="Cambria Math" panose="02040503050406030204" pitchFamily="18" charset="0"/>
                    <a:cs typeface="B Nazanin" panose="00000400000000000000" pitchFamily="2" charset="-78"/>
                  </a:rPr>
                  <a:t>می شوند</a:t>
                </a:r>
                <a:r>
                  <a:rPr lang="fa-IR" dirty="0">
                    <a:latin typeface="Cambria Math" panose="02040503050406030204" pitchFamily="18" charset="0"/>
                    <a:ea typeface="Cambria Math" panose="02040503050406030204" pitchFamily="18" charset="0"/>
                    <a:cs typeface="B Nazanin" panose="00000400000000000000" pitchFamily="2" charset="-78"/>
                  </a:rPr>
                  <a:t>. </a:t>
                </a:r>
                <a:r>
                  <a:rPr lang="fa-IR" dirty="0" smtClean="0">
                    <a:latin typeface="Cambria Math" panose="02040503050406030204" pitchFamily="18" charset="0"/>
                    <a:ea typeface="Cambria Math" panose="02040503050406030204" pitchFamily="18" charset="0"/>
                    <a:cs typeface="B Nazanin" panose="00000400000000000000" pitchFamily="2" charset="-78"/>
                  </a:rPr>
                  <a:t>اگر</a:t>
                </a:r>
                <a:r>
                  <a:rPr lang="fa-IR" kern="100" dirty="0" smtClean="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sSub>
                      <m:sSubPr>
                        <m:ctrlPr>
                          <a:rPr lang="en-US" i="1" kern="100">
                            <a:latin typeface="Cambria Math" panose="02040503050406030204" pitchFamily="18" charset="0"/>
                            <a:ea typeface="Cambria Math" panose="02040503050406030204" pitchFamily="18" charset="0"/>
                            <a:cs typeface="B Nazanin" panose="00000400000000000000" pitchFamily="2" charset="-78"/>
                          </a:rPr>
                        </m:ctrlPr>
                      </m:sSubPr>
                      <m:e>
                        <m:r>
                          <a:rPr lang="en-US" i="1" kern="100">
                            <a:latin typeface="Cambria Math" panose="02040503050406030204" pitchFamily="18" charset="0"/>
                            <a:ea typeface="Cambria Math" panose="02040503050406030204" pitchFamily="18" charset="0"/>
                            <a:cs typeface="B Nazanin" panose="00000400000000000000" pitchFamily="2" charset="-78"/>
                          </a:rPr>
                          <m:t>𝐼</m:t>
                        </m:r>
                      </m:e>
                      <m:sub>
                        <m:r>
                          <a:rPr lang="en-US" i="1" kern="100">
                            <a:latin typeface="Cambria Math" panose="02040503050406030204" pitchFamily="18" charset="0"/>
                            <a:ea typeface="Cambria Math" panose="02040503050406030204" pitchFamily="18" charset="0"/>
                            <a:cs typeface="B Nazanin" panose="00000400000000000000" pitchFamily="2" charset="-78"/>
                          </a:rPr>
                          <m:t>𝐺</m:t>
                        </m:r>
                      </m:sub>
                    </m:sSub>
                  </m:oMath>
                </a14:m>
                <a:r>
                  <a:rPr lang="fa-IR" kern="100" dirty="0">
                    <a:latin typeface="Cambria Math" panose="02040503050406030204" pitchFamily="18" charset="0"/>
                    <a:ea typeface="Cambria Math" panose="020405030504060302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Cambria Math" panose="02040503050406030204" pitchFamily="18" charset="0"/>
                            <a:cs typeface="B Nazanin" panose="00000400000000000000" pitchFamily="2" charset="-78"/>
                          </a:rPr>
                        </m:ctrlPr>
                      </m:sSubPr>
                      <m:e>
                        <m:r>
                          <a:rPr lang="en-US" i="1" kern="100">
                            <a:latin typeface="Cambria Math" panose="02040503050406030204" pitchFamily="18" charset="0"/>
                            <a:ea typeface="Cambria Math" panose="02040503050406030204" pitchFamily="18" charset="0"/>
                            <a:cs typeface="B Nazanin" panose="00000400000000000000" pitchFamily="2" charset="-78"/>
                          </a:rPr>
                          <m:t>𝐼</m:t>
                        </m:r>
                      </m:e>
                      <m:sub>
                        <m:r>
                          <a:rPr lang="en-US" i="1" kern="100">
                            <a:latin typeface="Cambria Math" panose="02040503050406030204" pitchFamily="18" charset="0"/>
                            <a:ea typeface="Cambria Math" panose="02040503050406030204" pitchFamily="18" charset="0"/>
                            <a:cs typeface="B Nazanin" panose="00000400000000000000" pitchFamily="2" charset="-78"/>
                          </a:rPr>
                          <m:t>𝐿</m:t>
                        </m:r>
                      </m:sub>
                    </m:sSub>
                  </m:oMath>
                </a14:m>
                <a:r>
                  <a:rPr lang="fa-IR" kern="100" dirty="0">
                    <a:latin typeface="Cambria Math" panose="02040503050406030204" pitchFamily="18" charset="0"/>
                    <a:ea typeface="Cambria Math" panose="020405030504060302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Cambria Math" panose="02040503050406030204" pitchFamily="18" charset="0"/>
                            <a:cs typeface="B Nazanin" panose="00000400000000000000" pitchFamily="2" charset="-78"/>
                          </a:rPr>
                        </m:ctrlPr>
                      </m:sSubPr>
                      <m:e>
                        <m:r>
                          <a:rPr lang="en-US" i="1" kern="100">
                            <a:latin typeface="Cambria Math" panose="02040503050406030204" pitchFamily="18" charset="0"/>
                            <a:ea typeface="Cambria Math" panose="02040503050406030204" pitchFamily="18" charset="0"/>
                            <a:cs typeface="B Nazanin" panose="00000400000000000000" pitchFamily="2" charset="-78"/>
                          </a:rPr>
                          <m:t>𝐼</m:t>
                        </m:r>
                      </m:e>
                      <m:sub>
                        <m:r>
                          <a:rPr lang="en-US" i="1" kern="100">
                            <a:latin typeface="Cambria Math" panose="02040503050406030204" pitchFamily="18" charset="0"/>
                            <a:ea typeface="Cambria Math" panose="02040503050406030204" pitchFamily="18" charset="0"/>
                            <a:cs typeface="B Nazanin" panose="00000400000000000000" pitchFamily="2" charset="-78"/>
                          </a:rPr>
                          <m:t>𝐶</m:t>
                        </m:r>
                      </m:sub>
                    </m:sSub>
                  </m:oMath>
                </a14:m>
                <a:r>
                  <a:rPr lang="en-US" kern="100" dirty="0">
                    <a:latin typeface="Cambria Math" panose="02040503050406030204" pitchFamily="18" charset="0"/>
                    <a:ea typeface="Cambria Math" panose="02040503050406030204" pitchFamily="18" charset="0"/>
                    <a:cs typeface="B Nazanin" panose="00000400000000000000" pitchFamily="2" charset="-78"/>
                  </a:rPr>
                  <a:t> </a:t>
                </a:r>
                <a:r>
                  <a:rPr lang="fa-IR" kern="100" dirty="0">
                    <a:latin typeface="Cambria Math" panose="02040503050406030204" pitchFamily="18" charset="0"/>
                    <a:ea typeface="Cambria Math" panose="02040503050406030204" pitchFamily="18" charset="0"/>
                    <a:cs typeface="B Nazanin" panose="00000400000000000000" pitchFamily="2" charset="-78"/>
                  </a:rPr>
                  <a:t> </a:t>
                </a:r>
                <a:r>
                  <a:rPr lang="fa-IR" kern="100" dirty="0" smtClean="0">
                    <a:latin typeface="Cambria Math" panose="02040503050406030204" pitchFamily="18" charset="0"/>
                    <a:ea typeface="Cambria Math" panose="02040503050406030204" pitchFamily="18" charset="0"/>
                    <a:cs typeface="B Nazanin" panose="00000400000000000000" pitchFamily="2" charset="-78"/>
                  </a:rPr>
                  <a:t>فیزورهای جریان های مقاومت، </a:t>
                </a:r>
                <a:r>
                  <a:rPr lang="fa-IR" kern="100" dirty="0">
                    <a:latin typeface="Cambria Math" panose="02040503050406030204" pitchFamily="18" charset="0"/>
                    <a:ea typeface="Cambria Math" panose="02040503050406030204" pitchFamily="18" charset="0"/>
                    <a:cs typeface="B Nazanin" panose="00000400000000000000" pitchFamily="2" charset="-78"/>
                  </a:rPr>
                  <a:t>خازن و سلف </a:t>
                </a:r>
                <a:r>
                  <a:rPr lang="fa-IR" kern="100" dirty="0" smtClean="0">
                    <a:latin typeface="Cambria Math" panose="02040503050406030204" pitchFamily="18" charset="0"/>
                    <a:ea typeface="Cambria Math" panose="02040503050406030204" pitchFamily="18" charset="0"/>
                    <a:cs typeface="B Nazanin" panose="00000400000000000000" pitchFamily="2" charset="-78"/>
                  </a:rPr>
                  <a:t>در مدار </a:t>
                </a:r>
                <a:r>
                  <a:rPr lang="en-US" kern="100" dirty="0" smtClean="0">
                    <a:latin typeface="Cambria Math" panose="02040503050406030204" pitchFamily="18" charset="0"/>
                    <a:ea typeface="Cambria Math" panose="02040503050406030204" pitchFamily="18" charset="0"/>
                    <a:cs typeface="B Nazanin" panose="00000400000000000000" pitchFamily="2" charset="-78"/>
                  </a:rPr>
                  <a:t>RLC</a:t>
                </a:r>
                <a:r>
                  <a:rPr lang="fa-IR" kern="100" dirty="0" smtClean="0">
                    <a:latin typeface="Cambria Math" panose="02040503050406030204" pitchFamily="18" charset="0"/>
                    <a:ea typeface="Cambria Math" panose="02040503050406030204" pitchFamily="18" charset="0"/>
                    <a:cs typeface="B Nazanin" panose="00000400000000000000" pitchFamily="2" charset="-78"/>
                  </a:rPr>
                  <a:t> موازی و به صورت زیر باشند:</a:t>
                </a:r>
                <a:endParaRPr lang="en-US" sz="1200" kern="1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019204" y="698005"/>
                <a:ext cx="4953000" cy="1200329"/>
              </a:xfrm>
              <a:prstGeom prst="rect">
                <a:avLst/>
              </a:prstGeom>
              <a:blipFill>
                <a:blip r:embed="rId3"/>
                <a:stretch>
                  <a:fillRect l="-2214" t="-4592" r="-861" b="-9184"/>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113882" y="749655"/>
            <a:ext cx="3875422" cy="127363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429000" y="4259711"/>
                <a:ext cx="3772507" cy="654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𝑅</m:t>
                          </m:r>
                        </m:sub>
                      </m:sSub>
                      <m:r>
                        <a:rPr lang="en-US" sz="1600" i="0">
                          <a:latin typeface="Cambria Math" panose="02040503050406030204" pitchFamily="18" charset="0"/>
                        </a:rPr>
                        <m:t>=</m:t>
                      </m:r>
                      <m:r>
                        <a:rPr lang="en-US" sz="1600" i="1">
                          <a:latin typeface="Cambria Math" panose="02040503050406030204" pitchFamily="18" charset="0"/>
                        </a:rPr>
                        <m:t>𝐺𝑉</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1</m:t>
                          </m:r>
                          <m:r>
                            <a:rPr lang="en-US" sz="1600" i="0">
                              <a:latin typeface="Cambria Math" panose="02040503050406030204" pitchFamily="18" charset="0"/>
                            </a:rPr>
                            <m:t>+</m:t>
                          </m:r>
                          <m:r>
                            <a:rPr lang="en-US" sz="1600" i="1">
                              <a:latin typeface="Cambria Math" panose="02040503050406030204" pitchFamily="18" charset="0"/>
                            </a:rPr>
                            <m:t>𝑗</m:t>
                          </m:r>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𝑗</m:t>
                          </m:r>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r>
                            <a:rPr lang="en-US" sz="1600" i="0">
                              <a:latin typeface="Cambria Math" panose="02040503050406030204" pitchFamily="18" charset="0"/>
                            </a:rPr>
                            <m:t>+</m:t>
                          </m:r>
                          <m:r>
                            <a:rPr lang="en-US" sz="1600" i="1">
                              <a:latin typeface="Cambria Math" panose="02040503050406030204" pitchFamily="18" charset="0"/>
                            </a:rPr>
                            <m:t>𝑗</m:t>
                          </m:r>
                        </m:num>
                        <m:den>
                          <m:r>
                            <a:rPr lang="en-US" sz="1600" i="0">
                              <a:latin typeface="Cambria Math" panose="02040503050406030204" pitchFamily="18" charset="0"/>
                            </a:rPr>
                            <m:t>2</m:t>
                          </m:r>
                        </m:den>
                      </m:f>
                      <m:r>
                        <a:rPr lang="en-US" sz="1600" i="0">
                          <a:latin typeface="Cambria Math" panose="02040503050406030204" pitchFamily="18" charset="0"/>
                        </a:rPr>
                        <m:t>=</m:t>
                      </m:r>
                      <m:f>
                        <m:fPr>
                          <m:ctrlPr>
                            <a:rPr lang="en-US" sz="1600" i="1">
                              <a:latin typeface="Cambria Math" panose="02040503050406030204" pitchFamily="18" charset="0"/>
                            </a:rPr>
                          </m:ctrlPr>
                        </m:fPr>
                        <m:num>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num>
                        <m:den>
                          <m:r>
                            <a:rPr lang="en-US" sz="1600" i="0">
                              <a:latin typeface="Cambria Math" panose="02040503050406030204" pitchFamily="18" charset="0"/>
                            </a:rPr>
                            <m:t>2</m:t>
                          </m:r>
                        </m:den>
                      </m:f>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45</m:t>
                          </m:r>
                        </m:e>
                        <m:sup>
                          <m:r>
                            <a:rPr lang="en-US" sz="1600" i="0">
                              <a:latin typeface="Cambria Math" panose="02040503050406030204" pitchFamily="18" charset="0"/>
                            </a:rPr>
                            <m:t>∘</m:t>
                          </m:r>
                        </m:sup>
                      </m:sSup>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3429000" y="4259711"/>
                <a:ext cx="3772507" cy="65441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413354" y="5049131"/>
                <a:ext cx="6124867" cy="6134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𝐿</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𝐿</m:t>
                          </m:r>
                        </m:den>
                      </m:f>
                      <m:r>
                        <a:rPr lang="en-US" sz="1600">
                          <a:latin typeface="Cambria Math" panose="02040503050406030204" pitchFamily="18" charset="0"/>
                        </a:rPr>
                        <m:t> </m:t>
                      </m:r>
                      <m:r>
                        <a:rPr lang="en-US" sz="1600" i="1">
                          <a:latin typeface="Cambria Math" panose="02040503050406030204" pitchFamily="18" charset="0"/>
                        </a:rPr>
                        <m:t>𝑉</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𝑗</m:t>
                          </m:r>
                        </m:num>
                        <m:den>
                          <m:r>
                            <a:rPr lang="en-US" sz="1600" i="0">
                              <a:latin typeface="Cambria Math" panose="02040503050406030204" pitchFamily="18" charset="0"/>
                            </a:rPr>
                            <m:t>1</m:t>
                          </m:r>
                          <m:r>
                            <a:rPr lang="en-US" sz="1600" i="0">
                              <a:latin typeface="Cambria Math" panose="02040503050406030204" pitchFamily="18" charset="0"/>
                            </a:rPr>
                            <m:t>+</m:t>
                          </m:r>
                          <m:r>
                            <a:rPr lang="en-US" sz="1600" i="1">
                              <a:latin typeface="Cambria Math" panose="02040503050406030204" pitchFamily="18" charset="0"/>
                            </a:rPr>
                            <m:t>𝑗</m:t>
                          </m:r>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𝑗</m:t>
                          </m:r>
                        </m:den>
                      </m:f>
                      <m:r>
                        <a:rPr lang="en-US" sz="1600" i="0">
                          <a:latin typeface="Cambria Math" panose="02040503050406030204" pitchFamily="18" charset="0"/>
                        </a:rPr>
                        <m:t>=</m:t>
                      </m:r>
                      <m:f>
                        <m:fPr>
                          <m:ctrlPr>
                            <a:rPr lang="en-US" sz="1600" i="1">
                              <a:latin typeface="Cambria Math" panose="02040503050406030204" pitchFamily="18" charset="0"/>
                            </a:rPr>
                          </m:ctrlPr>
                        </m:fPr>
                        <m:num>
                          <m:d>
                            <m:dPr>
                              <m:begChr m:val=""/>
                              <m:ctrlPr>
                                <a:rPr lang="en-US" sz="1600" i="1">
                                  <a:latin typeface="Cambria Math" panose="02040503050406030204" pitchFamily="18" charset="0"/>
                                </a:rPr>
                              </m:ctrlPr>
                            </m:dPr>
                            <m:e>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𝑗</m:t>
                              </m:r>
                              <m:r>
                                <a:rPr lang="en-US" sz="1600" i="0">
                                  <a:latin typeface="Cambria Math" panose="02040503050406030204" pitchFamily="18" charset="0"/>
                                </a:rPr>
                                <m:t>(</m:t>
                              </m:r>
                              <m:r>
                                <a:rPr lang="en-US" sz="1600" i="0">
                                  <a:latin typeface="Cambria Math" panose="02040503050406030204" pitchFamily="18" charset="0"/>
                                </a:rPr>
                                <m:t>1</m:t>
                              </m:r>
                              <m:r>
                                <a:rPr lang="en-US" sz="1600" i="0">
                                  <a:latin typeface="Cambria Math" panose="02040503050406030204" pitchFamily="18" charset="0"/>
                                </a:rPr>
                                <m:t>+</m:t>
                              </m:r>
                              <m:r>
                                <a:rPr lang="en-US" sz="1600" i="1">
                                  <a:latin typeface="Cambria Math" panose="02040503050406030204" pitchFamily="18" charset="0"/>
                                </a:rPr>
                                <m:t>𝑗</m:t>
                              </m:r>
                            </m:e>
                          </m:d>
                        </m:num>
                        <m:den>
                          <m:r>
                            <a:rPr lang="en-US" sz="1600" i="0">
                              <a:latin typeface="Cambria Math" panose="02040503050406030204" pitchFamily="18" charset="0"/>
                            </a:rPr>
                            <m:t>2</m:t>
                          </m:r>
                        </m:den>
                      </m:f>
                      <m:r>
                        <a:rPr lang="en-US" sz="1600" i="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r>
                        <a:rPr lang="en-US" sz="1600" i="0">
                          <a:latin typeface="Cambria Math" panose="02040503050406030204" pitchFamily="18" charset="0"/>
                        </a:rPr>
                        <m:t>∠</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45</m:t>
                          </m:r>
                        </m:e>
                        <m:sup>
                          <m:r>
                            <a:rPr lang="en-US" sz="1600" i="0">
                              <a:latin typeface="Cambria Math" panose="02040503050406030204" pitchFamily="18" charset="0"/>
                            </a:rPr>
                            <m:t>∘</m:t>
                          </m:r>
                        </m:sup>
                      </m:sSup>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2413354" y="5049131"/>
                <a:ext cx="6124867" cy="6134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275926" y="5732051"/>
                <a:ext cx="4344074" cy="654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𝐶</m:t>
                          </m:r>
                        </m:sub>
                      </m:sSub>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𝐶𝑉</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𝑗</m:t>
                          </m:r>
                        </m:num>
                        <m:den>
                          <m:r>
                            <a:rPr lang="en-US" sz="1600" i="0">
                              <a:latin typeface="Cambria Math" panose="02040503050406030204" pitchFamily="18" charset="0"/>
                            </a:rPr>
                            <m:t>1</m:t>
                          </m:r>
                          <m:r>
                            <a:rPr lang="en-US" sz="1600" i="0">
                              <a:latin typeface="Cambria Math" panose="02040503050406030204" pitchFamily="18" charset="0"/>
                            </a:rPr>
                            <m:t>+</m:t>
                          </m:r>
                          <m:r>
                            <a:rPr lang="en-US" sz="1600" i="1">
                              <a:latin typeface="Cambria Math" panose="02040503050406030204" pitchFamily="18" charset="0"/>
                            </a:rPr>
                            <m:t>𝑗</m:t>
                          </m:r>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𝑗</m:t>
                          </m:r>
                        </m:den>
                      </m:f>
                      <m:r>
                        <a:rPr lang="en-US" sz="1600" i="0">
                          <a:latin typeface="Cambria Math" panose="02040503050406030204" pitchFamily="18" charset="0"/>
                        </a:rPr>
                        <m:t>=</m:t>
                      </m:r>
                      <m:f>
                        <m:fPr>
                          <m:ctrlPr>
                            <a:rPr lang="en-US" sz="1600" i="1">
                              <a:latin typeface="Cambria Math" panose="02040503050406030204" pitchFamily="18" charset="0"/>
                            </a:rPr>
                          </m:ctrlPr>
                        </m:fPr>
                        <m:num>
                          <m:d>
                            <m:dPr>
                              <m:begChr m:val=""/>
                              <m:ctrlPr>
                                <a:rPr lang="en-US" sz="1600" i="1">
                                  <a:latin typeface="Cambria Math" panose="02040503050406030204" pitchFamily="18" charset="0"/>
                                </a:rPr>
                              </m:ctrlPr>
                            </m:dPr>
                            <m:e>
                              <m:r>
                                <a:rPr lang="en-US" sz="1600" i="1">
                                  <a:latin typeface="Cambria Math" panose="02040503050406030204" pitchFamily="18" charset="0"/>
                                </a:rPr>
                                <m:t>𝑗</m:t>
                              </m:r>
                              <m:r>
                                <a:rPr lang="en-US" sz="1600" i="0">
                                  <a:latin typeface="Cambria Math" panose="02040503050406030204" pitchFamily="18" charset="0"/>
                                </a:rPr>
                                <m:t>(</m:t>
                              </m:r>
                              <m:r>
                                <a:rPr lang="en-US" sz="1600" i="0">
                                  <a:latin typeface="Cambria Math" panose="02040503050406030204" pitchFamily="18" charset="0"/>
                                </a:rPr>
                                <m:t>1</m:t>
                              </m:r>
                              <m:r>
                                <a:rPr lang="en-US" sz="1600" i="0">
                                  <a:latin typeface="Cambria Math" panose="02040503050406030204" pitchFamily="18" charset="0"/>
                                </a:rPr>
                                <m:t>+</m:t>
                              </m:r>
                              <m:r>
                                <a:rPr lang="en-US" sz="1600" i="1">
                                  <a:latin typeface="Cambria Math" panose="02040503050406030204" pitchFamily="18" charset="0"/>
                                </a:rPr>
                                <m:t>𝑗</m:t>
                              </m:r>
                            </m:e>
                          </m:d>
                        </m:num>
                        <m:den>
                          <m:r>
                            <a:rPr lang="en-US" sz="1600" i="0">
                              <a:latin typeface="Cambria Math" panose="02040503050406030204" pitchFamily="18" charset="0"/>
                            </a:rPr>
                            <m:t>2</m:t>
                          </m:r>
                        </m:den>
                      </m:f>
                      <m:r>
                        <a:rPr lang="en-US" sz="1600" i="0">
                          <a:latin typeface="Cambria Math" panose="02040503050406030204" pitchFamily="18" charset="0"/>
                        </a:rPr>
                        <m:t>=</m:t>
                      </m:r>
                      <m:f>
                        <m:fPr>
                          <m:ctrlPr>
                            <a:rPr lang="en-US" sz="1600" i="1">
                              <a:latin typeface="Cambria Math" panose="02040503050406030204" pitchFamily="18" charset="0"/>
                            </a:rPr>
                          </m:ctrlPr>
                        </m:fPr>
                        <m:num>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num>
                        <m:den>
                          <m:r>
                            <a:rPr lang="en-US" sz="1600" i="0">
                              <a:latin typeface="Cambria Math" panose="02040503050406030204" pitchFamily="18" charset="0"/>
                            </a:rPr>
                            <m:t>2</m:t>
                          </m:r>
                        </m:den>
                      </m:f>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0">
                              <a:latin typeface="Cambria Math" panose="02040503050406030204" pitchFamily="18" charset="0"/>
                            </a:rPr>
                            <m:t>135</m:t>
                          </m:r>
                        </m:e>
                        <m:sup>
                          <m:r>
                            <a:rPr lang="en-US" sz="1600" i="0">
                              <a:latin typeface="Cambria Math" panose="02040503050406030204" pitchFamily="18" charset="0"/>
                            </a:rPr>
                            <m:t>∘</m:t>
                          </m:r>
                        </m:sup>
                      </m:sSup>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3275926" y="5732051"/>
                <a:ext cx="4344074" cy="654410"/>
              </a:xfrm>
              <a:prstGeom prst="rect">
                <a:avLst/>
              </a:prstGeom>
              <a:blipFill>
                <a:blip r:embed="rId7"/>
                <a:stretch>
                  <a:fillRect/>
                </a:stretch>
              </a:blipFill>
            </p:spPr>
            <p:txBody>
              <a:bodyPr/>
              <a:lstStyle/>
              <a:p>
                <a:r>
                  <a:rPr lang="en-US">
                    <a:noFill/>
                  </a:rPr>
                  <a:t> </a:t>
                </a:r>
              </a:p>
            </p:txBody>
          </p:sp>
        </mc:Fallback>
      </mc:AlternateContent>
      <p:pic>
        <p:nvPicPr>
          <p:cNvPr id="8" name="Picture 7"/>
          <p:cNvPicPr>
            <a:picLocks noChangeAspect="1"/>
          </p:cNvPicPr>
          <p:nvPr/>
        </p:nvPicPr>
        <p:blipFill>
          <a:blip r:embed="rId8"/>
          <a:stretch>
            <a:fillRect/>
          </a:stretch>
        </p:blipFill>
        <p:spPr>
          <a:xfrm>
            <a:off x="272071" y="2705240"/>
            <a:ext cx="2359010" cy="2579549"/>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3897726" y="1873205"/>
                <a:ext cx="4422790" cy="5981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𝑅</m:t>
                          </m:r>
                        </m:sub>
                      </m:sSub>
                      <m:r>
                        <a:rPr lang="en-US" sz="1600">
                          <a:latin typeface="Cambria Math" panose="02040503050406030204" pitchFamily="18" charset="0"/>
                        </a:rPr>
                        <m:t>=</m:t>
                      </m:r>
                      <m:r>
                        <a:rPr lang="en-US" sz="1600" i="1">
                          <a:latin typeface="Cambria Math" panose="02040503050406030204" pitchFamily="18" charset="0"/>
                        </a:rPr>
                        <m:t>𝐺𝑉</m:t>
                      </m:r>
                      <m:r>
                        <a:rPr lang="en-US" sz="1600">
                          <a:latin typeface="Cambria Math" panose="02040503050406030204" pitchFamily="18" charset="0"/>
                        </a:rPr>
                        <m:t> , </m:t>
                      </m:r>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𝐶</m:t>
                          </m:r>
                        </m:sub>
                      </m:sSub>
                      <m:r>
                        <a:rPr lang="en-US" sz="160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𝐶𝑉</m:t>
                      </m:r>
                      <m:r>
                        <a:rPr lang="en-US" sz="1600">
                          <a:latin typeface="Cambria Math" panose="02040503050406030204" pitchFamily="18" charset="0"/>
                        </a:rPr>
                        <m:t> , </m:t>
                      </m:r>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𝐿</m:t>
                          </m:r>
                        </m:sub>
                      </m:sSub>
                      <m:r>
                        <a:rPr lang="en-US" sz="1600">
                          <a:latin typeface="Cambria Math" panose="02040503050406030204" pitchFamily="18" charset="0"/>
                        </a:rPr>
                        <m:t>= </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𝐿</m:t>
                          </m:r>
                        </m:den>
                      </m:f>
                      <m:r>
                        <a:rPr lang="en-US" sz="1600">
                          <a:latin typeface="Cambria Math" panose="02040503050406030204" pitchFamily="18" charset="0"/>
                        </a:rPr>
                        <m:t> </m:t>
                      </m:r>
                      <m:r>
                        <a:rPr lang="en-US" sz="1600" i="1">
                          <a:latin typeface="Cambria Math" panose="02040503050406030204" pitchFamily="18" charset="0"/>
                        </a:rPr>
                        <m:t>𝑉</m:t>
                      </m:r>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3897726" y="1873205"/>
                <a:ext cx="4422790" cy="59817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209800" y="2476733"/>
                <a:ext cx="6781801" cy="729430"/>
              </a:xfrm>
              <a:prstGeom prst="rect">
                <a:avLst/>
              </a:prstGeom>
            </p:spPr>
            <p:txBody>
              <a:bodyPr wrap="square">
                <a:spAutoFit/>
              </a:bodyPr>
              <a:lstStyle/>
              <a:p>
                <a:pPr marR="0" lvl="0" algn="just" rtl="1">
                  <a:lnSpc>
                    <a:spcPct val="115000"/>
                  </a:lnSpc>
                  <a:spcBef>
                    <a:spcPts val="0"/>
                  </a:spcBef>
                  <a:spcAft>
                    <a:spcPts val="800"/>
                  </a:spcAft>
                </a:pPr>
                <a:r>
                  <a:rPr lang="fa-IR" kern="100" dirty="0" smtClean="0">
                    <a:latin typeface="Times New Roman" panose="02020603050405020304" pitchFamily="18" charset="0"/>
                    <a:ea typeface="Calibri" panose="020F0502020204030204" pitchFamily="34" charset="0"/>
                    <a:cs typeface="B Nazanin" panose="00000400000000000000" pitchFamily="2" charset="-78"/>
                  </a:rPr>
                  <a:t>فیزورهای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𝐼</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𝑠</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𝐼</m:t>
                        </m:r>
                      </m:e>
                      <m:sub>
                        <m:r>
                          <a:rPr lang="en-US" i="1" kern="100">
                            <a:latin typeface="Cambria Math" panose="02040503050406030204" pitchFamily="18" charset="0"/>
                            <a:ea typeface="Times New Roman" panose="02020603050405020304" pitchFamily="18" charset="0"/>
                            <a:cs typeface="B Nazanin" panose="00000400000000000000" pitchFamily="2" charset="-78"/>
                          </a:rPr>
                          <m:t>𝑅</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𝐼</m:t>
                        </m:r>
                      </m:e>
                      <m:sub>
                        <m:r>
                          <a:rPr lang="en-US" i="1" kern="100">
                            <a:latin typeface="Cambria Math" panose="02040503050406030204" pitchFamily="18" charset="0"/>
                            <a:ea typeface="Times New Roman" panose="02020603050405020304" pitchFamily="18" charset="0"/>
                            <a:cs typeface="B Nazanin" panose="00000400000000000000" pitchFamily="2" charset="-78"/>
                          </a:rPr>
                          <m:t>𝐶</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𝐼</m:t>
                        </m:r>
                      </m:e>
                      <m:sub>
                        <m:r>
                          <a:rPr lang="en-US" i="1" kern="100">
                            <a:latin typeface="Cambria Math" panose="02040503050406030204" pitchFamily="18" charset="0"/>
                            <a:ea typeface="Times New Roman" panose="02020603050405020304" pitchFamily="18" charset="0"/>
                            <a:cs typeface="B Nazanin" panose="00000400000000000000" pitchFamily="2" charset="-78"/>
                          </a:rPr>
                          <m:t>𝐿</m:t>
                        </m:r>
                      </m:sub>
                    </m:sSub>
                  </m:oMath>
                </a14:m>
                <a:r>
                  <a:rPr lang="en-US" kern="100" dirty="0">
                    <a:latin typeface="B Nazanin" panose="00000400000000000000" pitchFamily="2" charset="-78"/>
                    <a:ea typeface="Times New Roman" panose="02020603050405020304" pitchFamily="18" charset="0"/>
                    <a:cs typeface="Arial" panose="020B0604020202020204" pitchFamily="34" charset="0"/>
                  </a:rPr>
                  <a:t> </a:t>
                </a:r>
                <a:r>
                  <a:rPr lang="fa-IR" kern="100" dirty="0">
                    <a:latin typeface="Times New Roman" panose="02020603050405020304" pitchFamily="18" charset="0"/>
                    <a:ea typeface="Calibri" panose="020F0502020204030204" pitchFamily="34" charset="0"/>
                    <a:cs typeface="B Nazanin" panose="00000400000000000000" pitchFamily="2" charset="-78"/>
                  </a:rPr>
                  <a:t> در شکل رسم شده </a:t>
                </a:r>
                <a:r>
                  <a:rPr lang="fa-IR" kern="100" dirty="0" smtClean="0">
                    <a:latin typeface="Times New Roman" panose="02020603050405020304" pitchFamily="18" charset="0"/>
                    <a:ea typeface="Calibri" panose="020F0502020204030204" pitchFamily="34" charset="0"/>
                    <a:cs typeface="B Nazanin" panose="00000400000000000000" pitchFamily="2" charset="-78"/>
                  </a:rPr>
                  <a:t>است. </a:t>
                </a:r>
                <a:r>
                  <a:rPr lang="fa-IR" kern="100" dirty="0">
                    <a:latin typeface="Times New Roman" panose="02020603050405020304" pitchFamily="18" charset="0"/>
                    <a:ea typeface="Calibri" panose="020F0502020204030204" pitchFamily="34" charset="0"/>
                    <a:cs typeface="B Nazanin" panose="00000400000000000000" pitchFamily="2" charset="-78"/>
                  </a:rPr>
                  <a:t>چنین شکلی را دیاگرام </a:t>
                </a:r>
                <a:r>
                  <a:rPr lang="fa-IR" kern="100" dirty="0" smtClean="0">
                    <a:latin typeface="Times New Roman" panose="02020603050405020304" pitchFamily="18" charset="0"/>
                    <a:ea typeface="Calibri" panose="020F0502020204030204" pitchFamily="34" charset="0"/>
                    <a:cs typeface="B Nazanin" panose="00000400000000000000" pitchFamily="2" charset="-78"/>
                  </a:rPr>
                  <a:t>فیزوری </a:t>
                </a:r>
                <a:r>
                  <a:rPr lang="fa-IR" kern="100" dirty="0">
                    <a:latin typeface="Times New Roman" panose="02020603050405020304" pitchFamily="18" charset="0"/>
                    <a:ea typeface="Calibri" panose="020F0502020204030204" pitchFamily="34" charset="0"/>
                    <a:cs typeface="B Nazanin" panose="00000400000000000000" pitchFamily="2" charset="-78"/>
                  </a:rPr>
                  <a:t>گویند. دیده می‌شود </a:t>
                </a:r>
                <a:r>
                  <a:rPr lang="fa-IR" kern="100" dirty="0" smtClean="0">
                    <a:latin typeface="Times New Roman" panose="02020603050405020304" pitchFamily="18" charset="0"/>
                    <a:ea typeface="Calibri" panose="020F0502020204030204" pitchFamily="34" charset="0"/>
                    <a:cs typeface="B Nazanin" panose="00000400000000000000" pitchFamily="2" charset="-78"/>
                  </a:rPr>
                  <a:t>که قانون </a:t>
                </a:r>
                <a:r>
                  <a:rPr lang="en-US" kern="100" dirty="0" smtClean="0">
                    <a:latin typeface="Times New Roman" panose="02020603050405020304" pitchFamily="18" charset="0"/>
                    <a:ea typeface="Calibri" panose="020F0502020204030204" pitchFamily="34" charset="0"/>
                    <a:cs typeface="B Nazanin" panose="00000400000000000000" pitchFamily="2" charset="-78"/>
                  </a:rPr>
                  <a:t>KCL</a:t>
                </a:r>
                <a:r>
                  <a:rPr lang="fa-IR" kern="100" dirty="0" smtClean="0">
                    <a:latin typeface="Times New Roman" panose="02020603050405020304" pitchFamily="18" charset="0"/>
                    <a:ea typeface="Calibri" panose="020F0502020204030204" pitchFamily="34" charset="0"/>
                    <a:cs typeface="B Nazanin" panose="00000400000000000000" pitchFamily="2" charset="-78"/>
                  </a:rPr>
                  <a:t> برای دیاگرام فیزوری برقرار بوده و  </a:t>
                </a:r>
                <a14:m>
                  <m:oMath xmlns:m="http://schemas.openxmlformats.org/officeDocument/2006/math">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𝐼</m:t>
                        </m:r>
                      </m:e>
                      <m:sub>
                        <m:r>
                          <a:rPr lang="en-US" i="1" kern="100">
                            <a:latin typeface="Cambria Math" panose="02040503050406030204" pitchFamily="18" charset="0"/>
                            <a:ea typeface="Calibri" panose="020F0502020204030204" pitchFamily="34" charset="0"/>
                            <a:cs typeface="B Nazanin" panose="00000400000000000000" pitchFamily="2" charset="-78"/>
                          </a:rPr>
                          <m:t>𝑅</m:t>
                        </m:r>
                      </m:sub>
                    </m:sSub>
                    <m:r>
                      <a:rPr lang="en-US" i="1" kern="100">
                        <a:latin typeface="Cambria Math" panose="02040503050406030204" pitchFamily="18" charset="0"/>
                        <a:ea typeface="Calibri" panose="020F0502020204030204" pitchFamily="34" charset="0"/>
                        <a:cs typeface="B Nazanin" panose="00000400000000000000" pitchFamily="2" charset="-78"/>
                      </a:rPr>
                      <m:t>+</m:t>
                    </m:r>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𝐼</m:t>
                        </m:r>
                      </m:e>
                      <m:sub>
                        <m:r>
                          <a:rPr lang="en-US" i="1" kern="100">
                            <a:latin typeface="Cambria Math" panose="02040503050406030204" pitchFamily="18" charset="0"/>
                            <a:ea typeface="Calibri" panose="020F0502020204030204" pitchFamily="34" charset="0"/>
                            <a:cs typeface="B Nazanin" panose="00000400000000000000" pitchFamily="2" charset="-78"/>
                          </a:rPr>
                          <m:t>𝐶</m:t>
                        </m:r>
                      </m:sub>
                    </m:sSub>
                    <m:r>
                      <a:rPr lang="en-US" i="1" kern="100">
                        <a:latin typeface="Cambria Math" panose="02040503050406030204" pitchFamily="18" charset="0"/>
                        <a:ea typeface="Calibri" panose="020F0502020204030204" pitchFamily="34" charset="0"/>
                        <a:cs typeface="B Nazanin" panose="00000400000000000000" pitchFamily="2" charset="-78"/>
                      </a:rPr>
                      <m:t>+</m:t>
                    </m:r>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𝐼</m:t>
                        </m:r>
                      </m:e>
                      <m:sub>
                        <m:r>
                          <a:rPr lang="en-US" i="1" kern="100">
                            <a:latin typeface="Cambria Math" panose="02040503050406030204" pitchFamily="18" charset="0"/>
                            <a:ea typeface="Calibri" panose="020F0502020204030204" pitchFamily="34" charset="0"/>
                            <a:cs typeface="B Nazanin" panose="00000400000000000000" pitchFamily="2" charset="-78"/>
                          </a:rPr>
                          <m:t>𝐿</m:t>
                        </m:r>
                      </m:sub>
                    </m:sSub>
                    <m:r>
                      <a:rPr lang="en-US" i="1" kern="100">
                        <a:latin typeface="Cambria Math" panose="02040503050406030204" pitchFamily="18" charset="0"/>
                        <a:ea typeface="Calibri" panose="020F0502020204030204" pitchFamily="34" charset="0"/>
                        <a:cs typeface="B Nazanin" panose="00000400000000000000" pitchFamily="2" charset="-78"/>
                      </a:rPr>
                      <m:t>=</m:t>
                    </m:r>
                    <m:sSub>
                      <m:sSubPr>
                        <m:ctrlPr>
                          <a:rPr lang="en-US" i="1" kern="100">
                            <a:latin typeface="Cambria Math" panose="02040503050406030204" pitchFamily="18" charset="0"/>
                            <a:ea typeface="Calibri" panose="020F0502020204030204" pitchFamily="34" charset="0"/>
                            <a:cs typeface="B Nazanin" panose="00000400000000000000" pitchFamily="2" charset="-78"/>
                          </a:rPr>
                        </m:ctrlPr>
                      </m:sSubPr>
                      <m:e>
                        <m:r>
                          <a:rPr lang="en-US" i="1" kern="100">
                            <a:latin typeface="Cambria Math" panose="02040503050406030204" pitchFamily="18" charset="0"/>
                            <a:ea typeface="Calibri" panose="020F0502020204030204" pitchFamily="34" charset="0"/>
                            <a:cs typeface="B Nazanin" panose="00000400000000000000" pitchFamily="2" charset="-78"/>
                          </a:rPr>
                          <m:t>𝐼</m:t>
                        </m:r>
                      </m:e>
                      <m:sub>
                        <m:r>
                          <a:rPr lang="en-US" i="1" kern="100">
                            <a:latin typeface="Cambria Math" panose="02040503050406030204" pitchFamily="18" charset="0"/>
                            <a:ea typeface="Calibri" panose="020F0502020204030204" pitchFamily="34" charset="0"/>
                            <a:cs typeface="B Nazanin" panose="00000400000000000000" pitchFamily="2" charset="-78"/>
                          </a:rPr>
                          <m:t>𝑠</m:t>
                        </m:r>
                      </m:sub>
                    </m:sSub>
                  </m:oMath>
                </a14:m>
                <a:r>
                  <a:rPr lang="fa-IR" sz="1400" kern="100" dirty="0" smtClean="0">
                    <a:effectLst/>
                    <a:latin typeface="Calibri" panose="020F0502020204030204" pitchFamily="34" charset="0"/>
                    <a:ea typeface="Calibri" panose="020F0502020204030204" pitchFamily="34" charset="0"/>
                    <a:cs typeface="Arial" panose="020B0604020202020204" pitchFamily="34" charset="0"/>
                  </a:rPr>
                  <a:t>.</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2209800" y="2476733"/>
                <a:ext cx="6781801" cy="729430"/>
              </a:xfrm>
              <a:prstGeom prst="rect">
                <a:avLst/>
              </a:prstGeom>
              <a:blipFill>
                <a:blip r:embed="rId10"/>
                <a:stretch>
                  <a:fillRect l="-1619" r="-719" b="-14167"/>
                </a:stretch>
              </a:blipFill>
            </p:spPr>
            <p:txBody>
              <a:bodyPr/>
              <a:lstStyle/>
              <a:p>
                <a:r>
                  <a:rPr lang="en-US">
                    <a:noFill/>
                  </a:rPr>
                  <a:t> </a:t>
                </a:r>
              </a:p>
            </p:txBody>
          </p:sp>
        </mc:Fallback>
      </mc:AlternateContent>
      <p:sp>
        <p:nvSpPr>
          <p:cNvPr id="11" name="Rectangle 10"/>
          <p:cNvSpPr/>
          <p:nvPr/>
        </p:nvSpPr>
        <p:spPr>
          <a:xfrm>
            <a:off x="6499361" y="238952"/>
            <a:ext cx="2430474" cy="369332"/>
          </a:xfrm>
          <a:prstGeom prst="rect">
            <a:avLst/>
          </a:prstGeom>
        </p:spPr>
        <p:txBody>
          <a:bodyPr wrap="none">
            <a:spAutoFit/>
          </a:bodyPr>
          <a:lstStyle/>
          <a:p>
            <a:pPr algn="r" rtl="1">
              <a:spcBef>
                <a:spcPts val="600"/>
              </a:spcBef>
              <a:tabLst>
                <a:tab pos="4464050" algn="l"/>
              </a:tabLst>
            </a:pP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4-3-2- </a:t>
            </a:r>
            <a:r>
              <a:rPr lang="fa-IR" b="1" dirty="0">
                <a:solidFill>
                  <a:srgbClr val="00B050"/>
                </a:solidFill>
                <a:latin typeface="Cambria Math" panose="02040503050406030204" pitchFamily="18" charset="0"/>
                <a:ea typeface="Cambria Math" panose="02040503050406030204" pitchFamily="18" charset="0"/>
                <a:cs typeface="B Titr" panose="00000700000000000000" pitchFamily="2" charset="-78"/>
              </a:rPr>
              <a:t>دیاگرام فیزوری</a:t>
            </a:r>
            <a:endPar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mc:AlternateContent xmlns:mc="http://schemas.openxmlformats.org/markup-compatibility/2006" xmlns:a14="http://schemas.microsoft.com/office/drawing/2010/main">
        <mc:Choice Requires="a14">
          <p:sp>
            <p:nvSpPr>
              <p:cNvPr id="3" name="Rectangle 2"/>
              <p:cNvSpPr/>
              <p:nvPr/>
            </p:nvSpPr>
            <p:spPr>
              <a:xfrm>
                <a:off x="2631081" y="3392486"/>
                <a:ext cx="5376949" cy="8529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𝑉</m:t>
                      </m:r>
                      <m:r>
                        <a:rPr lang="en-US" sz="160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𝐼</m:t>
                              </m:r>
                            </m:e>
                            <m:sub>
                              <m:r>
                                <a:rPr lang="en-US" sz="1600" i="1" kern="100">
                                  <a:latin typeface="Cambria Math" panose="02040503050406030204" pitchFamily="18" charset="0"/>
                                  <a:ea typeface="Calibri" panose="020F0502020204030204" pitchFamily="34" charset="0"/>
                                  <a:cs typeface="B Nazanin" panose="00000400000000000000" pitchFamily="2" charset="-78"/>
                                </a:rPr>
                                <m:t>𝑠</m:t>
                              </m:r>
                            </m:sub>
                          </m:sSub>
                        </m:num>
                        <m:den>
                          <m:r>
                            <a:rPr lang="en-US" sz="1600" i="1">
                              <a:latin typeface="Cambria Math" panose="02040503050406030204" pitchFamily="18" charset="0"/>
                            </a:rPr>
                            <m:t>𝐺</m:t>
                          </m:r>
                          <m:r>
                            <a:rPr lang="en-US" sz="160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𝐶</m:t>
                          </m:r>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𝐿</m:t>
                              </m:r>
                            </m:den>
                          </m:f>
                        </m:den>
                      </m:f>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𝑗</m:t>
                          </m:r>
                          <m:r>
                            <a:rPr lang="en-US" sz="1600">
                              <a:latin typeface="Cambria Math" panose="02040503050406030204" pitchFamily="18" charset="0"/>
                            </a:rPr>
                            <m:t>−</m:t>
                          </m:r>
                          <m:r>
                            <a:rPr lang="en-US" sz="1600">
                              <a:latin typeface="Cambria Math" panose="02040503050406030204" pitchFamily="18" charset="0"/>
                            </a:rPr>
                            <m:t>2</m:t>
                          </m:r>
                          <m:r>
                            <a:rPr lang="en-US" sz="1600" i="1">
                              <a:latin typeface="Cambria Math" panose="02040503050406030204" pitchFamily="18" charset="0"/>
                            </a:rPr>
                            <m:t>𝑗</m:t>
                          </m:r>
                        </m:den>
                      </m:f>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𝑗</m:t>
                          </m:r>
                        </m:num>
                        <m:den>
                          <m:r>
                            <a:rPr lang="en-US" sz="1600">
                              <a:latin typeface="Cambria Math" panose="02040503050406030204" pitchFamily="18" charset="0"/>
                            </a:rPr>
                            <m:t>2</m:t>
                          </m:r>
                        </m:den>
                      </m:f>
                      <m:r>
                        <a:rPr lang="en-US" sz="1600">
                          <a:latin typeface="Cambria Math" panose="02040503050406030204" pitchFamily="18" charset="0"/>
                        </a:rPr>
                        <m:t>=</m:t>
                      </m:r>
                      <m:f>
                        <m:fPr>
                          <m:ctrlPr>
                            <a:rPr lang="en-US" sz="1600" i="1">
                              <a:latin typeface="Cambria Math" panose="02040503050406030204" pitchFamily="18" charset="0"/>
                            </a:rPr>
                          </m:ctrlPr>
                        </m:fPr>
                        <m:num>
                          <m:rad>
                            <m:radPr>
                              <m:degHide m:val="on"/>
                              <m:ctrlPr>
                                <a:rPr lang="en-US" sz="1600" i="1">
                                  <a:latin typeface="Cambria Math" panose="02040503050406030204" pitchFamily="18" charset="0"/>
                                </a:rPr>
                              </m:ctrlPr>
                            </m:radPr>
                            <m:deg/>
                            <m:e>
                              <m:r>
                                <a:rPr lang="en-US" sz="1600">
                                  <a:latin typeface="Cambria Math" panose="02040503050406030204" pitchFamily="18" charset="0"/>
                                </a:rPr>
                                <m:t>2</m:t>
                              </m:r>
                            </m:e>
                          </m:rad>
                        </m:num>
                        <m:den>
                          <m:r>
                            <a:rPr lang="en-US" sz="1600">
                              <a:latin typeface="Cambria Math" panose="02040503050406030204" pitchFamily="18" charset="0"/>
                            </a:rPr>
                            <m:t>2</m:t>
                          </m:r>
                        </m:den>
                      </m:f>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a:latin typeface="Cambria Math" panose="02040503050406030204" pitchFamily="18" charset="0"/>
                            </a:rPr>
                            <m:t>45</m:t>
                          </m:r>
                        </m:e>
                        <m:sup>
                          <m:r>
                            <a:rPr lang="en-US" sz="1600">
                              <a:latin typeface="Cambria Math" panose="02040503050406030204" pitchFamily="18" charset="0"/>
                            </a:rPr>
                            <m:t>∘</m:t>
                          </m:r>
                        </m:sup>
                      </m:sSup>
                    </m:oMath>
                  </m:oMathPara>
                </a14:m>
                <a:endParaRPr 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2631081" y="3392486"/>
                <a:ext cx="5376949" cy="852990"/>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013306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381000" y="213377"/>
                <a:ext cx="8458200" cy="2723566"/>
              </a:xfrm>
              <a:prstGeom prst="rect">
                <a:avLst/>
              </a:prstGeom>
            </p:spPr>
            <p:txBody>
              <a:bodyPr wrap="square">
                <a:spAutoFit/>
              </a:bodyPr>
              <a:lstStyle/>
              <a:p>
                <a:pPr marR="0" lvl="0" algn="just" rtl="1">
                  <a:spcBef>
                    <a:spcPts val="0"/>
                  </a:spcBef>
                  <a:tabLst>
                    <a:tab pos="1150620" algn="l"/>
                  </a:tabLst>
                </a:pP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اکنون فرض کنید در همان مدار </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RLC</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موازی، </a:t>
                </a:r>
                <a14:m>
                  <m:oMath xmlns:m="http://schemas.openxmlformats.org/officeDocument/2006/math">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𝑖</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𝑠</m:t>
                        </m:r>
                      </m:sub>
                    </m:sSub>
                    <m:d>
                      <m:d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600" i="1" kern="100">
                            <a:latin typeface="Cambria Math" panose="02040503050406030204" pitchFamily="18" charset="0"/>
                            <a:ea typeface="Cambria Math" panose="02040503050406030204" pitchFamily="18" charset="0"/>
                            <a:cs typeface="B Nazanin" panose="00000400000000000000" pitchFamily="2" charset="-78"/>
                          </a:rPr>
                          <m:t>𝑡</m:t>
                        </m:r>
                      </m:e>
                    </m:d>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𝐶𝑜𝑠</m:t>
                    </m:r>
                    <m:r>
                      <a:rPr lang="en-US" sz="1600" i="1" kern="100">
                        <a:latin typeface="Cambria Math" panose="02040503050406030204" pitchFamily="18" charset="0"/>
                        <a:ea typeface="Cambria Math" panose="02040503050406030204" pitchFamily="18" charset="0"/>
                        <a:cs typeface="B Nazanin" panose="00000400000000000000" pitchFamily="2" charset="-78"/>
                      </a:rPr>
                      <m:t>2</m:t>
                    </m:r>
                    <m:r>
                      <a:rPr lang="en-US" sz="1600" i="1" kern="100">
                        <a:latin typeface="Cambria Math" panose="02040503050406030204" pitchFamily="18" charset="0"/>
                        <a:ea typeface="Cambria Math" panose="02040503050406030204" pitchFamily="18" charset="0"/>
                        <a:cs typeface="B Nazanin" panose="00000400000000000000" pitchFamily="2" charset="-78"/>
                      </a:rPr>
                      <m:t>𝑡</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𝑅𝑒</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𝑠</m:t>
                        </m:r>
                      </m:sub>
                    </m:sSub>
                    <m:sSup>
                      <m:sSup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600" i="1" kern="100">
                            <a:latin typeface="Cambria Math" panose="02040503050406030204" pitchFamily="18" charset="0"/>
                            <a:ea typeface="Cambria Math" panose="02040503050406030204" pitchFamily="18" charset="0"/>
                            <a:cs typeface="B Nazanin" panose="00000400000000000000" pitchFamily="2" charset="-78"/>
                          </a:rPr>
                          <m:t>𝑒</m:t>
                        </m:r>
                      </m:e>
                      <m:sup>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2</m:t>
                        </m:r>
                        <m:r>
                          <a:rPr lang="en-US" sz="1600" i="1" kern="100">
                            <a:latin typeface="Cambria Math" panose="02040503050406030204" pitchFamily="18" charset="0"/>
                            <a:ea typeface="Cambria Math" panose="02040503050406030204" pitchFamily="18" charset="0"/>
                            <a:cs typeface="B Nazanin" panose="00000400000000000000" pitchFamily="2" charset="-78"/>
                          </a:rPr>
                          <m:t>𝑡</m:t>
                        </m:r>
                      </m:sup>
                    </m:sSup>
                    <m:r>
                      <a:rPr lang="en-US" sz="1600" i="1" kern="100">
                        <a:latin typeface="Cambria Math" panose="02040503050406030204" pitchFamily="18" charset="0"/>
                        <a:ea typeface="Cambria Math" panose="02040503050406030204" pitchFamily="18" charset="0"/>
                        <a:cs typeface="B Nazanin" panose="00000400000000000000" pitchFamily="2" charset="-78"/>
                      </a:rPr>
                      <m:t>]</m:t>
                    </m:r>
                  </m:oMath>
                </a14:m>
                <a:r>
                  <a:rPr lang="fa-IR" sz="1600" kern="100" dirty="0" smtClean="0">
                    <a:effectLst/>
                    <a:latin typeface="Cambria Math" panose="02040503050406030204" pitchFamily="18" charset="0"/>
                    <a:ea typeface="Cambria Math" panose="02040503050406030204" pitchFamily="18" charset="0"/>
                    <a:cs typeface="B Nazanin" panose="00000400000000000000" pitchFamily="2" charset="-78"/>
                  </a:rPr>
                  <a:t> و مشخص است</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که فرکانس سیگنال ورودی همان فرکانس تشدید است.</a:t>
                </a:r>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a:p>
                <a:pPr marL="457200" algn="ctr">
                  <a:tabLst>
                    <a:tab pos="1150620" algn="l"/>
                  </a:tabLst>
                </a:pPr>
                <a14:m>
                  <m:oMath xmlns:m="http://schemas.openxmlformats.org/officeDocument/2006/math">
                    <m:r>
                      <a:rPr lang="en-US" sz="1600" i="1" kern="100">
                        <a:latin typeface="Cambria Math" panose="02040503050406030204" pitchFamily="18" charset="0"/>
                        <a:ea typeface="Cambria Math" panose="02040503050406030204" pitchFamily="18" charset="0"/>
                        <a:cs typeface="B Nazanin" panose="00000400000000000000" pitchFamily="2" charset="-78"/>
                      </a:rPr>
                      <m:t>𝑌</m:t>
                    </m:r>
                    <m:d>
                      <m:d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𝜔</m:t>
                        </m:r>
                      </m:e>
                    </m:d>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1</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600" i="1" kern="100">
                            <a:latin typeface="Cambria Math" panose="02040503050406030204" pitchFamily="18" charset="0"/>
                            <a:ea typeface="Cambria Math" panose="02040503050406030204" pitchFamily="18" charset="0"/>
                            <a:cs typeface="B Nazanin" panose="00000400000000000000" pitchFamily="2" charset="-78"/>
                          </a:rPr>
                          <m:t>1</m:t>
                        </m:r>
                      </m:num>
                      <m:den>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2</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600" i="1" kern="100">
                                <a:latin typeface="Cambria Math" panose="02040503050406030204" pitchFamily="18" charset="0"/>
                                <a:ea typeface="Cambria Math" panose="02040503050406030204" pitchFamily="18" charset="0"/>
                                <a:cs typeface="B Nazanin" panose="00000400000000000000" pitchFamily="2" charset="-78"/>
                              </a:rPr>
                              <m:t>1</m:t>
                            </m:r>
                          </m:num>
                          <m:den>
                            <m:r>
                              <a:rPr lang="en-US" sz="1600" i="1" kern="100">
                                <a:latin typeface="Cambria Math" panose="02040503050406030204" pitchFamily="18" charset="0"/>
                                <a:ea typeface="Cambria Math" panose="02040503050406030204" pitchFamily="18" charset="0"/>
                                <a:cs typeface="B Nazanin" panose="00000400000000000000" pitchFamily="2" charset="-78"/>
                              </a:rPr>
                              <m:t>4</m:t>
                            </m:r>
                          </m:den>
                        </m:f>
                      </m:den>
                    </m:f>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2</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1</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1</m:t>
                    </m:r>
                    <m:r>
                      <a:rPr lang="en-US" sz="1600" b="0" i="0" kern="100" smtClean="0">
                        <a:latin typeface="Cambria Math" panose="02040503050406030204" pitchFamily="18" charset="0"/>
                        <a:ea typeface="Cambria Math" panose="02040503050406030204" pitchFamily="18" charset="0"/>
                        <a:cs typeface="B Nazanin" panose="00000400000000000000" pitchFamily="2" charset="-78"/>
                      </a:rPr>
                      <m:t> </m:t>
                    </m:r>
                  </m:oMath>
                </a14:m>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r>
                      <a:rPr lang="en-US" sz="1600" i="1" kern="100">
                        <a:latin typeface="Cambria Math" panose="02040503050406030204" pitchFamily="18" charset="0"/>
                        <a:ea typeface="Cambria Math" panose="02040503050406030204" pitchFamily="18" charset="0"/>
                        <a:cs typeface="B Nazanin" panose="00000400000000000000" pitchFamily="2" charset="-78"/>
                      </a:rPr>
                      <m:t>𝑉</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𝑍</m:t>
                    </m:r>
                    <m:d>
                      <m:d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𝜔</m:t>
                        </m:r>
                      </m:e>
                    </m:d>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𝑠</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1</m:t>
                    </m:r>
                  </m:oMath>
                </a14:m>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a:p>
                <a:pPr marL="457200" marR="0" algn="ctr">
                  <a:spcBef>
                    <a:spcPts val="0"/>
                  </a:spcBef>
                  <a:tabLst>
                    <a:tab pos="1150620" algn="l"/>
                  </a:tabLst>
                </a:pPr>
                <a14:m>
                  <m:oMath xmlns:m="http://schemas.openxmlformats.org/officeDocument/2006/math">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𝑅</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600" i="1" kern="100">
                            <a:latin typeface="Cambria Math" panose="02040503050406030204" pitchFamily="18" charset="0"/>
                            <a:ea typeface="Cambria Math" panose="02040503050406030204" pitchFamily="18" charset="0"/>
                            <a:cs typeface="B Nazanin" panose="00000400000000000000" pitchFamily="2" charset="-78"/>
                          </a:rPr>
                          <m:t>𝑉</m:t>
                        </m:r>
                      </m:num>
                      <m:den>
                        <m:r>
                          <a:rPr lang="en-US" sz="1600" i="1" kern="100">
                            <a:latin typeface="Cambria Math" panose="02040503050406030204" pitchFamily="18" charset="0"/>
                            <a:ea typeface="Cambria Math" panose="02040503050406030204" pitchFamily="18" charset="0"/>
                            <a:cs typeface="B Nazanin" panose="00000400000000000000" pitchFamily="2" charset="-78"/>
                          </a:rPr>
                          <m:t>𝑅</m:t>
                        </m:r>
                      </m:den>
                    </m:f>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1</m:t>
                    </m:r>
                  </m:oMath>
                </a14:m>
                <a:r>
                  <a:rPr lang="en-US" sz="1600" kern="100" dirty="0" smtClean="0">
                    <a:effectLst/>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r>
                      <a:rPr lang="en-US" sz="1600" b="0" i="0" kern="100" smtClean="0">
                        <a:latin typeface="Cambria Math" panose="02040503050406030204" pitchFamily="18" charset="0"/>
                        <a:ea typeface="Cambria Math" panose="02040503050406030204" pitchFamily="18" charset="0"/>
                        <a:cs typeface="B Nazanin" panose="00000400000000000000" pitchFamily="2" charset="-78"/>
                      </a:rPr>
                      <m:t>    </m:t>
                    </m:r>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𝐶</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smtClean="0">
                        <a:latin typeface="Cambria Math" panose="02040503050406030204" pitchFamily="18" charset="0"/>
                        <a:ea typeface="Cambria Math" panose="02040503050406030204" pitchFamily="18" charset="0"/>
                        <a:cs typeface="B Nazanin" panose="00000400000000000000" pitchFamily="2" charset="-78"/>
                      </a:rPr>
                      <m:t>𝜔</m:t>
                    </m:r>
                    <m:r>
                      <a:rPr lang="en-US" sz="1600" i="1" kern="100" smtClean="0">
                        <a:latin typeface="Cambria Math" panose="02040503050406030204" pitchFamily="18" charset="0"/>
                        <a:ea typeface="Cambria Math" panose="02040503050406030204" pitchFamily="18" charset="0"/>
                        <a:cs typeface="B Nazanin" panose="00000400000000000000" pitchFamily="2" charset="-78"/>
                      </a:rPr>
                      <m:t>𝐶𝑉</m:t>
                    </m:r>
                    <m:r>
                      <a:rPr lang="en-US" sz="1600" i="1" kern="100" smtClean="0">
                        <a:latin typeface="Cambria Math" panose="02040503050406030204" pitchFamily="18" charset="0"/>
                        <a:ea typeface="Cambria Math" panose="02040503050406030204" pitchFamily="18" charset="0"/>
                        <a:cs typeface="B Nazanin" panose="00000400000000000000" pitchFamily="2" charset="-78"/>
                      </a:rPr>
                      <m:t>=</m:t>
                    </m:r>
                    <m:r>
                      <a:rPr lang="en-US" sz="1600" i="1" kern="100" smtClean="0">
                        <a:latin typeface="Cambria Math" panose="02040503050406030204" pitchFamily="18" charset="0"/>
                        <a:ea typeface="Cambria Math" panose="02040503050406030204" pitchFamily="18" charset="0"/>
                        <a:cs typeface="B Nazanin" panose="00000400000000000000" pitchFamily="2" charset="-78"/>
                      </a:rPr>
                      <m:t>𝑗</m:t>
                    </m:r>
                    <m:r>
                      <a:rPr lang="en-US" sz="1600" i="1" kern="100" smtClean="0">
                        <a:latin typeface="Cambria Math" panose="02040503050406030204" pitchFamily="18" charset="0"/>
                        <a:ea typeface="Cambria Math" panose="02040503050406030204" pitchFamily="18" charset="0"/>
                        <a:cs typeface="B Nazanin" panose="00000400000000000000" pitchFamily="2" charset="-78"/>
                      </a:rPr>
                      <m:t>2</m:t>
                    </m:r>
                    <m:r>
                      <a:rPr lang="en-US" sz="1600" i="1" kern="100" smtClean="0">
                        <a:latin typeface="Cambria Math" panose="02040503050406030204" pitchFamily="18" charset="0"/>
                        <a:ea typeface="Cambria Math" panose="02040503050406030204" pitchFamily="18" charset="0"/>
                        <a:cs typeface="B Nazanin" panose="00000400000000000000" pitchFamily="2" charset="-78"/>
                      </a:rPr>
                      <m:t>=</m:t>
                    </m:r>
                    <m:r>
                      <a:rPr lang="en-US" sz="1600" i="1" kern="100" smtClean="0">
                        <a:latin typeface="Cambria Math" panose="02040503050406030204" pitchFamily="18" charset="0"/>
                        <a:ea typeface="Cambria Math" panose="02040503050406030204" pitchFamily="18" charset="0"/>
                        <a:cs typeface="B Nazanin" panose="00000400000000000000" pitchFamily="2" charset="-78"/>
                      </a:rPr>
                      <m:t>2</m:t>
                    </m:r>
                    <m:sSup>
                      <m:sSupPr>
                        <m:ctrlPr>
                          <a:rPr lang="en-US" sz="1600" i="1" kern="100" smtClean="0">
                            <a:latin typeface="Cambria Math" panose="02040503050406030204" pitchFamily="18" charset="0"/>
                            <a:ea typeface="Cambria Math" panose="02040503050406030204" pitchFamily="18" charset="0"/>
                            <a:cs typeface="B Nazanin" panose="00000400000000000000" pitchFamily="2" charset="-78"/>
                          </a:rPr>
                        </m:ctrlPr>
                      </m:sSupPr>
                      <m:e>
                        <m:r>
                          <a:rPr lang="en-US" sz="1600" i="1" kern="100">
                            <a:latin typeface="Cambria Math" panose="02040503050406030204" pitchFamily="18" charset="0"/>
                            <a:ea typeface="Cambria Math" panose="02040503050406030204" pitchFamily="18" charset="0"/>
                            <a:cs typeface="B Nazanin" panose="00000400000000000000" pitchFamily="2" charset="-78"/>
                          </a:rPr>
                          <m:t>𝑒</m:t>
                        </m:r>
                      </m:e>
                      <m:sup>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90</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sup>
                    </m:sSup>
                  </m:oMath>
                </a14:m>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𝐿</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600" i="1" kern="100">
                            <a:latin typeface="Cambria Math" panose="02040503050406030204" pitchFamily="18" charset="0"/>
                            <a:ea typeface="Cambria Math" panose="02040503050406030204" pitchFamily="18" charset="0"/>
                            <a:cs typeface="B Nazanin" panose="00000400000000000000" pitchFamily="2" charset="-78"/>
                          </a:rPr>
                          <m:t>𝑉</m:t>
                        </m:r>
                      </m:num>
                      <m:den>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𝜔</m:t>
                        </m:r>
                        <m:r>
                          <a:rPr lang="en-US" sz="1600" i="1" kern="100">
                            <a:latin typeface="Cambria Math" panose="02040503050406030204" pitchFamily="18" charset="0"/>
                            <a:ea typeface="Cambria Math" panose="02040503050406030204" pitchFamily="18" charset="0"/>
                            <a:cs typeface="B Nazanin" panose="00000400000000000000" pitchFamily="2" charset="-78"/>
                          </a:rPr>
                          <m:t>𝐿</m:t>
                        </m:r>
                      </m:den>
                    </m:f>
                    <m:r>
                      <a:rPr lang="en-US" sz="16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600" i="1" kern="100">
                            <a:latin typeface="Cambria Math" panose="02040503050406030204" pitchFamily="18" charset="0"/>
                            <a:ea typeface="Cambria Math" panose="02040503050406030204" pitchFamily="18" charset="0"/>
                            <a:cs typeface="B Nazanin" panose="00000400000000000000" pitchFamily="2" charset="-78"/>
                          </a:rPr>
                          <m:t>2</m:t>
                        </m:r>
                      </m:num>
                      <m:den>
                        <m:r>
                          <a:rPr lang="en-US" sz="1600" i="1" kern="100">
                            <a:latin typeface="Cambria Math" panose="02040503050406030204" pitchFamily="18" charset="0"/>
                            <a:ea typeface="Cambria Math" panose="02040503050406030204" pitchFamily="18" charset="0"/>
                            <a:cs typeface="B Nazanin" panose="00000400000000000000" pitchFamily="2" charset="-78"/>
                          </a:rPr>
                          <m:t>𝑗</m:t>
                        </m:r>
                      </m:den>
                    </m:f>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m:t>
                    </m:r>
                    <m:r>
                      <a:rPr lang="fa-IR" sz="1600" b="0" i="1" kern="100" smtClean="0">
                        <a:latin typeface="Cambria Math" panose="02040503050406030204" pitchFamily="18" charset="0"/>
                        <a:ea typeface="Cambria Math" panose="02040503050406030204" pitchFamily="18" charset="0"/>
                        <a:cs typeface="B Nazanin" panose="00000400000000000000" pitchFamily="2" charset="-78"/>
                      </a:rPr>
                      <m:t>−</m:t>
                    </m:r>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𝑗</m:t>
                    </m:r>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2</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2</m:t>
                    </m:r>
                    <m:sSup>
                      <m:sSup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600" i="1" kern="100">
                            <a:latin typeface="Cambria Math" panose="02040503050406030204" pitchFamily="18" charset="0"/>
                            <a:ea typeface="Cambria Math" panose="02040503050406030204" pitchFamily="18" charset="0"/>
                            <a:cs typeface="B Nazanin" panose="00000400000000000000" pitchFamily="2" charset="-78"/>
                          </a:rPr>
                          <m:t>𝑒</m:t>
                        </m:r>
                      </m:e>
                      <m:sup>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90</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sup>
                    </m:sSup>
                  </m:oMath>
                </a14:m>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r>
                  <a:rPr lang="en-US" sz="1600" kern="100" dirty="0">
                    <a:effectLst/>
                    <a:latin typeface="Cambria Math" panose="02040503050406030204" pitchFamily="18" charset="0"/>
                    <a:ea typeface="Cambria Math" panose="02040503050406030204" pitchFamily="18" charset="0"/>
                    <a:cs typeface="B Nazanin" panose="00000400000000000000" pitchFamily="2" charset="-78"/>
                  </a:rPr>
                  <a:t>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دیده می‌شود که:</a:t>
                </a:r>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tabLst>
                    <a:tab pos="777240" algn="l"/>
                  </a:tabLst>
                </a:pPr>
                <a14:m>
                  <m:oMathPara xmlns:m="http://schemas.openxmlformats.org/officeDocument/2006/math">
                    <m:oMathParaPr>
                      <m:jc m:val="centerGroup"/>
                    </m:oMathParaPr>
                    <m:oMath xmlns:m="http://schemas.openxmlformats.org/officeDocument/2006/math">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𝑅</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𝑠</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 </m:t>
                      </m:r>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  </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  </m:t>
                      </m:r>
                      <m:r>
                        <a:rPr lang="en-US" sz="1600" i="1" kern="100">
                          <a:latin typeface="Cambria Math" panose="02040503050406030204" pitchFamily="18" charset="0"/>
                          <a:ea typeface="Cambria Math" panose="02040503050406030204" pitchFamily="18" charset="0"/>
                          <a:cs typeface="B Nazanin" panose="00000400000000000000" pitchFamily="2" charset="-78"/>
                        </a:rPr>
                        <m:t> </m:t>
                      </m:r>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𝐿</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𝐶</m:t>
                          </m:r>
                        </m:sub>
                      </m:sSub>
                      <m:r>
                        <a:rPr lang="en-US" sz="1600" i="1" kern="100" smtClean="0">
                          <a:latin typeface="Cambria Math" panose="02040503050406030204" pitchFamily="18" charset="0"/>
                          <a:ea typeface="Cambria Math" panose="02040503050406030204" pitchFamily="18" charset="0"/>
                          <a:cs typeface="B Nazanin" panose="00000400000000000000" pitchFamily="2" charset="-78"/>
                        </a:rPr>
                        <m:t>=</m:t>
                      </m:r>
                      <m:r>
                        <a:rPr lang="en-US" sz="1600" i="1" kern="100" smtClean="0">
                          <a:latin typeface="Cambria Math" panose="02040503050406030204" pitchFamily="18" charset="0"/>
                          <a:ea typeface="Cambria Math" panose="02040503050406030204" pitchFamily="18" charset="0"/>
                          <a:cs typeface="B Nazanin" panose="00000400000000000000" pitchFamily="2" charset="-78"/>
                        </a:rPr>
                        <m:t>0</m:t>
                      </m:r>
                    </m:oMath>
                  </m:oMathPara>
                </a14:m>
                <a:endParaRPr lang="fa-IR" sz="1600" kern="100" dirty="0" smtClean="0">
                  <a:latin typeface="Cambria Math" panose="02040503050406030204" pitchFamily="18" charset="0"/>
                  <a:ea typeface="Cambria Math" panose="02040503050406030204" pitchFamily="18" charset="0"/>
                  <a:cs typeface="B Nazanin" panose="00000400000000000000" pitchFamily="2" charset="-78"/>
                </a:endParaRPr>
              </a:p>
              <a:p>
                <a:pPr algn="just" rtl="1">
                  <a:tabLst>
                    <a:tab pos="777240" algn="l"/>
                  </a:tabLst>
                </a:pP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دیاگرام فیزوری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در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شکل روبرو </a:t>
                </a:r>
                <a:r>
                  <a:rPr lang="fa-IR" sz="1600" kern="100" dirty="0">
                    <a:latin typeface="Cambria Math" panose="02040503050406030204" pitchFamily="18" charset="0"/>
                    <a:ea typeface="Cambria Math" panose="02040503050406030204" pitchFamily="18" charset="0"/>
                    <a:cs typeface="B Nazanin" panose="00000400000000000000" pitchFamily="2" charset="-78"/>
                  </a:rPr>
                  <a:t>نشان داده شده است</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a:t>
                </a:r>
              </a:p>
              <a:p>
                <a:pPr algn="just" rtl="1">
                  <a:tabLst>
                    <a:tab pos="777240" algn="l"/>
                  </a:tabLst>
                </a:pPr>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a:p>
                <a:pPr marL="285750" indent="-285750" algn="just" rtl="1">
                  <a:buFont typeface="Wingdings" panose="05000000000000000000" pitchFamily="2" charset="2"/>
                  <a:buChar char="ü"/>
                  <a:tabLst>
                    <a:tab pos="777240" algn="l"/>
                  </a:tabLst>
                </a:pPr>
                <a:r>
                  <a:rPr lang="fa-IR" sz="1600" b="1"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توجه:</a:t>
                </a:r>
                <a:r>
                  <a:rPr lang="fa-IR" sz="1600"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اندازه جریان در سلف و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خازن، </a:t>
                </a:r>
                <a:r>
                  <a:rPr lang="fa-IR" sz="1600" kern="100" dirty="0">
                    <a:latin typeface="Cambria Math" panose="02040503050406030204" pitchFamily="18" charset="0"/>
                    <a:ea typeface="Cambria Math" panose="02040503050406030204" pitchFamily="18" charset="0"/>
                    <a:cs typeface="B Nazanin" panose="00000400000000000000" pitchFamily="2" charset="-78"/>
                  </a:rPr>
                  <a:t>دو برابر اندازه جریان </a:t>
                </a:r>
                <a14:m>
                  <m:oMath xmlns:m="http://schemas.openxmlformats.org/officeDocument/2006/math">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𝑠</m:t>
                        </m:r>
                      </m:sub>
                    </m:sSub>
                  </m:oMath>
                </a14:m>
                <a:r>
                  <a:rPr lang="fa-IR" sz="1600" kern="100" dirty="0">
                    <a:latin typeface="Cambria Math" panose="02040503050406030204" pitchFamily="18" charset="0"/>
                    <a:ea typeface="Cambria Math" panose="02040503050406030204" pitchFamily="18" charset="0"/>
                    <a:cs typeface="B Nazanin" panose="00000400000000000000" pitchFamily="2" charset="-78"/>
                  </a:rPr>
                  <a:t> است</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p>
            </p:txBody>
          </p:sp>
        </mc:Choice>
        <mc:Fallback xmlns="">
          <p:sp>
            <p:nvSpPr>
              <p:cNvPr id="4" name="Rectangle 3"/>
              <p:cNvSpPr>
                <a:spLocks noRot="1" noChangeAspect="1" noMove="1" noResize="1" noEditPoints="1" noAdjustHandles="1" noChangeArrowheads="1" noChangeShapeType="1" noTextEdit="1"/>
              </p:cNvSpPr>
              <p:nvPr/>
            </p:nvSpPr>
            <p:spPr>
              <a:xfrm>
                <a:off x="381000" y="213377"/>
                <a:ext cx="8458200" cy="2723566"/>
              </a:xfrm>
              <a:prstGeom prst="rect">
                <a:avLst/>
              </a:prstGeom>
              <a:blipFill>
                <a:blip r:embed="rId3"/>
                <a:stretch>
                  <a:fillRect l="-1081" t="-1566" r="-360"/>
                </a:stretch>
              </a:blipFill>
            </p:spPr>
            <p:txBody>
              <a:bodyPr/>
              <a:lstStyle/>
              <a:p>
                <a:r>
                  <a:rPr lang="en-US">
                    <a:noFill/>
                  </a:rPr>
                  <a:t> </a:t>
                </a:r>
              </a:p>
            </p:txBody>
          </p:sp>
        </mc:Fallback>
      </mc:AlternateContent>
      <p:pic>
        <p:nvPicPr>
          <p:cNvPr id="10" name="Picture 9"/>
          <p:cNvPicPr/>
          <p:nvPr/>
        </p:nvPicPr>
        <p:blipFill rotWithShape="1">
          <a:blip r:embed="rId4">
            <a:extLst>
              <a:ext uri="{28A0092B-C50C-407E-A947-70E740481C1C}">
                <a14:useLocalDpi xmlns:a14="http://schemas.microsoft.com/office/drawing/2010/main" val="0"/>
              </a:ext>
            </a:extLst>
          </a:blip>
          <a:srcRect r="3153"/>
          <a:stretch/>
        </p:blipFill>
        <p:spPr>
          <a:xfrm>
            <a:off x="185651" y="1575160"/>
            <a:ext cx="2481349" cy="1549040"/>
          </a:xfrm>
          <a:prstGeom prst="round1Rect">
            <a:avLst>
              <a:gd name="adj" fmla="val 35915"/>
            </a:avLst>
          </a:prstGeom>
        </p:spPr>
      </p:pic>
      <mc:AlternateContent xmlns:mc="http://schemas.openxmlformats.org/markup-compatibility/2006" xmlns:a14="http://schemas.microsoft.com/office/drawing/2010/main">
        <mc:Choice Requires="a14">
          <p:sp>
            <p:nvSpPr>
              <p:cNvPr id="14" name="Rectangle 13"/>
              <p:cNvSpPr/>
              <p:nvPr/>
            </p:nvSpPr>
            <p:spPr>
              <a:xfrm>
                <a:off x="185651" y="3057708"/>
                <a:ext cx="8686800" cy="3815532"/>
              </a:xfrm>
              <a:prstGeom prst="rect">
                <a:avLst/>
              </a:prstGeom>
            </p:spPr>
            <p:txBody>
              <a:bodyPr wrap="square">
                <a:spAutoFit/>
              </a:bodyPr>
              <a:lstStyle/>
              <a:p>
                <a:pPr algn="just" rtl="1">
                  <a:lnSpc>
                    <a:spcPct val="107000"/>
                  </a:lnSpc>
                  <a:spcAft>
                    <a:spcPts val="800"/>
                  </a:spcAft>
                  <a:tabLst>
                    <a:tab pos="777240" algn="l"/>
                  </a:tabLst>
                </a:pPr>
                <a:r>
                  <a:rPr lang="fa-IR" sz="1600" dirty="0" smtClean="0">
                    <a:latin typeface="Calibri" panose="020F0502020204030204" pitchFamily="34" charset="0"/>
                    <a:ea typeface="Calibri" panose="020F0502020204030204" pitchFamily="34" charset="0"/>
                    <a:cs typeface="B Nazanin" panose="00000400000000000000" pitchFamily="2" charset="-78"/>
                  </a:rPr>
                  <a:t>اگر در مدار قبلی، به جای </a:t>
                </a:r>
                <a:r>
                  <a:rPr lang="fa-IR" sz="1600" dirty="0">
                    <a:latin typeface="Calibri" panose="020F0502020204030204" pitchFamily="34" charset="0"/>
                    <a:ea typeface="Calibri" panose="020F0502020204030204" pitchFamily="34" charset="0"/>
                    <a:cs typeface="B Nazanin" panose="00000400000000000000" pitchFamily="2" charset="-78"/>
                  </a:rPr>
                  <a:t>مقاومت یک </a:t>
                </a:r>
                <a:r>
                  <a:rPr lang="fa-IR" sz="1600" dirty="0" smtClean="0">
                    <a:latin typeface="Calibri" panose="020F0502020204030204" pitchFamily="34" charset="0"/>
                    <a:ea typeface="Calibri" panose="020F0502020204030204" pitchFamily="34" charset="0"/>
                    <a:cs typeface="B Nazanin" panose="00000400000000000000" pitchFamily="2" charset="-78"/>
                  </a:rPr>
                  <a:t>اهمی، مقاومت </a:t>
                </a:r>
                <a:r>
                  <a:rPr lang="fa-IR" sz="1600" dirty="0">
                    <a:ea typeface="Calibri" panose="020F0502020204030204" pitchFamily="34" charset="0"/>
                    <a:cs typeface="B Nazanin" panose="00000400000000000000" pitchFamily="2" charset="-78"/>
                  </a:rPr>
                  <a:t>250</a:t>
                </a:r>
                <a:r>
                  <a:rPr lang="fa-IR" sz="1600" dirty="0">
                    <a:latin typeface="Calibri" panose="020F0502020204030204" pitchFamily="34" charset="0"/>
                    <a:ea typeface="Calibri" panose="020F0502020204030204" pitchFamily="34" charset="0"/>
                    <a:cs typeface="B Nazanin" panose="00000400000000000000" pitchFamily="2" charset="-78"/>
                  </a:rPr>
                  <a:t> اهمی قرار </a:t>
                </a:r>
                <a:r>
                  <a:rPr lang="fa-IR" sz="1600" dirty="0" smtClean="0">
                    <a:latin typeface="Calibri" panose="020F0502020204030204" pitchFamily="34" charset="0"/>
                    <a:ea typeface="Calibri" panose="020F0502020204030204" pitchFamily="34" charset="0"/>
                    <a:cs typeface="B Nazanin" panose="00000400000000000000" pitchFamily="2" charset="-78"/>
                  </a:rPr>
                  <a:t>دهیم</a:t>
                </a:r>
                <a:r>
                  <a:rPr lang="fa-IR" sz="1600" kern="100" dirty="0" smtClean="0">
                    <a:latin typeface="Calibri" panose="020F0502020204030204" pitchFamily="34" charset="0"/>
                    <a:ea typeface="Calibri" panose="020F0502020204030204" pitchFamily="34" charset="0"/>
                    <a:cs typeface="B Nazanin" panose="00000400000000000000" pitchFamily="2" charset="-78"/>
                  </a:rPr>
                  <a:t>،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ملاحظه </a:t>
                </a:r>
                <a:r>
                  <a:rPr lang="fa-IR" sz="1600" kern="100" dirty="0">
                    <a:latin typeface="Calibri" panose="020F0502020204030204" pitchFamily="34" charset="0"/>
                    <a:ea typeface="Times New Roman" panose="02020603050405020304" pitchFamily="18" charset="0"/>
                    <a:cs typeface="B Nazanin" panose="00000400000000000000" pitchFamily="2" charset="-78"/>
                  </a:rPr>
                  <a:t>می‌شود که جریان گذرنده از سلف و خازن می‌تواند به مراتب از جریان منبع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𝐼</m:t>
                        </m:r>
                      </m:e>
                      <m:sub>
                        <m:r>
                          <a:rPr lang="en-US" sz="1600" i="1" kern="100">
                            <a:latin typeface="Cambria Math" panose="02040503050406030204" pitchFamily="18" charset="0"/>
                            <a:ea typeface="Times New Roman" panose="02020603050405020304" pitchFamily="18" charset="0"/>
                            <a:cs typeface="B Nazanin" panose="00000400000000000000" pitchFamily="2" charset="-78"/>
                          </a:rPr>
                          <m:t>𝑠</m:t>
                        </m:r>
                      </m:sub>
                    </m:sSub>
                  </m:oMath>
                </a14:m>
                <a:r>
                  <a:rPr lang="fa-IR" sz="1600" kern="100" dirty="0">
                    <a:latin typeface="Calibri" panose="020F0502020204030204" pitchFamily="34" charset="0"/>
                    <a:ea typeface="Times New Roman" panose="02020603050405020304" pitchFamily="18" charset="0"/>
                    <a:cs typeface="B Nazanin" panose="00000400000000000000" pitchFamily="2" charset="-78"/>
                  </a:rPr>
                  <a:t> بیشتر باشد و مفهوم تشدید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دقیقاً </a:t>
                </a:r>
                <a:r>
                  <a:rPr lang="fa-IR" sz="1600" kern="100" dirty="0">
                    <a:latin typeface="Calibri" panose="020F0502020204030204" pitchFamily="34" charset="0"/>
                    <a:ea typeface="Times New Roman" panose="02020603050405020304" pitchFamily="18" charset="0"/>
                    <a:cs typeface="B Nazanin" panose="00000400000000000000" pitchFamily="2" charset="-78"/>
                  </a:rPr>
                  <a:t>به این مطلب اشاره می‌کند</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 یعنی </a:t>
                </a:r>
                <a:r>
                  <a:rPr lang="fa-IR" sz="1600" kern="100" dirty="0" smtClean="0">
                    <a:latin typeface="Calibri" panose="020F0502020204030204" pitchFamily="34" charset="0"/>
                    <a:ea typeface="Calibri" panose="020F0502020204030204" pitchFamily="34" charset="0"/>
                    <a:cs typeface="B Nazanin" panose="00000400000000000000" pitchFamily="2" charset="-78"/>
                  </a:rPr>
                  <a:t>اگر </a:t>
                </a:r>
                <a:r>
                  <a:rPr lang="fa-IR" sz="1600" kern="100" dirty="0">
                    <a:latin typeface="Calibri" panose="020F0502020204030204" pitchFamily="34" charset="0"/>
                    <a:ea typeface="Calibri" panose="020F0502020204030204" pitchFamily="34" charset="0"/>
                    <a:cs typeface="B Nazanin" panose="00000400000000000000" pitchFamily="2" charset="-78"/>
                  </a:rPr>
                  <a:t>فرکانس سیگنال </a:t>
                </a:r>
                <a:r>
                  <a:rPr lang="fa-IR" sz="1600" kern="100" dirty="0" smtClean="0">
                    <a:latin typeface="Calibri" panose="020F0502020204030204" pitchFamily="34" charset="0"/>
                    <a:ea typeface="Calibri" panose="020F0502020204030204" pitchFamily="34" charset="0"/>
                    <a:cs typeface="B Nazanin" panose="00000400000000000000" pitchFamily="2" charset="-78"/>
                  </a:rPr>
                  <a:t>ورودی، </a:t>
                </a:r>
                <a:r>
                  <a:rPr lang="fa-IR" sz="1600" kern="100" dirty="0">
                    <a:latin typeface="Calibri" panose="020F0502020204030204" pitchFamily="34" charset="0"/>
                    <a:ea typeface="Calibri" panose="020F0502020204030204" pitchFamily="34" charset="0"/>
                    <a:cs typeface="B Nazanin" panose="00000400000000000000" pitchFamily="2" charset="-78"/>
                  </a:rPr>
                  <a:t>برابر </a:t>
                </a:r>
                <a:r>
                  <a:rPr lang="fa-IR" sz="1600" kern="100" dirty="0" smtClean="0">
                    <a:latin typeface="Calibri" panose="020F0502020204030204" pitchFamily="34" charset="0"/>
                    <a:ea typeface="Calibri" panose="020F0502020204030204" pitchFamily="34" charset="0"/>
                    <a:cs typeface="B Nazanin" panose="00000400000000000000" pitchFamily="2" charset="-78"/>
                  </a:rPr>
                  <a:t>با فرکانس </a:t>
                </a:r>
                <a:r>
                  <a:rPr lang="fa-IR" sz="1600" kern="100" dirty="0">
                    <a:latin typeface="Calibri" panose="020F0502020204030204" pitchFamily="34" charset="0"/>
                    <a:ea typeface="Calibri" panose="020F0502020204030204" pitchFamily="34" charset="0"/>
                    <a:cs typeface="B Nazanin" panose="00000400000000000000" pitchFamily="2" charset="-78"/>
                  </a:rPr>
                  <a:t>تشدید مدار </a:t>
                </a:r>
                <a:r>
                  <a:rPr lang="fa-IR" sz="1600" kern="100" dirty="0" smtClean="0">
                    <a:latin typeface="Calibri" panose="020F0502020204030204" pitchFamily="34" charset="0"/>
                    <a:ea typeface="Calibri" panose="020F0502020204030204" pitchFamily="34" charset="0"/>
                    <a:cs typeface="B Nazanin" panose="00000400000000000000" pitchFamily="2" charset="-78"/>
                  </a:rPr>
                  <a:t>باشد، </a:t>
                </a:r>
                <a:r>
                  <a:rPr lang="fa-IR" sz="1600" kern="100" dirty="0">
                    <a:latin typeface="Calibri" panose="020F0502020204030204" pitchFamily="34" charset="0"/>
                    <a:ea typeface="Calibri" panose="020F0502020204030204" pitchFamily="34" charset="0"/>
                    <a:cs typeface="B Nazanin" panose="00000400000000000000" pitchFamily="2" charset="-78"/>
                  </a:rPr>
                  <a:t>جریان گذرنده از سلف و خازن می‌تواند خیلی </a:t>
                </a:r>
                <a:r>
                  <a:rPr lang="fa-IR" sz="1600" kern="100" dirty="0" smtClean="0">
                    <a:latin typeface="Calibri" panose="020F0502020204030204" pitchFamily="34" charset="0"/>
                    <a:ea typeface="Calibri" panose="020F0502020204030204" pitchFamily="34" charset="0"/>
                    <a:cs typeface="B Nazanin" panose="00000400000000000000" pitchFamily="2" charset="-78"/>
                  </a:rPr>
                  <a:t>بزرگتر </a:t>
                </a:r>
                <a:r>
                  <a:rPr lang="fa-IR" sz="1600" kern="100" dirty="0">
                    <a:latin typeface="Calibri" panose="020F0502020204030204" pitchFamily="34" charset="0"/>
                    <a:ea typeface="Calibri" panose="020F0502020204030204" pitchFamily="34" charset="0"/>
                    <a:cs typeface="B Nazanin" panose="00000400000000000000" pitchFamily="2" charset="-78"/>
                  </a:rPr>
                  <a:t>از منبع جریان باشد. جریان منبع </a:t>
                </a:r>
                <a:r>
                  <a:rPr lang="fa-IR" sz="1600" kern="100" dirty="0" smtClean="0">
                    <a:latin typeface="Calibri" panose="020F0502020204030204" pitchFamily="34" charset="0"/>
                    <a:ea typeface="Calibri" panose="020F0502020204030204" pitchFamily="34" charset="0"/>
                    <a:cs typeface="B Nazanin" panose="00000400000000000000" pitchFamily="2" charset="-78"/>
                  </a:rPr>
                  <a:t>نیز تماماً </a:t>
                </a:r>
                <a:r>
                  <a:rPr lang="fa-IR" sz="1600" kern="100" dirty="0">
                    <a:latin typeface="Calibri" panose="020F0502020204030204" pitchFamily="34" charset="0"/>
                    <a:ea typeface="Calibri" panose="020F0502020204030204" pitchFamily="34" charset="0"/>
                    <a:cs typeface="B Nazanin" panose="00000400000000000000" pitchFamily="2" charset="-78"/>
                  </a:rPr>
                  <a:t>از مقاومت می‌گذرد</a:t>
                </a:r>
                <a:r>
                  <a:rPr lang="fa-IR" sz="1600" kern="100" dirty="0" smtClean="0">
                    <a:latin typeface="Calibri" panose="020F0502020204030204" pitchFamily="34" charset="0"/>
                    <a:ea typeface="Calibri" panose="020F0502020204030204" pitchFamily="34" charset="0"/>
                    <a:cs typeface="B Nazanin" panose="00000400000000000000" pitchFamily="2" charset="-78"/>
                  </a:rPr>
                  <a:t>.</a:t>
                </a:r>
              </a:p>
              <a:p>
                <a:pPr marL="457200" algn="ctr">
                  <a:tabLst>
                    <a:tab pos="1150620" algn="l"/>
                  </a:tabLst>
                </a:pPr>
                <a14:m>
                  <m:oMath xmlns:m="http://schemas.openxmlformats.org/officeDocument/2006/math">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𝑍</m:t>
                    </m:r>
                    <m:d>
                      <m:d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𝜔</m:t>
                        </m:r>
                      </m:e>
                    </m:d>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250</m:t>
                    </m:r>
                  </m:oMath>
                </a14:m>
                <a:r>
                  <a:rPr lang="en-US" sz="1600" kern="100" dirty="0">
                    <a:latin typeface="Cambria Math" panose="02040503050406030204" pitchFamily="18" charset="0"/>
                    <a:ea typeface="Cambria Math" panose="02040503050406030204" pitchFamily="18" charset="0"/>
                    <a:cs typeface="B Nazanin" panose="00000400000000000000" pitchFamily="2" charset="-78"/>
                  </a:rPr>
                  <a:t>,</a:t>
                </a:r>
                <a:r>
                  <a:rPr lang="fa-IR" sz="1600" kern="100" dirty="0">
                    <a:latin typeface="Cambria Math" panose="02040503050406030204" pitchFamily="18" charset="0"/>
                    <a:ea typeface="Cambria Math" panose="02040503050406030204" pitchFamily="18" charset="0"/>
                    <a:cs typeface="B Nazanin" panose="00000400000000000000" pitchFamily="2" charset="-78"/>
                  </a:rPr>
                  <a:t>        </a:t>
                </a:r>
                <a:r>
                  <a:rPr lang="en-US" sz="1600" kern="100" dirty="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r>
                      <a:rPr lang="en-US" sz="1600" i="1" kern="100">
                        <a:latin typeface="Cambria Math" panose="02040503050406030204" pitchFamily="18" charset="0"/>
                        <a:ea typeface="Cambria Math" panose="02040503050406030204" pitchFamily="18" charset="0"/>
                        <a:cs typeface="B Nazanin" panose="00000400000000000000" pitchFamily="2" charset="-78"/>
                      </a:rPr>
                      <m:t>𝑉</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𝑍</m:t>
                    </m:r>
                    <m:d>
                      <m:d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𝜔</m:t>
                        </m:r>
                      </m:e>
                    </m:d>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𝑠</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250</m:t>
                    </m:r>
                    <m:r>
                      <a:rPr lang="en-US" sz="1600">
                        <a:latin typeface="Cambria Math" panose="02040503050406030204" pitchFamily="18" charset="0"/>
                      </a:rPr>
                      <m:t>∠</m:t>
                    </m:r>
                    <m:sSup>
                      <m:sSupPr>
                        <m:ctrlPr>
                          <a:rPr lang="en-US" sz="1600" i="1">
                            <a:latin typeface="Cambria Math" panose="02040503050406030204" pitchFamily="18" charset="0"/>
                          </a:rPr>
                        </m:ctrlPr>
                      </m:sSupPr>
                      <m:e>
                        <m:r>
                          <a:rPr lang="en-US" sz="1600" b="0" i="0" smtClean="0">
                            <a:latin typeface="Cambria Math" panose="02040503050406030204" pitchFamily="18" charset="0"/>
                          </a:rPr>
                          <m:t>0</m:t>
                        </m:r>
                      </m:e>
                      <m:sup>
                        <m:r>
                          <a:rPr lang="en-US" sz="1600">
                            <a:latin typeface="Cambria Math" panose="02040503050406030204" pitchFamily="18" charset="0"/>
                          </a:rPr>
                          <m:t>∘</m:t>
                        </m:r>
                      </m:sup>
                    </m:sSup>
                  </m:oMath>
                </a14:m>
                <a:endParaRPr lang="en-US" sz="1600" kern="100" dirty="0">
                  <a:latin typeface="Cambria Math" panose="02040503050406030204" pitchFamily="18" charset="0"/>
                  <a:ea typeface="Cambria Math" panose="02040503050406030204" pitchFamily="18" charset="0"/>
                  <a:cs typeface="B Nazanin" panose="00000400000000000000" pitchFamily="2" charset="-78"/>
                </a:endParaRPr>
              </a:p>
              <a:p>
                <a:pPr marL="457200" marR="0" algn="ctr">
                  <a:spcBef>
                    <a:spcPts val="0"/>
                  </a:spcBef>
                  <a:tabLst>
                    <a:tab pos="1150620" algn="l"/>
                  </a:tabLst>
                </a:pPr>
                <a14:m>
                  <m:oMath xmlns:m="http://schemas.openxmlformats.org/officeDocument/2006/math">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𝑅</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600" i="1" kern="100">
                            <a:latin typeface="Cambria Math" panose="02040503050406030204" pitchFamily="18" charset="0"/>
                            <a:ea typeface="Cambria Math" panose="02040503050406030204" pitchFamily="18" charset="0"/>
                            <a:cs typeface="B Nazanin" panose="00000400000000000000" pitchFamily="2" charset="-78"/>
                          </a:rPr>
                          <m:t>𝑉</m:t>
                        </m:r>
                      </m:num>
                      <m:den>
                        <m:r>
                          <a:rPr lang="en-US" sz="1600" i="1" kern="100">
                            <a:latin typeface="Cambria Math" panose="02040503050406030204" pitchFamily="18" charset="0"/>
                            <a:ea typeface="Cambria Math" panose="02040503050406030204" pitchFamily="18" charset="0"/>
                            <a:cs typeface="B Nazanin" panose="00000400000000000000" pitchFamily="2" charset="-78"/>
                          </a:rPr>
                          <m:t>𝑅</m:t>
                        </m:r>
                      </m:den>
                    </m:f>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1</m:t>
                    </m:r>
                  </m:oMath>
                </a14:m>
                <a:r>
                  <a:rPr lang="en-US" sz="1600" kern="100" dirty="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           </a:t>
                </a:r>
                <a:r>
                  <a:rPr lang="en-US" sz="1600" kern="100" dirty="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𝐶</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𝜔</m:t>
                    </m:r>
                    <m:r>
                      <a:rPr lang="en-US" sz="1600" i="1" kern="100">
                        <a:latin typeface="Cambria Math" panose="02040503050406030204" pitchFamily="18" charset="0"/>
                        <a:ea typeface="Cambria Math" panose="02040503050406030204" pitchFamily="18" charset="0"/>
                        <a:cs typeface="B Nazanin" panose="00000400000000000000" pitchFamily="2" charset="-78"/>
                      </a:rPr>
                      <m:t>𝐶𝑉</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500</m:t>
                    </m:r>
                    <m:sSup>
                      <m:sSup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600" i="1" kern="100">
                            <a:latin typeface="Cambria Math" panose="02040503050406030204" pitchFamily="18" charset="0"/>
                            <a:ea typeface="Cambria Math" panose="02040503050406030204" pitchFamily="18" charset="0"/>
                            <a:cs typeface="B Nazanin" panose="00000400000000000000" pitchFamily="2" charset="-78"/>
                          </a:rPr>
                          <m:t>𝑒</m:t>
                        </m:r>
                      </m:e>
                      <m:sup>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90</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sup>
                    </m:sSup>
                  </m:oMath>
                </a14:m>
                <a:r>
                  <a:rPr lang="en-US" sz="1600" kern="100" dirty="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sSub>
                      <m:sSub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bPr>
                      <m:e>
                        <m:r>
                          <a:rPr lang="en-US" sz="1600" i="1" kern="100">
                            <a:latin typeface="Cambria Math" panose="02040503050406030204" pitchFamily="18" charset="0"/>
                            <a:ea typeface="Cambria Math" panose="02040503050406030204" pitchFamily="18" charset="0"/>
                            <a:cs typeface="B Nazanin" panose="00000400000000000000" pitchFamily="2" charset="-78"/>
                          </a:rPr>
                          <m:t>𝐼</m:t>
                        </m:r>
                      </m:e>
                      <m:sub>
                        <m:r>
                          <a:rPr lang="en-US" sz="1600" i="1" kern="100">
                            <a:latin typeface="Cambria Math" panose="02040503050406030204" pitchFamily="18" charset="0"/>
                            <a:ea typeface="Cambria Math" panose="02040503050406030204" pitchFamily="18" charset="0"/>
                            <a:cs typeface="B Nazanin" panose="00000400000000000000" pitchFamily="2" charset="-78"/>
                          </a:rPr>
                          <m:t>𝐿</m:t>
                        </m:r>
                      </m:sub>
                    </m:sSub>
                    <m:r>
                      <a:rPr lang="en-US" sz="16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600" i="1" kern="100">
                            <a:latin typeface="Cambria Math" panose="02040503050406030204" pitchFamily="18" charset="0"/>
                            <a:ea typeface="Cambria Math" panose="02040503050406030204" pitchFamily="18" charset="0"/>
                            <a:cs typeface="B Nazanin" panose="00000400000000000000" pitchFamily="2" charset="-78"/>
                          </a:rPr>
                          <m:t>𝑉</m:t>
                        </m:r>
                      </m:num>
                      <m:den>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𝜔</m:t>
                        </m:r>
                        <m:r>
                          <a:rPr lang="en-US" sz="1600" i="1" kern="100">
                            <a:latin typeface="Cambria Math" panose="02040503050406030204" pitchFamily="18" charset="0"/>
                            <a:ea typeface="Cambria Math" panose="02040503050406030204" pitchFamily="18" charset="0"/>
                            <a:cs typeface="B Nazanin" panose="00000400000000000000" pitchFamily="2" charset="-78"/>
                          </a:rPr>
                          <m:t>𝐿</m:t>
                        </m:r>
                      </m:den>
                    </m:f>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fa-IR"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500</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b="0" i="1" kern="100" smtClean="0">
                        <a:latin typeface="Cambria Math" panose="02040503050406030204" pitchFamily="18" charset="0"/>
                        <a:ea typeface="Cambria Math" panose="02040503050406030204" pitchFamily="18" charset="0"/>
                        <a:cs typeface="B Nazanin" panose="00000400000000000000" pitchFamily="2" charset="-78"/>
                      </a:rPr>
                      <m:t>500</m:t>
                    </m:r>
                    <m:sSup>
                      <m:sSupPr>
                        <m:ctrlPr>
                          <a:rPr lang="en-US" sz="16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600" i="1" kern="100">
                            <a:latin typeface="Cambria Math" panose="02040503050406030204" pitchFamily="18" charset="0"/>
                            <a:ea typeface="Cambria Math" panose="02040503050406030204" pitchFamily="18" charset="0"/>
                            <a:cs typeface="B Nazanin" panose="00000400000000000000" pitchFamily="2" charset="-78"/>
                          </a:rPr>
                          <m:t>𝑒</m:t>
                        </m:r>
                      </m:e>
                      <m:sup>
                        <m:r>
                          <a:rPr lang="en-US" sz="1600" i="1" kern="100">
                            <a:latin typeface="Cambria Math" panose="02040503050406030204" pitchFamily="18" charset="0"/>
                            <a:ea typeface="Cambria Math" panose="02040503050406030204" pitchFamily="18" charset="0"/>
                            <a:cs typeface="B Nazanin" panose="00000400000000000000" pitchFamily="2" charset="-78"/>
                          </a:rPr>
                          <m:t>−</m:t>
                        </m:r>
                        <m:r>
                          <a:rPr lang="en-US" sz="1600" i="1" kern="100">
                            <a:latin typeface="Cambria Math" panose="02040503050406030204" pitchFamily="18" charset="0"/>
                            <a:ea typeface="Cambria Math" panose="02040503050406030204" pitchFamily="18" charset="0"/>
                            <a:cs typeface="B Nazanin" panose="00000400000000000000" pitchFamily="2" charset="-78"/>
                          </a:rPr>
                          <m:t>𝑗</m:t>
                        </m:r>
                        <m:r>
                          <a:rPr lang="en-US" sz="1600" i="1" kern="100">
                            <a:latin typeface="Cambria Math" panose="02040503050406030204" pitchFamily="18" charset="0"/>
                            <a:ea typeface="Cambria Math" panose="02040503050406030204" pitchFamily="18" charset="0"/>
                            <a:cs typeface="B Nazanin" panose="00000400000000000000" pitchFamily="2" charset="-78"/>
                          </a:rPr>
                          <m:t>90</m:t>
                        </m:r>
                        <m:r>
                          <a:rPr lang="en-US" sz="1600" i="1" kern="100">
                            <a:latin typeface="Cambria Math" panose="02040503050406030204" pitchFamily="18" charset="0"/>
                            <a:ea typeface="Cambria Math" panose="02040503050406030204" pitchFamily="18" charset="0"/>
                            <a:cs typeface="B Nazanin" panose="00000400000000000000" pitchFamily="2" charset="-78"/>
                          </a:rPr>
                          <m:t>°</m:t>
                        </m:r>
                      </m:sup>
                    </m:sSup>
                  </m:oMath>
                </a14:m>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50000"/>
                  </a:lnSpc>
                  <a:spcBef>
                    <a:spcPts val="0"/>
                  </a:spcBef>
                  <a:spcAft>
                    <a:spcPts val="800"/>
                  </a:spcAft>
                  <a:tabLst>
                    <a:tab pos="777240" algn="l"/>
                  </a:tabLst>
                </a:pPr>
                <a:r>
                  <a:rPr lang="fa-IR" sz="1600" kern="100" dirty="0">
                    <a:latin typeface="Calibri" panose="020F0502020204030204" pitchFamily="34" charset="0"/>
                    <a:ea typeface="Calibri" panose="020F0502020204030204" pitchFamily="34" charset="0"/>
                    <a:cs typeface="B Nazanin" panose="00000400000000000000" pitchFamily="2" charset="-78"/>
                  </a:rPr>
                  <a:t>ضریب کیفیت مدار </a:t>
                </a:r>
                <a14:m>
                  <m:oMath xmlns:m="http://schemas.openxmlformats.org/officeDocument/2006/math">
                    <m:r>
                      <a:rPr lang="en-US" sz="1600" i="1" kern="100" smtClean="0">
                        <a:latin typeface="Cambria Math" panose="02040503050406030204" pitchFamily="18" charset="0"/>
                        <a:ea typeface="Calibri" panose="020F0502020204030204" pitchFamily="34" charset="0"/>
                        <a:cs typeface="B Nazanin" panose="00000400000000000000" pitchFamily="2" charset="-78"/>
                      </a:rPr>
                      <m:t>𝑄</m:t>
                    </m:r>
                    <m:r>
                      <a:rPr lang="en-US" sz="1600" i="1" kern="100">
                        <a:latin typeface="Cambria Math" panose="02040503050406030204" pitchFamily="18" charset="0"/>
                        <a:ea typeface="Calibri" panose="020F0502020204030204" pitchFamily="34" charset="0"/>
                        <a:cs typeface="B Nazanin" panose="00000400000000000000" pitchFamily="2" charset="-78"/>
                      </a:rPr>
                      <m:t>=</m:t>
                    </m:r>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𝜔</m:t>
                        </m:r>
                      </m:e>
                      <m:sub>
                        <m:r>
                          <a:rPr lang="en-US" sz="1600" i="1" kern="100">
                            <a:latin typeface="Cambria Math" panose="02040503050406030204" pitchFamily="18" charset="0"/>
                            <a:ea typeface="Calibri" panose="020F0502020204030204" pitchFamily="34" charset="0"/>
                            <a:cs typeface="B Nazanin" panose="00000400000000000000" pitchFamily="2" charset="-78"/>
                          </a:rPr>
                          <m:t>0</m:t>
                        </m:r>
                      </m:sub>
                    </m:sSub>
                    <m:r>
                      <a:rPr lang="en-US" sz="1600" i="1" kern="100">
                        <a:latin typeface="Cambria Math" panose="02040503050406030204" pitchFamily="18" charset="0"/>
                        <a:ea typeface="Calibri" panose="020F0502020204030204" pitchFamily="34" charset="0"/>
                        <a:cs typeface="B Nazanin" panose="00000400000000000000" pitchFamily="2" charset="-78"/>
                      </a:rPr>
                      <m:t>𝑅𝐶</m:t>
                    </m:r>
                    <m:r>
                      <a:rPr lang="en-US" sz="1600" i="1" kern="100">
                        <a:latin typeface="Cambria Math" panose="02040503050406030204" pitchFamily="18" charset="0"/>
                        <a:ea typeface="Calibri" panose="020F0502020204030204" pitchFamily="34" charset="0"/>
                        <a:cs typeface="B Nazanin" panose="00000400000000000000" pitchFamily="2" charset="-78"/>
                      </a:rPr>
                      <m:t>=</m:t>
                    </m:r>
                    <m:r>
                      <a:rPr lang="en-US" sz="1600" i="1" kern="100">
                        <a:latin typeface="Cambria Math" panose="02040503050406030204" pitchFamily="18" charset="0"/>
                        <a:ea typeface="Calibri" panose="020F0502020204030204" pitchFamily="34" charset="0"/>
                        <a:cs typeface="B Nazanin" panose="00000400000000000000" pitchFamily="2" charset="-78"/>
                      </a:rPr>
                      <m:t>500</m:t>
                    </m:r>
                  </m:oMath>
                </a14:m>
                <a:r>
                  <a:rPr lang="fa-IR" sz="1600" kern="100" dirty="0">
                    <a:latin typeface="Calibri" panose="020F0502020204030204" pitchFamily="34" charset="0"/>
                    <a:ea typeface="Times New Roman" panose="02020603050405020304" pitchFamily="18" charset="0"/>
                    <a:cs typeface="B Nazanin" panose="00000400000000000000" pitchFamily="2" charset="-78"/>
                  </a:rPr>
                  <a:t> و دیده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می‌شود که:</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a:p>
                <a:pPr marL="457200" rtl="1">
                  <a:spcAft>
                    <a:spcPts val="800"/>
                  </a:spcAft>
                  <a:tabLst>
                    <a:tab pos="777240" algn="l"/>
                  </a:tabLst>
                </a:pPr>
                <a14:m>
                  <m:oMathPara xmlns:m="http://schemas.openxmlformats.org/officeDocument/2006/math">
                    <m:oMathParaPr>
                      <m:jc m:val="centerGroup"/>
                    </m:oMathParaPr>
                    <m:oMath xmlns:m="http://schemas.openxmlformats.org/officeDocument/2006/math">
                      <m:f>
                        <m:fPr>
                          <m:ctrlPr>
                            <a:rPr lang="en-US" sz="1600" i="1" kern="100">
                              <a:latin typeface="Cambria Math" panose="02040503050406030204" pitchFamily="18" charset="0"/>
                              <a:ea typeface="Calibri" panose="020F0502020204030204" pitchFamily="34" charset="0"/>
                              <a:cs typeface="B Nazanin" panose="00000400000000000000" pitchFamily="2" charset="-78"/>
                            </a:rPr>
                          </m:ctrlPr>
                        </m:fPr>
                        <m:num>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m:t>
                              </m:r>
                              <m:r>
                                <a:rPr lang="en-US" sz="1600" i="1" kern="100">
                                  <a:latin typeface="Cambria Math" panose="02040503050406030204" pitchFamily="18" charset="0"/>
                                  <a:ea typeface="Calibri" panose="020F0502020204030204" pitchFamily="34" charset="0"/>
                                  <a:cs typeface="B Nazanin" panose="00000400000000000000" pitchFamily="2" charset="-78"/>
                                </a:rPr>
                                <m:t>𝐼</m:t>
                              </m:r>
                            </m:e>
                            <m:sub>
                              <m:r>
                                <a:rPr lang="en-US" sz="1600" i="1" kern="100">
                                  <a:latin typeface="Cambria Math" panose="02040503050406030204" pitchFamily="18" charset="0"/>
                                  <a:ea typeface="Calibri" panose="020F0502020204030204" pitchFamily="34" charset="0"/>
                                  <a:cs typeface="B Nazanin" panose="00000400000000000000" pitchFamily="2" charset="-78"/>
                                </a:rPr>
                                <m:t>𝐿</m:t>
                              </m:r>
                            </m:sub>
                          </m:sSub>
                          <m:r>
                            <a:rPr lang="en-US" sz="1600" i="1" kern="100">
                              <a:latin typeface="Cambria Math" panose="02040503050406030204" pitchFamily="18" charset="0"/>
                              <a:ea typeface="Calibri" panose="020F0502020204030204" pitchFamily="34" charset="0"/>
                              <a:cs typeface="B Nazanin" panose="00000400000000000000" pitchFamily="2" charset="-78"/>
                            </a:rPr>
                            <m:t>|</m:t>
                          </m:r>
                        </m:num>
                        <m:den>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m:t>
                              </m:r>
                              <m:r>
                                <a:rPr lang="en-US" sz="1600" i="1" kern="100">
                                  <a:latin typeface="Cambria Math" panose="02040503050406030204" pitchFamily="18" charset="0"/>
                                  <a:ea typeface="Calibri" panose="020F0502020204030204" pitchFamily="34" charset="0"/>
                                  <a:cs typeface="B Nazanin" panose="00000400000000000000" pitchFamily="2" charset="-78"/>
                                </a:rPr>
                                <m:t>𝐼</m:t>
                              </m:r>
                            </m:e>
                            <m:sub>
                              <m:r>
                                <a:rPr lang="en-US" sz="1600" i="1" kern="100">
                                  <a:latin typeface="Cambria Math" panose="02040503050406030204" pitchFamily="18" charset="0"/>
                                  <a:ea typeface="Calibri" panose="020F0502020204030204" pitchFamily="34" charset="0"/>
                                  <a:cs typeface="B Nazanin" panose="00000400000000000000" pitchFamily="2" charset="-78"/>
                                </a:rPr>
                                <m:t>𝑠</m:t>
                              </m:r>
                            </m:sub>
                          </m:sSub>
                          <m:r>
                            <a:rPr lang="en-US" sz="1600" i="1" kern="100">
                              <a:latin typeface="Cambria Math" panose="02040503050406030204" pitchFamily="18" charset="0"/>
                              <a:ea typeface="Calibri" panose="020F0502020204030204" pitchFamily="34" charset="0"/>
                              <a:cs typeface="B Nazanin" panose="00000400000000000000" pitchFamily="2" charset="-78"/>
                            </a:rPr>
                            <m:t>|</m:t>
                          </m:r>
                        </m:den>
                      </m:f>
                      <m:r>
                        <a:rPr lang="en-US" sz="1600" i="1" kern="100">
                          <a:latin typeface="Cambria Math" panose="02040503050406030204" pitchFamily="18" charset="0"/>
                          <a:ea typeface="Calibri" panose="020F0502020204030204" pitchFamily="34" charset="0"/>
                          <a:cs typeface="B Nazanin" panose="00000400000000000000" pitchFamily="2" charset="-78"/>
                        </a:rPr>
                        <m:t>=</m:t>
                      </m:r>
                      <m:f>
                        <m:fPr>
                          <m:ctrlPr>
                            <a:rPr lang="en-US" sz="1600" i="1" kern="100">
                              <a:latin typeface="Cambria Math" panose="02040503050406030204" pitchFamily="18" charset="0"/>
                              <a:ea typeface="Calibri" panose="020F0502020204030204" pitchFamily="34" charset="0"/>
                              <a:cs typeface="B Nazanin" panose="00000400000000000000" pitchFamily="2" charset="-78"/>
                            </a:rPr>
                          </m:ctrlPr>
                        </m:fPr>
                        <m:num>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m:t>
                              </m:r>
                              <m:r>
                                <a:rPr lang="en-US" sz="1600" i="1" kern="100">
                                  <a:latin typeface="Cambria Math" panose="02040503050406030204" pitchFamily="18" charset="0"/>
                                  <a:ea typeface="Calibri" panose="020F0502020204030204" pitchFamily="34" charset="0"/>
                                  <a:cs typeface="B Nazanin" panose="00000400000000000000" pitchFamily="2" charset="-78"/>
                                </a:rPr>
                                <m:t>𝐼</m:t>
                              </m:r>
                            </m:e>
                            <m:sub>
                              <m:r>
                                <a:rPr lang="en-US" sz="1600" i="1" kern="100">
                                  <a:latin typeface="Cambria Math" panose="02040503050406030204" pitchFamily="18" charset="0"/>
                                  <a:ea typeface="Calibri" panose="020F0502020204030204" pitchFamily="34" charset="0"/>
                                  <a:cs typeface="B Nazanin" panose="00000400000000000000" pitchFamily="2" charset="-78"/>
                                </a:rPr>
                                <m:t>𝐶</m:t>
                              </m:r>
                            </m:sub>
                          </m:sSub>
                          <m:r>
                            <a:rPr lang="en-US" sz="1600" i="1" kern="100">
                              <a:latin typeface="Cambria Math" panose="02040503050406030204" pitchFamily="18" charset="0"/>
                              <a:ea typeface="Calibri" panose="020F0502020204030204" pitchFamily="34" charset="0"/>
                              <a:cs typeface="B Nazanin" panose="00000400000000000000" pitchFamily="2" charset="-78"/>
                            </a:rPr>
                            <m:t>|</m:t>
                          </m:r>
                        </m:num>
                        <m:den>
                          <m:sSub>
                            <m:sSubPr>
                              <m:ctrlPr>
                                <a:rPr lang="en-US" sz="1600" i="1" kern="100">
                                  <a:latin typeface="Cambria Math" panose="02040503050406030204" pitchFamily="18" charset="0"/>
                                  <a:ea typeface="Calibri" panose="020F0502020204030204" pitchFamily="34" charset="0"/>
                                  <a:cs typeface="B Nazanin" panose="00000400000000000000" pitchFamily="2" charset="-78"/>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m:t>
                              </m:r>
                              <m:r>
                                <a:rPr lang="en-US" sz="1600" i="1" kern="100">
                                  <a:latin typeface="Cambria Math" panose="02040503050406030204" pitchFamily="18" charset="0"/>
                                  <a:ea typeface="Calibri" panose="020F0502020204030204" pitchFamily="34" charset="0"/>
                                  <a:cs typeface="B Nazanin" panose="00000400000000000000" pitchFamily="2" charset="-78"/>
                                </a:rPr>
                                <m:t>𝐼</m:t>
                              </m:r>
                            </m:e>
                            <m:sub>
                              <m:r>
                                <a:rPr lang="en-US" sz="1600" i="1" kern="100">
                                  <a:latin typeface="Cambria Math" panose="02040503050406030204" pitchFamily="18" charset="0"/>
                                  <a:ea typeface="Calibri" panose="020F0502020204030204" pitchFamily="34" charset="0"/>
                                  <a:cs typeface="B Nazanin" panose="00000400000000000000" pitchFamily="2" charset="-78"/>
                                </a:rPr>
                                <m:t>𝑠</m:t>
                              </m:r>
                            </m:sub>
                          </m:sSub>
                          <m:r>
                            <a:rPr lang="en-US" sz="1600" i="1" kern="100">
                              <a:latin typeface="Cambria Math" panose="02040503050406030204" pitchFamily="18" charset="0"/>
                              <a:ea typeface="Calibri" panose="020F0502020204030204" pitchFamily="34" charset="0"/>
                              <a:cs typeface="B Nazanin" panose="00000400000000000000" pitchFamily="2" charset="-78"/>
                            </a:rPr>
                            <m:t>|</m:t>
                          </m:r>
                        </m:den>
                      </m:f>
                      <m:r>
                        <a:rPr lang="en-US" sz="1600" i="1" kern="100">
                          <a:latin typeface="Cambria Math" panose="02040503050406030204" pitchFamily="18" charset="0"/>
                          <a:ea typeface="Calibri" panose="020F0502020204030204" pitchFamily="34" charset="0"/>
                          <a:cs typeface="B Nazanin" panose="00000400000000000000" pitchFamily="2" charset="-78"/>
                        </a:rPr>
                        <m:t>=</m:t>
                      </m:r>
                      <m:r>
                        <a:rPr lang="en-US" sz="1600" i="1" kern="100">
                          <a:latin typeface="Cambria Math" panose="02040503050406030204" pitchFamily="18" charset="0"/>
                          <a:ea typeface="Calibri" panose="020F0502020204030204" pitchFamily="34" charset="0"/>
                          <a:cs typeface="B Nazanin" panose="00000400000000000000" pitchFamily="2" charset="-78"/>
                        </a:rPr>
                        <m:t>𝑄</m:t>
                      </m:r>
                      <m:r>
                        <a:rPr lang="en-US" sz="1600" i="1" kern="100">
                          <a:latin typeface="Cambria Math" panose="02040503050406030204" pitchFamily="18" charset="0"/>
                          <a:ea typeface="Calibri" panose="020F0502020204030204" pitchFamily="34" charset="0"/>
                          <a:cs typeface="B Nazanin" panose="00000400000000000000" pitchFamily="2" charset="-78"/>
                        </a:rPr>
                        <m:t>=</m:t>
                      </m:r>
                      <m:r>
                        <a:rPr lang="en-US" sz="1600" i="1" kern="100">
                          <a:latin typeface="Cambria Math" panose="02040503050406030204" pitchFamily="18" charset="0"/>
                          <a:ea typeface="Calibri" panose="020F0502020204030204" pitchFamily="34" charset="0"/>
                          <a:cs typeface="B Nazanin" panose="00000400000000000000" pitchFamily="2" charset="-78"/>
                        </a:rPr>
                        <m:t>500</m:t>
                      </m:r>
                    </m:oMath>
                  </m:oMathPara>
                </a14:m>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a:p>
                <a:pPr marR="0" lvl="0" algn="just" rtl="1">
                  <a:lnSpc>
                    <a:spcPct val="115000"/>
                  </a:lnSpc>
                  <a:spcBef>
                    <a:spcPts val="0"/>
                  </a:spcBef>
                  <a:spcAft>
                    <a:spcPts val="800"/>
                  </a:spcAft>
                  <a:tabLst>
                    <a:tab pos="777240" algn="l"/>
                  </a:tabLst>
                </a:pPr>
                <a:r>
                  <a:rPr lang="fa-IR" sz="1600" kern="100" dirty="0" smtClean="0">
                    <a:latin typeface="Calibri" panose="020F0502020204030204" pitchFamily="34" charset="0"/>
                    <a:ea typeface="Calibri" panose="020F0502020204030204" pitchFamily="34" charset="0"/>
                    <a:cs typeface="B Nazanin" panose="00000400000000000000" pitchFamily="2" charset="-78"/>
                  </a:rPr>
                  <a:t>اگر </a:t>
                </a:r>
                <a:r>
                  <a:rPr lang="fa-IR" sz="1600" kern="100" dirty="0">
                    <a:latin typeface="Calibri" panose="020F0502020204030204" pitchFamily="34" charset="0"/>
                    <a:ea typeface="Calibri" panose="020F0502020204030204" pitchFamily="34" charset="0"/>
                    <a:cs typeface="B Nazanin" panose="00000400000000000000" pitchFamily="2" charset="-78"/>
                  </a:rPr>
                  <a:t>به جای مدار تشدید </a:t>
                </a:r>
                <a:r>
                  <a:rPr lang="en-US" sz="1600" kern="100" dirty="0">
                    <a:effectLst/>
                    <a:latin typeface="Times New Roman" panose="02020603050405020304" pitchFamily="18" charset="0"/>
                    <a:ea typeface="Calibri" panose="020F0502020204030204" pitchFamily="34" charset="0"/>
                    <a:cs typeface="B Nazanin" panose="00000400000000000000" pitchFamily="2" charset="-78"/>
                  </a:rPr>
                  <a:t>RLC</a:t>
                </a:r>
                <a:r>
                  <a:rPr lang="en-US" sz="1600" kern="100" dirty="0">
                    <a:latin typeface="Times New Roman" panose="02020603050405020304" pitchFamily="18" charset="0"/>
                    <a:ea typeface="Calibri" panose="020F0502020204030204" pitchFamily="34" charset="0"/>
                    <a:cs typeface="B Nazanin" panose="00000400000000000000" pitchFamily="2" charset="-78"/>
                  </a:rPr>
                  <a:t>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 موازی، </a:t>
                </a:r>
                <a:r>
                  <a:rPr lang="fa-IR" sz="1600" b="1" kern="100" dirty="0">
                    <a:latin typeface="Times New Roman" panose="02020603050405020304" pitchFamily="18" charset="0"/>
                    <a:ea typeface="Calibri" panose="020F0502020204030204" pitchFamily="34" charset="0"/>
                    <a:cs typeface="B Nazanin" panose="00000400000000000000" pitchFamily="2" charset="-78"/>
                  </a:rPr>
                  <a:t>مدار تشدید </a:t>
                </a:r>
                <a:r>
                  <a:rPr lang="en-US" sz="1600" b="1" kern="100" dirty="0">
                    <a:effectLst/>
                    <a:latin typeface="Times New Roman" panose="02020603050405020304" pitchFamily="18" charset="0"/>
                    <a:ea typeface="Calibri" panose="020F0502020204030204" pitchFamily="34" charset="0"/>
                    <a:cs typeface="B Nazanin" panose="00000400000000000000" pitchFamily="2" charset="-78"/>
                  </a:rPr>
                  <a:t>RLC</a:t>
                </a:r>
                <a:r>
                  <a:rPr lang="en-US" sz="1600" b="1" kern="100" dirty="0">
                    <a:effectLst/>
                    <a:latin typeface="B Nazanin" panose="00000400000000000000" pitchFamily="2" charset="-78"/>
                    <a:ea typeface="Calibri" panose="020F0502020204030204" pitchFamily="34" charset="0"/>
                    <a:cs typeface="B Nazanin" panose="00000400000000000000" pitchFamily="2" charset="-78"/>
                  </a:rPr>
                  <a:t> </a:t>
                </a:r>
                <a:r>
                  <a:rPr lang="fa-IR" sz="1600" b="1" kern="100" dirty="0" smtClean="0">
                    <a:effectLst/>
                    <a:latin typeface="B Nazanin" panose="00000400000000000000" pitchFamily="2" charset="-78"/>
                    <a:ea typeface="Calibri" panose="020F0502020204030204" pitchFamily="34" charset="0"/>
                    <a:cs typeface="B Nazanin" panose="00000400000000000000" pitchFamily="2" charset="-78"/>
                  </a:rPr>
                  <a:t> </a:t>
                </a:r>
                <a:r>
                  <a:rPr lang="fa-IR" sz="1600" b="1" kern="100" dirty="0" smtClean="0">
                    <a:latin typeface="Times New Roman" panose="02020603050405020304" pitchFamily="18" charset="0"/>
                    <a:ea typeface="Calibri" panose="020F0502020204030204" pitchFamily="34" charset="0"/>
                    <a:cs typeface="B Nazanin" panose="00000400000000000000" pitchFamily="2" charset="-78"/>
                  </a:rPr>
                  <a:t>سری</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 </a:t>
                </a:r>
                <a:r>
                  <a:rPr lang="fa-IR" sz="1600" kern="100" dirty="0">
                    <a:latin typeface="Times New Roman" panose="02020603050405020304" pitchFamily="18" charset="0"/>
                    <a:ea typeface="Calibri" panose="020F0502020204030204" pitchFamily="34" charset="0"/>
                    <a:cs typeface="B Nazanin" panose="00000400000000000000" pitchFamily="2" charset="-78"/>
                  </a:rPr>
                  <a:t>در نظر بگیریم، </a:t>
                </a:r>
                <a:r>
                  <a:rPr lang="fa-IR" sz="1600"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مجموع </a:t>
                </a:r>
                <a:r>
                  <a:rPr lang="fa-IR" sz="1600" kern="100"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امپدانس سلف و خازن سلف در فرکانس تشدید صفر شده و امپدانس </a:t>
                </a:r>
                <a:r>
                  <a:rPr lang="fa-IR" sz="1600"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معادل، برابر با مقاومت</a:t>
                </a:r>
                <a:r>
                  <a:rPr lang="en-US" sz="1600" kern="100" dirty="0" smtClean="0">
                    <a:solidFill>
                      <a:srgbClr val="FF0000"/>
                    </a:solidFill>
                    <a:effectLst/>
                    <a:latin typeface="Times New Roman" panose="02020603050405020304" pitchFamily="18" charset="0"/>
                    <a:ea typeface="Calibri" panose="020F0502020204030204" pitchFamily="34" charset="0"/>
                    <a:cs typeface="B Nazanin" panose="00000400000000000000" pitchFamily="2" charset="-78"/>
                  </a:rPr>
                  <a:t>R</a:t>
                </a:r>
                <a:r>
                  <a:rPr lang="en-US" sz="1600" kern="100" dirty="0" smtClean="0">
                    <a:solidFill>
                      <a:srgbClr val="FF0000"/>
                    </a:solidFill>
                    <a:effectLst/>
                    <a:latin typeface="B Nazanin" panose="00000400000000000000" pitchFamily="2" charset="-78"/>
                    <a:ea typeface="Calibri" panose="020F0502020204030204" pitchFamily="34" charset="0"/>
                    <a:cs typeface="B Nazanin" panose="00000400000000000000" pitchFamily="2" charset="-78"/>
                  </a:rPr>
                  <a:t> </a:t>
                </a:r>
                <a:r>
                  <a:rPr lang="fa-IR" sz="1600" kern="100" dirty="0" smtClean="0">
                    <a:solidFill>
                      <a:srgbClr val="FF0000"/>
                    </a:solidFill>
                    <a:effectLst/>
                    <a:latin typeface="B Nazanin" panose="00000400000000000000" pitchFamily="2" charset="-78"/>
                    <a:ea typeface="Calibri" panose="020F0502020204030204" pitchFamily="34" charset="0"/>
                    <a:cs typeface="B Nazanin" panose="00000400000000000000" pitchFamily="2" charset="-78"/>
                  </a:rPr>
                  <a:t> </a:t>
                </a:r>
                <a:r>
                  <a:rPr lang="fa-IR" sz="1600" kern="1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می‌شود.</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 </a:t>
                </a:r>
                <a:r>
                  <a:rPr lang="fa-IR" sz="1600" kern="100" dirty="0" smtClean="0">
                    <a:latin typeface="Calibri" panose="020F0502020204030204" pitchFamily="34" charset="0"/>
                    <a:ea typeface="Calibri" panose="020F0502020204030204" pitchFamily="34" charset="0"/>
                    <a:cs typeface="B Nazanin" panose="00000400000000000000" pitchFamily="2" charset="-78"/>
                  </a:rPr>
                  <a:t>یعنی </a:t>
                </a:r>
                <a:r>
                  <a:rPr lang="fa-IR" sz="1600" b="1" kern="100" dirty="0">
                    <a:latin typeface="Calibri" panose="020F0502020204030204" pitchFamily="34" charset="0"/>
                    <a:ea typeface="Calibri" panose="020F0502020204030204" pitchFamily="34" charset="0"/>
                    <a:cs typeface="B Nazanin" panose="00000400000000000000" pitchFamily="2" charset="-78"/>
                  </a:rPr>
                  <a:t>در فرکانس </a:t>
                </a:r>
                <a:r>
                  <a:rPr lang="fa-IR" sz="1600" b="1" kern="100" dirty="0" smtClean="0">
                    <a:latin typeface="Calibri" panose="020F0502020204030204" pitchFamily="34" charset="0"/>
                    <a:ea typeface="Calibri" panose="020F0502020204030204" pitchFamily="34" charset="0"/>
                    <a:cs typeface="B Nazanin" panose="00000400000000000000" pitchFamily="2" charset="-78"/>
                  </a:rPr>
                  <a:t>تشدید، </a:t>
                </a:r>
                <a:r>
                  <a:rPr lang="fa-IR" sz="1600" b="1" kern="100" dirty="0">
                    <a:latin typeface="Calibri" panose="020F0502020204030204" pitchFamily="34" charset="0"/>
                    <a:ea typeface="Calibri" panose="020F0502020204030204" pitchFamily="34" charset="0"/>
                    <a:cs typeface="B Nazanin" panose="00000400000000000000" pitchFamily="2" charset="-78"/>
                  </a:rPr>
                  <a:t>سلف و خازن سری همانند یک شاخه اتصال کوتاه رفتار می‌کنند</a:t>
                </a:r>
                <a:r>
                  <a:rPr lang="fa-IR" sz="1600" b="1" kern="100" dirty="0" smtClean="0">
                    <a:latin typeface="Calibri" panose="020F0502020204030204" pitchFamily="34" charset="0"/>
                    <a:ea typeface="Calibri" panose="020F0502020204030204" pitchFamily="34" charset="0"/>
                    <a:cs typeface="B Nazanin" panose="00000400000000000000" pitchFamily="2" charset="-78"/>
                  </a:rPr>
                  <a:t>.</a:t>
                </a:r>
                <a:r>
                  <a:rPr lang="fa-IR" sz="1600" kern="100" dirty="0" smtClean="0">
                    <a:latin typeface="Calibri" panose="020F0502020204030204" pitchFamily="34" charset="0"/>
                    <a:ea typeface="Calibri" panose="020F0502020204030204" pitchFamily="34" charset="0"/>
                    <a:cs typeface="B Nazanin" panose="00000400000000000000" pitchFamily="2" charset="-78"/>
                  </a:rPr>
                  <a:t> به بیان دیگر، </a:t>
                </a:r>
                <a:r>
                  <a:rPr lang="fa-IR" sz="1600" kern="100" dirty="0">
                    <a:latin typeface="Calibri" panose="020F0502020204030204" pitchFamily="34" charset="0"/>
                    <a:ea typeface="Calibri" panose="020F0502020204030204" pitchFamily="34" charset="0"/>
                    <a:cs typeface="B Nazanin" panose="00000400000000000000" pitchFamily="2" charset="-78"/>
                  </a:rPr>
                  <a:t>در یک مدار تشدید سری که دامنه ولتاژ ورودی چند ولت </a:t>
                </a:r>
                <a:r>
                  <a:rPr lang="fa-IR" sz="1600" kern="100" dirty="0" smtClean="0">
                    <a:latin typeface="Calibri" panose="020F0502020204030204" pitchFamily="34" charset="0"/>
                    <a:ea typeface="Calibri" panose="020F0502020204030204" pitchFamily="34" charset="0"/>
                    <a:cs typeface="B Nazanin" panose="00000400000000000000" pitchFamily="2" charset="-78"/>
                  </a:rPr>
                  <a:t>است، </a:t>
                </a:r>
                <a:r>
                  <a:rPr lang="fa-IR" sz="1600" dirty="0" smtClean="0">
                    <a:latin typeface="Calibri" panose="020F0502020204030204" pitchFamily="34" charset="0"/>
                    <a:ea typeface="Calibri" panose="020F0502020204030204" pitchFamily="34" charset="0"/>
                    <a:cs typeface="B Nazanin" panose="00000400000000000000" pitchFamily="2" charset="-78"/>
                  </a:rPr>
                  <a:t>دامنه </a:t>
                </a:r>
                <a:r>
                  <a:rPr lang="fa-IR" sz="1600" dirty="0">
                    <a:latin typeface="Calibri" panose="020F0502020204030204" pitchFamily="34" charset="0"/>
                    <a:ea typeface="Calibri" panose="020F0502020204030204" pitchFamily="34" charset="0"/>
                    <a:cs typeface="B Nazanin" panose="00000400000000000000" pitchFamily="2" charset="-78"/>
                  </a:rPr>
                  <a:t>ولتاژ دو سر خازن یا سلف می‌تواند چند صد ولت </a:t>
                </a:r>
                <a:r>
                  <a:rPr lang="fa-IR" sz="1600" dirty="0" smtClean="0">
                    <a:latin typeface="Calibri" panose="020F0502020204030204" pitchFamily="34" charset="0"/>
                    <a:ea typeface="Calibri" panose="020F0502020204030204" pitchFamily="34" charset="0"/>
                    <a:cs typeface="B Nazanin" panose="00000400000000000000" pitchFamily="2" charset="-78"/>
                  </a:rPr>
                  <a:t>باشد. </a:t>
                </a:r>
                <a:r>
                  <a:rPr lang="fa-IR" sz="1600" dirty="0">
                    <a:latin typeface="Calibri" panose="020F0502020204030204" pitchFamily="34" charset="0"/>
                    <a:ea typeface="Calibri" panose="020F0502020204030204" pitchFamily="34" charset="0"/>
                    <a:cs typeface="B Nazanin" panose="00000400000000000000" pitchFamily="2" charset="-78"/>
                  </a:rPr>
                  <a:t>بنابراین در اندازه گیری ولتاژ دو سر خازن </a:t>
                </a:r>
                <a:r>
                  <a:rPr lang="fa-IR" sz="1600" dirty="0" smtClean="0">
                    <a:latin typeface="Calibri" panose="020F0502020204030204" pitchFamily="34" charset="0"/>
                    <a:ea typeface="Calibri" panose="020F0502020204030204" pitchFamily="34" charset="0"/>
                    <a:cs typeface="B Nazanin" panose="00000400000000000000" pitchFamily="2" charset="-78"/>
                  </a:rPr>
                  <a:t>مربوط به یک مدار یک </a:t>
                </a:r>
                <a:r>
                  <a:rPr lang="fa-IR" sz="1600" dirty="0">
                    <a:latin typeface="Calibri" panose="020F0502020204030204" pitchFamily="34" charset="0"/>
                    <a:ea typeface="Calibri" panose="020F0502020204030204" pitchFamily="34" charset="0"/>
                    <a:cs typeface="B Nazanin" panose="00000400000000000000" pitchFamily="2" charset="-78"/>
                  </a:rPr>
                  <a:t>مدار سری باید دقت شود.</a:t>
                </a:r>
                <a:endParaRPr lang="en-US" sz="1600" dirty="0">
                  <a:cs typeface="B Nazanin" panose="00000400000000000000" pitchFamily="2" charset="-78"/>
                </a:endParaRPr>
              </a:p>
            </p:txBody>
          </p:sp>
        </mc:Choice>
        <mc:Fallback xmlns="">
          <p:sp>
            <p:nvSpPr>
              <p:cNvPr id="14" name="Rectangle 13"/>
              <p:cNvSpPr>
                <a:spLocks noRot="1" noChangeAspect="1" noMove="1" noResize="1" noEditPoints="1" noAdjustHandles="1" noChangeArrowheads="1" noChangeShapeType="1" noTextEdit="1"/>
              </p:cNvSpPr>
              <p:nvPr/>
            </p:nvSpPr>
            <p:spPr>
              <a:xfrm>
                <a:off x="185651" y="3057708"/>
                <a:ext cx="8686800" cy="3815532"/>
              </a:xfrm>
              <a:prstGeom prst="rect">
                <a:avLst/>
              </a:prstGeom>
              <a:blipFill>
                <a:blip r:embed="rId5"/>
                <a:stretch>
                  <a:fillRect l="-982" r="-421" b="-1597"/>
                </a:stretch>
              </a:blipFill>
            </p:spPr>
            <p:txBody>
              <a:bodyPr/>
              <a:lstStyle/>
              <a:p>
                <a:r>
                  <a:rPr lang="en-US">
                    <a:noFill/>
                  </a:rPr>
                  <a:t> </a:t>
                </a:r>
              </a:p>
            </p:txBody>
          </p:sp>
        </mc:Fallback>
      </mc:AlternateContent>
    </p:spTree>
    <p:extLst>
      <p:ext uri="{BB962C8B-B14F-4D97-AF65-F5344CB8AC3E}">
        <p14:creationId xmlns:p14="http://schemas.microsoft.com/office/powerpoint/2010/main" val="2623586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dirty="0"/>
          </a:p>
        </p:txBody>
      </p:sp>
      <p:sp>
        <p:nvSpPr>
          <p:cNvPr id="3" name="Rectangle 2"/>
          <p:cNvSpPr/>
          <p:nvPr/>
        </p:nvSpPr>
        <p:spPr>
          <a:xfrm>
            <a:off x="4812501" y="477671"/>
            <a:ext cx="4164095" cy="1569660"/>
          </a:xfrm>
          <a:prstGeom prst="rect">
            <a:avLst/>
          </a:prstGeom>
        </p:spPr>
        <p:txBody>
          <a:bodyPr wrap="square">
            <a:spAutoFit/>
          </a:bodyPr>
          <a:lstStyle/>
          <a:p>
            <a:pPr marL="285750" indent="-285750" algn="just" rtl="1">
              <a:buFont typeface="Wingdings" panose="05000000000000000000" pitchFamily="2" charset="2"/>
              <a:buChar char="q"/>
            </a:pP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مفهوم تابع شبکه و پاسخ فرکانسی: </a:t>
            </a:r>
            <a:r>
              <a:rPr lang="fa-IR" sz="1600" dirty="0" smtClean="0">
                <a:cs typeface="B Nazanin" panose="00000400000000000000" pitchFamily="2" charset="-78"/>
              </a:rPr>
              <a:t>در یک شبکه دو درگاهی به صورت روبرو، </a:t>
            </a:r>
            <a:r>
              <a:rPr lang="fa-IR" sz="1600" b="1" dirty="0" smtClean="0">
                <a:cs typeface="B Nazanin" panose="00000400000000000000" pitchFamily="2" charset="-78"/>
              </a:rPr>
              <a:t>تابع شبکه </a:t>
            </a:r>
            <a:r>
              <a:rPr lang="fa-IR" sz="1600" dirty="0" smtClean="0">
                <a:cs typeface="B Nazanin" panose="00000400000000000000" pitchFamily="2" charset="-78"/>
              </a:rPr>
              <a:t>را می توان به صورت نسبت خروجی مورد نظر مدار به ورودی آن، در حوزه فرکانسی، تعریف کرد. به بیان دیگر، </a:t>
            </a:r>
            <a:r>
              <a:rPr lang="fa-IR"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تابع شبکه، نسبت </a:t>
            </a:r>
            <a:r>
              <a:rPr lang="fa-IR" altLang="en-US" sz="16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فیزور </a:t>
            </a:r>
            <a:r>
              <a:rPr lang="fa-IR"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خروجی </a:t>
            </a:r>
            <a:r>
              <a:rPr lang="fa-IR" altLang="en-US" sz="16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به فیزور </a:t>
            </a:r>
            <a:r>
              <a:rPr lang="fa-IR"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ورودی </a:t>
            </a:r>
            <a:r>
              <a:rPr lang="fa-IR" altLang="en-US" sz="16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می باشد </a:t>
            </a:r>
            <a:r>
              <a:rPr lang="fa-IR" altLang="en-US" sz="16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و به محل ورودی و خروجی در نظر گرفته شده بستگی دارد. </a:t>
            </a:r>
            <a:endParaRPr lang="en-US" sz="1600" kern="100" dirty="0">
              <a:solidFill>
                <a:srgbClr val="0000FF"/>
              </a:solidFill>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0782" y="448146"/>
            <a:ext cx="4928895" cy="1291192"/>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785568" y="1739338"/>
                <a:ext cx="1813317" cy="669094"/>
              </a:xfrm>
              <a:prstGeom prst="rect">
                <a:avLst/>
              </a:prstGeom>
              <a:solidFill>
                <a:schemeClr val="accent1">
                  <a:lumMod val="20000"/>
                  <a:lumOff val="80000"/>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𝑯</m:t>
                      </m:r>
                      <m:r>
                        <a:rPr lang="en-US" b="1" i="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𝒋</m:t>
                      </m:r>
                      <m:r>
                        <a:rPr lang="en-US" b="1" i="1">
                          <a:solidFill>
                            <a:srgbClr val="FF0000"/>
                          </a:solidFill>
                          <a:latin typeface="Cambria Math" panose="02040503050406030204" pitchFamily="18" charset="0"/>
                        </a:rPr>
                        <m:t>𝝎</m:t>
                      </m:r>
                      <m:r>
                        <a:rPr lang="en-US" b="1" i="0">
                          <a:solidFill>
                            <a:srgbClr val="FF0000"/>
                          </a:solidFill>
                          <a:latin typeface="Cambria Math" panose="02040503050406030204" pitchFamily="18" charset="0"/>
                        </a:rPr>
                        <m:t>)≜</m:t>
                      </m:r>
                      <m:f>
                        <m:fPr>
                          <m:ctrlPr>
                            <a:rPr lang="en-US" b="1" i="1" smtClean="0">
                              <a:solidFill>
                                <a:srgbClr val="FF0000"/>
                              </a:solidFill>
                              <a:latin typeface="Cambria Math" panose="02040503050406030204" pitchFamily="18" charset="0"/>
                            </a:rPr>
                          </m:ctrlPr>
                        </m:fPr>
                        <m:num>
                          <m:r>
                            <a:rPr lang="en-US" b="1" i="1">
                              <a:solidFill>
                                <a:srgbClr val="FF0000"/>
                              </a:solidFill>
                              <a:latin typeface="Cambria Math" panose="02040503050406030204" pitchFamily="18" charset="0"/>
                            </a:rPr>
                            <m:t>𝒀</m:t>
                          </m:r>
                          <m:r>
                            <a:rPr lang="en-US" b="1" i="1" smtClean="0">
                              <a:solidFill>
                                <a:srgbClr val="FF0000"/>
                              </a:solidFill>
                              <a:latin typeface="Cambria Math" panose="02040503050406030204" pitchFamily="18" charset="0"/>
                            </a:rPr>
                            <m:t>(</m:t>
                          </m:r>
                          <m:r>
                            <a:rPr lang="en-US" b="1" i="1" kern="100">
                              <a:solidFill>
                                <a:srgbClr val="FF0000"/>
                              </a:solidFill>
                              <a:latin typeface="Cambria Math" panose="02040503050406030204" pitchFamily="18" charset="0"/>
                              <a:ea typeface="Calibri" panose="020F0502020204030204" pitchFamily="34" charset="0"/>
                              <a:cs typeface="B Nazanin" panose="00000400000000000000" pitchFamily="2" charset="-78"/>
                            </a:rPr>
                            <m:t>𝒋</m:t>
                          </m:r>
                          <m:r>
                            <a:rPr lang="en-US" b="1" i="1" kern="100">
                              <a:solidFill>
                                <a:srgbClr val="FF0000"/>
                              </a:solidFill>
                              <a:latin typeface="Cambria Math" panose="02040503050406030204" pitchFamily="18" charset="0"/>
                              <a:ea typeface="Calibri" panose="020F0502020204030204" pitchFamily="34" charset="0"/>
                              <a:cs typeface="B Nazanin" panose="00000400000000000000" pitchFamily="2" charset="-78"/>
                            </a:rPr>
                            <m:t>𝝎</m:t>
                          </m:r>
                          <m:r>
                            <a:rPr lang="en-US" b="1" i="1" kern="100" smtClean="0">
                              <a:solidFill>
                                <a:srgbClr val="FF0000"/>
                              </a:solidFill>
                              <a:latin typeface="Cambria Math" panose="02040503050406030204" pitchFamily="18" charset="0"/>
                              <a:ea typeface="Calibri" panose="020F0502020204030204" pitchFamily="34" charset="0"/>
                              <a:cs typeface="B Nazanin" panose="00000400000000000000" pitchFamily="2" charset="-78"/>
                            </a:rPr>
                            <m:t>)</m:t>
                          </m:r>
                        </m:num>
                        <m:den>
                          <m:r>
                            <a:rPr lang="en-US" b="1" i="1">
                              <a:solidFill>
                                <a:srgbClr val="FF0000"/>
                              </a:solidFill>
                              <a:latin typeface="Cambria Math" panose="02040503050406030204" pitchFamily="18" charset="0"/>
                            </a:rPr>
                            <m:t>𝑿</m:t>
                          </m:r>
                          <m:r>
                            <a:rPr lang="en-US" b="1" i="1" smtClean="0">
                              <a:solidFill>
                                <a:srgbClr val="FF0000"/>
                              </a:solidFill>
                              <a:latin typeface="Cambria Math" panose="02040503050406030204" pitchFamily="18" charset="0"/>
                            </a:rPr>
                            <m:t>(</m:t>
                          </m:r>
                          <m:r>
                            <a:rPr lang="en-US" b="1" i="1" kern="100">
                              <a:solidFill>
                                <a:srgbClr val="FF0000"/>
                              </a:solidFill>
                              <a:latin typeface="Cambria Math" panose="02040503050406030204" pitchFamily="18" charset="0"/>
                              <a:ea typeface="Calibri" panose="020F0502020204030204" pitchFamily="34" charset="0"/>
                              <a:cs typeface="B Nazanin" panose="00000400000000000000" pitchFamily="2" charset="-78"/>
                            </a:rPr>
                            <m:t>𝒋</m:t>
                          </m:r>
                          <m:r>
                            <a:rPr lang="en-US" b="1" i="1" kern="100">
                              <a:solidFill>
                                <a:srgbClr val="FF0000"/>
                              </a:solidFill>
                              <a:latin typeface="Cambria Math" panose="02040503050406030204" pitchFamily="18" charset="0"/>
                              <a:ea typeface="Calibri" panose="020F0502020204030204" pitchFamily="34" charset="0"/>
                              <a:cs typeface="B Nazanin" panose="00000400000000000000" pitchFamily="2" charset="-78"/>
                            </a:rPr>
                            <m:t>𝝎</m:t>
                          </m:r>
                          <m:r>
                            <a:rPr lang="en-US" b="1" i="1" smtClean="0">
                              <a:solidFill>
                                <a:srgbClr val="FF0000"/>
                              </a:solidFill>
                              <a:latin typeface="Cambria Math" panose="02040503050406030204" pitchFamily="18" charset="0"/>
                            </a:rPr>
                            <m:t>)</m:t>
                          </m:r>
                        </m:den>
                      </m:f>
                    </m:oMath>
                  </m:oMathPara>
                </a14:m>
                <a:endParaRPr lang="en-US" b="1" dirty="0">
                  <a:solidFill>
                    <a:srgbClr val="FF00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785568" y="1739338"/>
                <a:ext cx="1813317" cy="66909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2400" y="2183690"/>
                <a:ext cx="8686800" cy="3345724"/>
              </a:xfrm>
              <a:prstGeom prst="rect">
                <a:avLst/>
              </a:prstGeom>
            </p:spPr>
            <p:txBody>
              <a:bodyPr wrap="square">
                <a:spAutoFit/>
              </a:bodyPr>
              <a:lstStyle/>
              <a:p>
                <a:pPr marL="285750" indent="-285750" algn="r" rtl="1">
                  <a:buClr>
                    <a:srgbClr val="FF0000"/>
                  </a:buClr>
                  <a:buFont typeface="Wingdings" panose="05000000000000000000" pitchFamily="2" charset="2"/>
                  <a:buChar char="v"/>
                </a:pPr>
                <a:r>
                  <a:rPr lang="fa-IR" sz="1600" b="1" kern="100" dirty="0" smtClean="0">
                    <a:latin typeface="Calibri" panose="020F0502020204030204" pitchFamily="34" charset="0"/>
                    <a:ea typeface="Calibri" panose="020F0502020204030204" pitchFamily="34" charset="0"/>
                    <a:cs typeface="B Nazanin" panose="00000400000000000000" pitchFamily="2" charset="-78"/>
                  </a:rPr>
                  <a:t>نکات مورد توجه در مورد تابع شبکه:</a:t>
                </a:r>
              </a:p>
              <a:p>
                <a:pPr marL="285750" indent="-285750" algn="r" rtl="1">
                  <a:buClr>
                    <a:srgbClr val="FF0000"/>
                  </a:buClr>
                  <a:buFont typeface="Wingdings" panose="05000000000000000000" pitchFamily="2" charset="2"/>
                  <a:buChar char="ü"/>
                </a:pPr>
                <a:r>
                  <a:rPr lang="fa-IR" sz="1600" kern="100" dirty="0" smtClean="0">
                    <a:latin typeface="Calibri" panose="020F0502020204030204" pitchFamily="34" charset="0"/>
                    <a:ea typeface="Calibri" panose="020F0502020204030204" pitchFamily="34" charset="0"/>
                    <a:cs typeface="B Nazanin" panose="00000400000000000000" pitchFamily="2" charset="-78"/>
                  </a:rPr>
                  <a:t>تابع </a:t>
                </a:r>
                <a:r>
                  <a:rPr lang="fa-IR" sz="1600" kern="100" dirty="0">
                    <a:latin typeface="Calibri" panose="020F0502020204030204" pitchFamily="34" charset="0"/>
                    <a:ea typeface="Calibri" panose="020F0502020204030204" pitchFamily="34" charset="0"/>
                    <a:cs typeface="B Nazanin" panose="00000400000000000000" pitchFamily="2" charset="-78"/>
                  </a:rPr>
                  <a:t>شبکه </a:t>
                </a:r>
                <a:r>
                  <a:rPr lang="fa-IR" sz="1600" kern="100" dirty="0" smtClean="0">
                    <a:latin typeface="Calibri" panose="020F0502020204030204" pitchFamily="34" charset="0"/>
                    <a:ea typeface="Calibri" panose="020F0502020204030204" pitchFamily="34" charset="0"/>
                    <a:cs typeface="B Nazanin" panose="00000400000000000000" pitchFamily="2" charset="-78"/>
                  </a:rPr>
                  <a:t>عموماً </a:t>
                </a:r>
                <a:r>
                  <a:rPr lang="fa-IR" sz="1600" kern="100" dirty="0">
                    <a:latin typeface="Calibri" panose="020F0502020204030204" pitchFamily="34" charset="0"/>
                    <a:ea typeface="Calibri" panose="020F0502020204030204" pitchFamily="34" charset="0"/>
                    <a:cs typeface="B Nazanin" panose="00000400000000000000" pitchFamily="2" charset="-78"/>
                  </a:rPr>
                  <a:t>تابعی از فرکانس </a:t>
                </a:r>
                <a14:m>
                  <m:oMath xmlns:m="http://schemas.openxmlformats.org/officeDocument/2006/math">
                    <m:r>
                      <a:rPr lang="fa-IR" sz="1600" i="1" kern="100">
                        <a:latin typeface="Cambria Math" panose="02040503050406030204" pitchFamily="18" charset="0"/>
                        <a:ea typeface="Calibri" panose="020F0502020204030204" pitchFamily="34" charset="0"/>
                        <a:cs typeface="Cambria Math" panose="02040503050406030204" pitchFamily="18" charset="0"/>
                      </a:rPr>
                      <m:t>𝜔</m:t>
                    </m:r>
                  </m:oMath>
                </a14:m>
                <a:r>
                  <a:rPr lang="fa-IR" sz="1600" kern="100" dirty="0">
                    <a:latin typeface="Calibri" panose="020F0502020204030204" pitchFamily="34" charset="0"/>
                    <a:ea typeface="Times New Roman" panose="02020603050405020304" pitchFamily="18" charset="0"/>
                    <a:cs typeface="B Nazanin" panose="00000400000000000000" pitchFamily="2" charset="-78"/>
                  </a:rPr>
                  <a:t> است</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 </a:t>
                </a:r>
              </a:p>
              <a:p>
                <a:pPr marL="285750" indent="-285750" algn="just" rtl="1">
                  <a:buClr>
                    <a:srgbClr val="FF0000"/>
                  </a:buClr>
                  <a:buFont typeface="Wingdings" panose="05000000000000000000" pitchFamily="2" charset="2"/>
                  <a:buChar char="ü"/>
                </a:pP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تابع </a:t>
                </a:r>
                <a:r>
                  <a:rPr lang="fa-IR" sz="1600" kern="100" dirty="0">
                    <a:latin typeface="Calibri" panose="020F0502020204030204" pitchFamily="34" charset="0"/>
                    <a:ea typeface="Times New Roman" panose="02020603050405020304" pitchFamily="18" charset="0"/>
                    <a:cs typeface="B Nazanin" panose="00000400000000000000" pitchFamily="2" charset="-78"/>
                  </a:rPr>
                  <a:t>شبکه به محل اعمال ورودی و محل مشاهده پاسخ بستگی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دارد</a:t>
                </a:r>
                <a:r>
                  <a:rPr lang="fa-IR" sz="1600" kern="100" dirty="0">
                    <a:latin typeface="Calibri" panose="020F0502020204030204" pitchFamily="34" charset="0"/>
                    <a:ea typeface="Times New Roman" panose="02020603050405020304" pitchFamily="18" charset="0"/>
                    <a:cs typeface="B Nazanin" panose="00000400000000000000" pitchFamily="2" charset="-78"/>
                  </a:rPr>
                  <a:t>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و بر همین اساس در یک مدار، بسته به محل ورودی و خروجی، متفاوت خواهد بود. </a:t>
                </a:r>
                <a:r>
                  <a:rPr lang="fa-IR" sz="1600" dirty="0">
                    <a:latin typeface="Arabic Typesetting"/>
                    <a:ea typeface="Times New Roman" panose="02020603050405020304" pitchFamily="18" charset="0"/>
                    <a:cs typeface="B Nazanin" panose="00000400000000000000" pitchFamily="2" charset="-78"/>
                  </a:rPr>
                  <a:t>امپدانس </a:t>
                </a:r>
                <a:r>
                  <a:rPr lang="fa-IR" sz="1600" dirty="0" smtClean="0">
                    <a:latin typeface="Arabic Typesetting"/>
                    <a:ea typeface="Times New Roman" panose="02020603050405020304" pitchFamily="18" charset="0"/>
                    <a:cs typeface="B Nazanin" panose="00000400000000000000" pitchFamily="2" charset="-78"/>
                  </a:rPr>
                  <a:t>و </a:t>
                </a:r>
                <a:r>
                  <a:rPr lang="fa-IR" sz="1600" dirty="0">
                    <a:latin typeface="Arabic Typesetting"/>
                    <a:ea typeface="Times New Roman" panose="02020603050405020304" pitchFamily="18" charset="0"/>
                    <a:cs typeface="B Nazanin" panose="00000400000000000000" pitchFamily="2" charset="-78"/>
                  </a:rPr>
                  <a:t>ادمیتانس </a:t>
                </a:r>
                <a:r>
                  <a:rPr lang="fa-IR" sz="1600" dirty="0" smtClean="0">
                    <a:latin typeface="Arabic Typesetting"/>
                    <a:ea typeface="Times New Roman" panose="02020603050405020304" pitchFamily="18" charset="0"/>
                    <a:cs typeface="B Nazanin" panose="00000400000000000000" pitchFamily="2" charset="-78"/>
                  </a:rPr>
                  <a:t>ورودی، حالت های </a:t>
                </a:r>
                <a:r>
                  <a:rPr lang="fa-IR" sz="1600" dirty="0">
                    <a:latin typeface="Arabic Typesetting"/>
                    <a:ea typeface="Times New Roman" panose="02020603050405020304" pitchFamily="18" charset="0"/>
                    <a:cs typeface="B Nazanin" panose="00000400000000000000" pitchFamily="2" charset="-78"/>
                  </a:rPr>
                  <a:t>خاص از مفهوم کلی تابع شبکه هستند</a:t>
                </a:r>
                <a:r>
                  <a:rPr lang="fa-IR" sz="1600" dirty="0" smtClean="0">
                    <a:latin typeface="Arabic Typesetting"/>
                    <a:ea typeface="Times New Roman" panose="02020603050405020304" pitchFamily="18" charset="0"/>
                    <a:cs typeface="B Nazanin" panose="00000400000000000000" pitchFamily="2" charset="-78"/>
                  </a:rPr>
                  <a:t>.</a:t>
                </a:r>
              </a:p>
              <a:p>
                <a:pPr marL="285750" indent="-285750" algn="just" rtl="1">
                  <a:buClr>
                    <a:srgbClr val="FF0000"/>
                  </a:buClr>
                  <a:buFont typeface="Wingdings" panose="05000000000000000000" pitchFamily="2" charset="2"/>
                  <a:buChar char="ü"/>
                </a:pP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زاویه تابع معمولاً در فاصله </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B Nazanin" panose="00000400000000000000" pitchFamily="2" charset="-78"/>
                          </a:rPr>
                          <m:t>𝜋</m:t>
                        </m:r>
                      </m:num>
                      <m:den>
                        <m:r>
                          <a:rPr lang="en-US" sz="1600" i="1" kern="100">
                            <a:latin typeface="Cambria Math" panose="02040503050406030204" pitchFamily="18" charset="0"/>
                            <a:ea typeface="Times New Roman" panose="02020603050405020304" pitchFamily="18" charset="0"/>
                            <a:cs typeface="B Nazanin" panose="00000400000000000000" pitchFamily="2" charset="-78"/>
                          </a:rPr>
                          <m:t>2</m:t>
                        </m:r>
                      </m:den>
                    </m:f>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تا </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B Nazanin" panose="00000400000000000000" pitchFamily="2" charset="-78"/>
                          </a:rPr>
                          <m:t>𝜋</m:t>
                        </m:r>
                      </m:num>
                      <m:den>
                        <m:r>
                          <a:rPr lang="en-US" sz="1600" i="1" kern="100">
                            <a:latin typeface="Cambria Math" panose="02040503050406030204" pitchFamily="18" charset="0"/>
                            <a:ea typeface="Times New Roman" panose="02020603050405020304" pitchFamily="18" charset="0"/>
                            <a:cs typeface="B Nazanin" panose="00000400000000000000" pitchFamily="2" charset="-78"/>
                          </a:rPr>
                          <m:t>2</m:t>
                        </m:r>
                      </m:den>
                    </m:f>
                  </m:oMath>
                </a14:m>
                <a:r>
                  <a:rPr lang="en-US" sz="1600" i="1"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در نظر گرفته می‌شود زیرا المان ها پسیو هستند.</a:t>
                </a:r>
                <a:endParaRPr lang="en-US" sz="1600" kern="100" dirty="0">
                  <a:latin typeface="Calibri" panose="020F0502020204030204" pitchFamily="34" charset="0"/>
                  <a:ea typeface="Calibri" panose="020F0502020204030204" pitchFamily="34" charset="0"/>
                  <a:cs typeface="Arial" panose="020B0604020202020204" pitchFamily="34" charset="0"/>
                </a:endParaRPr>
              </a:p>
              <a:p>
                <a:pPr marL="285750" indent="-285750" algn="r" rtl="1">
                  <a:spcAft>
                    <a:spcPts val="800"/>
                  </a:spcAft>
                  <a:buClr>
                    <a:srgbClr val="FF0000"/>
                  </a:buClr>
                  <a:buFont typeface="Wingdings" panose="05000000000000000000" pitchFamily="2" charset="2"/>
                  <a:buChar char="ü"/>
                </a:pP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تابع شبکه، </a:t>
                </a:r>
                <a:r>
                  <a:rPr lang="fa-IR" sz="1600" kern="100" dirty="0">
                    <a:latin typeface="Calibri" panose="020F0502020204030204" pitchFamily="34" charset="0"/>
                    <a:ea typeface="Times New Roman" panose="02020603050405020304" pitchFamily="18" charset="0"/>
                    <a:cs typeface="B Nazanin" panose="00000400000000000000" pitchFamily="2" charset="-78"/>
                  </a:rPr>
                  <a:t>نشان دهنده مشخصه مدار </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𝑁</m:t>
                    </m:r>
                  </m:oMath>
                </a14:m>
                <a:r>
                  <a:rPr lang="fa-IR" sz="1600" kern="100" dirty="0">
                    <a:latin typeface="Calibri" panose="020F0502020204030204" pitchFamily="34" charset="0"/>
                    <a:ea typeface="Times New Roman" panose="02020603050405020304" pitchFamily="18" charset="0"/>
                    <a:cs typeface="B Nazanin" panose="00000400000000000000" pitchFamily="2" charset="-78"/>
                  </a:rPr>
                  <a:t> در فرکانس</a:t>
                </a:r>
                <a14:m>
                  <m:oMath xmlns:m="http://schemas.openxmlformats.org/officeDocument/2006/math">
                    <m:r>
                      <a:rPr lang="fa-IR" sz="1600" i="1" kern="100">
                        <a:latin typeface="Cambria Math" panose="02040503050406030204" pitchFamily="18" charset="0"/>
                        <a:ea typeface="Calibri" panose="020F0502020204030204" pitchFamily="34" charset="0"/>
                        <a:cs typeface="Cambria Math" panose="02040503050406030204" pitchFamily="18" charset="0"/>
                      </a:rPr>
                      <m:t>𝜔</m:t>
                    </m:r>
                  </m:oMath>
                </a14:m>
                <a:r>
                  <a:rPr lang="fa-IR" sz="1600" kern="100" dirty="0">
                    <a:latin typeface="Calibri" panose="020F0502020204030204" pitchFamily="34" charset="0"/>
                    <a:ea typeface="Times New Roman" panose="02020603050405020304" pitchFamily="18" charset="0"/>
                    <a:cs typeface="B Nazanin" panose="00000400000000000000" pitchFamily="2" charset="-78"/>
                  </a:rPr>
                  <a:t> </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 است و </a:t>
                </a:r>
                <a:r>
                  <a:rPr lang="fa-IR" sz="1600" b="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با داشتن تابع شبکه در فرکانس </a:t>
                </a:r>
                <a14:m>
                  <m:oMath xmlns:m="http://schemas.openxmlformats.org/officeDocument/2006/math">
                    <m:r>
                      <a:rPr lang="fa-IR" sz="1600" b="1" i="1" kern="100">
                        <a:solidFill>
                          <a:srgbClr val="0000FF"/>
                        </a:solidFill>
                        <a:latin typeface="Cambria Math" panose="02040503050406030204" pitchFamily="18" charset="0"/>
                        <a:ea typeface="Times New Roman" panose="02020603050405020304" pitchFamily="18" charset="0"/>
                        <a:cs typeface="Cambria Math" panose="02040503050406030204" pitchFamily="18" charset="0"/>
                      </a:rPr>
                      <m:t>𝝎</m:t>
                    </m:r>
                  </m:oMath>
                </a14:m>
                <a:r>
                  <a:rPr lang="fa-IR" sz="1600" b="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(دامنه و فاز</a:t>
                </a:r>
                <a:r>
                  <a:rPr lang="fa-IR" sz="1600" b="1"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 </a:t>
                </a:r>
                <a:r>
                  <a:rPr lang="fa-IR" sz="1600" b="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می‌توان خروجی مدار را برای هر سیگنال سینوسی با فرکانس</a:t>
                </a:r>
                <a14:m>
                  <m:oMath xmlns:m="http://schemas.openxmlformats.org/officeDocument/2006/math">
                    <m:r>
                      <a:rPr lang="fa-IR" sz="1600" b="1" i="1" kern="100">
                        <a:solidFill>
                          <a:srgbClr val="0000FF"/>
                        </a:solidFill>
                        <a:latin typeface="Cambria Math" panose="02040503050406030204" pitchFamily="18" charset="0"/>
                        <a:ea typeface="Times New Roman" panose="02020603050405020304" pitchFamily="18" charset="0"/>
                        <a:cs typeface="Cambria Math" panose="02040503050406030204" pitchFamily="18" charset="0"/>
                      </a:rPr>
                      <m:t>𝝎</m:t>
                    </m:r>
                  </m:oMath>
                </a14:m>
                <a:r>
                  <a:rPr lang="fa-IR" sz="1600" b="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و در حالت دائمی به دست </a:t>
                </a:r>
                <a:r>
                  <a:rPr lang="fa-IR" sz="1600" b="1"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آورد</a:t>
                </a:r>
                <a:r>
                  <a:rPr lang="fa-IR" sz="1600" kern="100" dirty="0" smtClean="0">
                    <a:latin typeface="Calibri" panose="020F0502020204030204" pitchFamily="34" charset="0"/>
                    <a:ea typeface="Times New Roman" panose="02020603050405020304" pitchFamily="18" charset="0"/>
                    <a:cs typeface="B Nazanin" panose="00000400000000000000" pitchFamily="2" charset="-78"/>
                  </a:rPr>
                  <a:t>:</a:t>
                </a:r>
              </a:p>
              <a:p>
                <a:pPr marL="457200" marR="0" algn="r" rtl="1">
                  <a:spcBef>
                    <a:spcPts val="0"/>
                  </a:spcBef>
                  <a:spcAft>
                    <a:spcPts val="800"/>
                  </a:spcAft>
                </a:pPr>
                <a14:m>
                  <m:oMathPara xmlns:m="http://schemas.openxmlformats.org/officeDocument/2006/math">
                    <m:oMathParaPr>
                      <m:jc m:val="centerGroup"/>
                    </m:oMathParaPr>
                    <m:oMath xmlns:m="http://schemas.openxmlformats.org/officeDocument/2006/math">
                      <m:r>
                        <a:rPr lang="en-US" sz="1600" b="1" i="1" kern="100">
                          <a:latin typeface="Cambria Math" panose="02040503050406030204" pitchFamily="18" charset="0"/>
                          <a:ea typeface="Calibri" panose="020F0502020204030204" pitchFamily="34" charset="0"/>
                          <a:cs typeface="B Nazanin" panose="00000400000000000000" pitchFamily="2" charset="-78"/>
                        </a:rPr>
                        <m:t>𝒀</m:t>
                      </m:r>
                      <m:d>
                        <m:dPr>
                          <m:ctrlPr>
                            <a:rPr lang="en-US" sz="1600" b="1" i="1" kern="100">
                              <a:latin typeface="Cambria Math" panose="02040503050406030204" pitchFamily="18" charset="0"/>
                              <a:ea typeface="Calibri" panose="020F0502020204030204" pitchFamily="34" charset="0"/>
                              <a:cs typeface="B Nazanin" panose="00000400000000000000" pitchFamily="2" charset="-78"/>
                            </a:rPr>
                          </m:ctrlPr>
                        </m:dPr>
                        <m:e>
                          <m:r>
                            <a:rPr lang="en-US" sz="1600" b="1" i="1" kern="100">
                              <a:latin typeface="Cambria Math" panose="02040503050406030204" pitchFamily="18" charset="0"/>
                              <a:ea typeface="Calibri" panose="020F0502020204030204" pitchFamily="34" charset="0"/>
                              <a:cs typeface="B Nazanin" panose="00000400000000000000" pitchFamily="2" charset="-78"/>
                            </a:rPr>
                            <m:t>𝒋</m:t>
                          </m:r>
                          <m:r>
                            <a:rPr lang="en-US" sz="1600" b="1" i="1" kern="100">
                              <a:latin typeface="Cambria Math" panose="02040503050406030204" pitchFamily="18" charset="0"/>
                              <a:ea typeface="Calibri" panose="020F0502020204030204" pitchFamily="34" charset="0"/>
                              <a:cs typeface="B Nazanin" panose="00000400000000000000" pitchFamily="2" charset="-78"/>
                            </a:rPr>
                            <m:t>𝝎</m:t>
                          </m:r>
                        </m:e>
                      </m:d>
                      <m:r>
                        <a:rPr lang="en-US" sz="1600" b="1" i="1" kern="100">
                          <a:latin typeface="Cambria Math" panose="02040503050406030204" pitchFamily="18" charset="0"/>
                          <a:ea typeface="Calibri" panose="020F0502020204030204" pitchFamily="34" charset="0"/>
                          <a:cs typeface="B Nazanin" panose="00000400000000000000" pitchFamily="2" charset="-78"/>
                        </a:rPr>
                        <m:t>=</m:t>
                      </m:r>
                      <m:r>
                        <a:rPr lang="en-US" sz="1600" b="1" i="1" kern="100">
                          <a:latin typeface="Cambria Math" panose="02040503050406030204" pitchFamily="18" charset="0"/>
                          <a:ea typeface="Calibri" panose="020F0502020204030204" pitchFamily="34" charset="0"/>
                          <a:cs typeface="B Nazanin" panose="00000400000000000000" pitchFamily="2" charset="-78"/>
                        </a:rPr>
                        <m:t>𝑯</m:t>
                      </m:r>
                      <m:d>
                        <m:dPr>
                          <m:ctrlPr>
                            <a:rPr lang="en-US" sz="1600" b="1" i="1" kern="100">
                              <a:latin typeface="Cambria Math" panose="02040503050406030204" pitchFamily="18" charset="0"/>
                              <a:ea typeface="Calibri" panose="020F0502020204030204" pitchFamily="34" charset="0"/>
                              <a:cs typeface="B Nazanin" panose="00000400000000000000" pitchFamily="2" charset="-78"/>
                            </a:rPr>
                          </m:ctrlPr>
                        </m:dPr>
                        <m:e>
                          <m:r>
                            <a:rPr lang="en-US" sz="1600" b="1" i="1" kern="100">
                              <a:latin typeface="Cambria Math" panose="02040503050406030204" pitchFamily="18" charset="0"/>
                              <a:ea typeface="Calibri" panose="020F0502020204030204" pitchFamily="34" charset="0"/>
                              <a:cs typeface="B Nazanin" panose="00000400000000000000" pitchFamily="2" charset="-78"/>
                            </a:rPr>
                            <m:t>𝒋</m:t>
                          </m:r>
                          <m:r>
                            <a:rPr lang="en-US" sz="1600" b="1" i="1" kern="100">
                              <a:latin typeface="Cambria Math" panose="02040503050406030204" pitchFamily="18" charset="0"/>
                              <a:ea typeface="Calibri" panose="020F0502020204030204" pitchFamily="34" charset="0"/>
                              <a:cs typeface="B Nazanin" panose="00000400000000000000" pitchFamily="2" charset="-78"/>
                            </a:rPr>
                            <m:t>𝝎</m:t>
                          </m:r>
                        </m:e>
                      </m:d>
                      <m:r>
                        <a:rPr lang="en-US" sz="1600" b="1" i="1" kern="100">
                          <a:latin typeface="Cambria Math" panose="02040503050406030204" pitchFamily="18" charset="0"/>
                          <a:ea typeface="Calibri" panose="020F0502020204030204" pitchFamily="34" charset="0"/>
                          <a:cs typeface="B Nazanin" panose="00000400000000000000" pitchFamily="2" charset="-78"/>
                        </a:rPr>
                        <m:t>.</m:t>
                      </m:r>
                      <m:r>
                        <a:rPr lang="en-US" sz="1600" b="1" i="1" kern="100">
                          <a:latin typeface="Cambria Math" panose="02040503050406030204" pitchFamily="18" charset="0"/>
                          <a:ea typeface="Calibri" panose="020F0502020204030204" pitchFamily="34" charset="0"/>
                          <a:cs typeface="B Nazanin" panose="00000400000000000000" pitchFamily="2" charset="-78"/>
                        </a:rPr>
                        <m:t>𝑿</m:t>
                      </m:r>
                      <m:r>
                        <a:rPr lang="en-US" sz="1600" b="1" i="1" kern="100">
                          <a:latin typeface="Cambria Math" panose="02040503050406030204" pitchFamily="18" charset="0"/>
                          <a:ea typeface="Calibri" panose="020F0502020204030204" pitchFamily="34" charset="0"/>
                          <a:cs typeface="B Nazanin" panose="00000400000000000000" pitchFamily="2" charset="-78"/>
                        </a:rPr>
                        <m:t>(</m:t>
                      </m:r>
                      <m:r>
                        <a:rPr lang="en-US" sz="1600" b="1" i="1" kern="100">
                          <a:latin typeface="Cambria Math" panose="02040503050406030204" pitchFamily="18" charset="0"/>
                          <a:ea typeface="Calibri" panose="020F0502020204030204" pitchFamily="34" charset="0"/>
                          <a:cs typeface="B Nazanin" panose="00000400000000000000" pitchFamily="2" charset="-78"/>
                        </a:rPr>
                        <m:t>𝒋</m:t>
                      </m:r>
                      <m:r>
                        <a:rPr lang="en-US" sz="1600" b="1" i="1" kern="100">
                          <a:latin typeface="Cambria Math" panose="02040503050406030204" pitchFamily="18" charset="0"/>
                          <a:ea typeface="Calibri" panose="020F0502020204030204" pitchFamily="34" charset="0"/>
                          <a:cs typeface="B Nazanin" panose="00000400000000000000" pitchFamily="2" charset="-78"/>
                        </a:rPr>
                        <m:t>𝝎</m:t>
                      </m:r>
                      <m:r>
                        <a:rPr lang="en-US" sz="1600" b="1" i="1" kern="100">
                          <a:latin typeface="Cambria Math" panose="02040503050406030204" pitchFamily="18" charset="0"/>
                          <a:ea typeface="Calibri" panose="020F0502020204030204" pitchFamily="34" charset="0"/>
                          <a:cs typeface="B Nazanin" panose="00000400000000000000" pitchFamily="2" charset="-78"/>
                        </a:rPr>
                        <m:t>)</m:t>
                      </m:r>
                    </m:oMath>
                  </m:oMathPara>
                </a14:m>
                <a:endParaRPr lang="en-US" sz="1600" b="1" kern="100" dirty="0">
                  <a:effectLst/>
                  <a:latin typeface="Calibri" panose="020F0502020204030204" pitchFamily="34" charset="0"/>
                  <a:ea typeface="Calibri" panose="020F0502020204030204" pitchFamily="34" charset="0"/>
                  <a:cs typeface="B Nazanin" panose="00000400000000000000" pitchFamily="2" charset="-78"/>
                </a:endParaRPr>
              </a:p>
              <a:p>
                <a:pPr algn="ctr" rtl="1">
                  <a:spcAft>
                    <a:spcPts val="800"/>
                  </a:spcAft>
                </a:pPr>
                <a:r>
                  <a:rPr lang="en-US" sz="1600" b="1" kern="100" dirty="0">
                    <a:effectLst/>
                    <a:latin typeface="Calibri" panose="020F0502020204030204" pitchFamily="34" charset="0"/>
                    <a:ea typeface="Calibri" panose="020F0502020204030204" pitchFamily="34" charset="0"/>
                    <a:cs typeface="B Nazanin" panose="00000400000000000000" pitchFamily="2" charset="-78"/>
                  </a:rPr>
                  <a:t> </a:t>
                </a:r>
                <a14:m>
                  <m:oMath xmlns:m="http://schemas.openxmlformats.org/officeDocument/2006/math">
                    <m:d>
                      <m:dPr>
                        <m:begChr m:val="|"/>
                        <m:endChr m:val="|"/>
                        <m:ctrlPr>
                          <a:rPr lang="en-US" sz="1600" b="1" i="1" kern="100">
                            <a:latin typeface="Cambria Math" panose="02040503050406030204" pitchFamily="18" charset="0"/>
                            <a:ea typeface="Calibri" panose="020F0502020204030204" pitchFamily="34" charset="0"/>
                            <a:cs typeface="Arial" panose="020B0604020202020204" pitchFamily="34" charset="0"/>
                          </a:rPr>
                        </m:ctrlPr>
                      </m:dPr>
                      <m:e>
                        <m:r>
                          <a:rPr lang="en-US" sz="1600" b="1" i="1" kern="100">
                            <a:latin typeface="Cambria Math" panose="02040503050406030204" pitchFamily="18" charset="0"/>
                            <a:ea typeface="Calibri" panose="020F0502020204030204" pitchFamily="34" charset="0"/>
                            <a:cs typeface="Arial" panose="020B0604020202020204" pitchFamily="34" charset="0"/>
                          </a:rPr>
                          <m:t>𝒀</m:t>
                        </m:r>
                      </m:e>
                    </m:d>
                    <m:r>
                      <a:rPr lang="en-US" sz="1600" b="1" i="1" kern="100">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en-US" sz="1600" b="1" i="1" kern="100">
                            <a:latin typeface="Cambria Math" panose="02040503050406030204" pitchFamily="18" charset="0"/>
                            <a:ea typeface="Calibri" panose="020F0502020204030204" pitchFamily="34" charset="0"/>
                            <a:cs typeface="Arial" panose="020B0604020202020204" pitchFamily="34" charset="0"/>
                          </a:rPr>
                        </m:ctrlPr>
                      </m:dPr>
                      <m:e>
                        <m:r>
                          <a:rPr lang="en-US" sz="1600" b="1" i="1" kern="100">
                            <a:latin typeface="Cambria Math" panose="02040503050406030204" pitchFamily="18" charset="0"/>
                            <a:ea typeface="Calibri" panose="020F0502020204030204" pitchFamily="34" charset="0"/>
                            <a:cs typeface="Arial" panose="020B0604020202020204" pitchFamily="34" charset="0"/>
                          </a:rPr>
                          <m:t>𝑯</m:t>
                        </m:r>
                        <m:d>
                          <m:dPr>
                            <m:ctrlPr>
                              <a:rPr lang="en-US" sz="1600" b="1" i="1" kern="100">
                                <a:latin typeface="Cambria Math" panose="02040503050406030204" pitchFamily="18" charset="0"/>
                                <a:ea typeface="Calibri" panose="020F0502020204030204" pitchFamily="34" charset="0"/>
                                <a:cs typeface="Arial" panose="020B0604020202020204" pitchFamily="34" charset="0"/>
                              </a:rPr>
                            </m:ctrlPr>
                          </m:dPr>
                          <m:e>
                            <m:r>
                              <a:rPr lang="en-US" sz="1600" b="1" i="1" kern="100">
                                <a:latin typeface="Cambria Math" panose="02040503050406030204" pitchFamily="18" charset="0"/>
                                <a:ea typeface="Calibri" panose="020F0502020204030204" pitchFamily="34" charset="0"/>
                                <a:cs typeface="Arial" panose="020B0604020202020204" pitchFamily="34" charset="0"/>
                              </a:rPr>
                              <m:t>𝒋</m:t>
                            </m:r>
                            <m:r>
                              <a:rPr lang="en-US" sz="1600" b="1" i="1" kern="100">
                                <a:latin typeface="Cambria Math" panose="02040503050406030204" pitchFamily="18" charset="0"/>
                                <a:ea typeface="Calibri" panose="020F0502020204030204" pitchFamily="34" charset="0"/>
                                <a:cs typeface="Arial" panose="020B0604020202020204" pitchFamily="34" charset="0"/>
                              </a:rPr>
                              <m:t>𝝎</m:t>
                            </m:r>
                          </m:e>
                        </m:d>
                      </m:e>
                    </m:d>
                    <m:d>
                      <m:dPr>
                        <m:begChr m:val="|"/>
                        <m:endChr m:val="|"/>
                        <m:ctrlPr>
                          <a:rPr lang="en-US" sz="1600" b="1" i="1" kern="100">
                            <a:latin typeface="Cambria Math" panose="02040503050406030204" pitchFamily="18" charset="0"/>
                            <a:ea typeface="Calibri" panose="020F0502020204030204" pitchFamily="34" charset="0"/>
                            <a:cs typeface="Arial" panose="020B0604020202020204" pitchFamily="34" charset="0"/>
                          </a:rPr>
                        </m:ctrlPr>
                      </m:dPr>
                      <m:e>
                        <m:r>
                          <a:rPr lang="en-US" sz="1600" b="1" i="1" kern="100">
                            <a:latin typeface="Cambria Math" panose="02040503050406030204" pitchFamily="18" charset="0"/>
                            <a:ea typeface="Calibri" panose="020F0502020204030204" pitchFamily="34" charset="0"/>
                            <a:cs typeface="Arial" panose="020B0604020202020204" pitchFamily="34" charset="0"/>
                          </a:rPr>
                          <m:t>𝑿</m:t>
                        </m:r>
                      </m:e>
                    </m:d>
                    <m:r>
                      <a:rPr lang="en-US" sz="1600" b="1" i="1" kern="100" smtClean="0">
                        <a:latin typeface="Cambria Math" panose="02040503050406030204" pitchFamily="18" charset="0"/>
                        <a:ea typeface="Calibri" panose="020F0502020204030204" pitchFamily="34" charset="0"/>
                        <a:cs typeface="Arial" panose="020B0604020202020204" pitchFamily="34" charset="0"/>
                      </a:rPr>
                      <m:t>  ,</m:t>
                    </m:r>
                    <m:r>
                      <a:rPr lang="en-US" sz="1600" b="1" i="0" kern="100" smtClean="0">
                        <a:latin typeface="Cambria Math" panose="02040503050406030204" pitchFamily="18" charset="0"/>
                        <a:ea typeface="Calibri" panose="020F0502020204030204" pitchFamily="34" charset="0"/>
                        <a:cs typeface="Arial" panose="020B0604020202020204" pitchFamily="34" charset="0"/>
                      </a:rPr>
                      <m:t>      </m:t>
                    </m:r>
                    <m:r>
                      <a:rPr lang="en-US" sz="1600" b="1">
                        <a:latin typeface="Cambria Math" panose="02040503050406030204" pitchFamily="18" charset="0"/>
                      </a:rPr>
                      <m:t>∠</m:t>
                    </m:r>
                    <m:r>
                      <a:rPr lang="en-US" sz="1600" b="1" i="1">
                        <a:latin typeface="Cambria Math" panose="02040503050406030204" pitchFamily="18" charset="0"/>
                      </a:rPr>
                      <m:t>𝒀</m:t>
                    </m:r>
                    <m:r>
                      <a:rPr lang="en-US" sz="1600" b="1">
                        <a:latin typeface="Cambria Math" panose="02040503050406030204" pitchFamily="18" charset="0"/>
                      </a:rPr>
                      <m:t>=</m:t>
                    </m:r>
                    <m:r>
                      <a:rPr lang="en-US" sz="1600" b="1">
                        <a:latin typeface="Cambria Math" panose="02040503050406030204" pitchFamily="18" charset="0"/>
                      </a:rPr>
                      <m:t>∠</m:t>
                    </m:r>
                    <m:r>
                      <a:rPr lang="en-US" sz="1600" b="1" i="1">
                        <a:latin typeface="Cambria Math" panose="02040503050406030204" pitchFamily="18" charset="0"/>
                      </a:rPr>
                      <m:t>𝑯</m:t>
                    </m:r>
                    <m:d>
                      <m:dPr>
                        <m:ctrlPr>
                          <a:rPr lang="en-US" sz="1600" b="1" i="1">
                            <a:latin typeface="Cambria Math" panose="02040503050406030204" pitchFamily="18" charset="0"/>
                          </a:rPr>
                        </m:ctrlPr>
                      </m:dPr>
                      <m:e>
                        <m:r>
                          <a:rPr lang="en-US" sz="1600" b="1" i="1">
                            <a:latin typeface="Cambria Math" panose="02040503050406030204" pitchFamily="18" charset="0"/>
                          </a:rPr>
                          <m:t>𝒋</m:t>
                        </m:r>
                        <m:r>
                          <a:rPr lang="en-US" sz="1600" b="1" i="1">
                            <a:latin typeface="Cambria Math" panose="02040503050406030204" pitchFamily="18" charset="0"/>
                          </a:rPr>
                          <m:t>𝝎</m:t>
                        </m:r>
                      </m:e>
                    </m:d>
                    <m:r>
                      <a:rPr lang="en-US" sz="1600" b="1">
                        <a:latin typeface="Cambria Math" panose="02040503050406030204" pitchFamily="18" charset="0"/>
                      </a:rPr>
                      <m:t>+</m:t>
                    </m:r>
                    <m:r>
                      <a:rPr lang="en-US" sz="1600" b="1">
                        <a:latin typeface="Cambria Math" panose="02040503050406030204" pitchFamily="18" charset="0"/>
                      </a:rPr>
                      <m:t>∠</m:t>
                    </m:r>
                    <m:r>
                      <a:rPr lang="en-US" sz="1600" b="1" i="1">
                        <a:latin typeface="Cambria Math" panose="02040503050406030204" pitchFamily="18" charset="0"/>
                      </a:rPr>
                      <m:t>𝑿</m:t>
                    </m:r>
                  </m:oMath>
                </a14:m>
                <a:endParaRPr lang="en-US" sz="1600" b="1" dirty="0">
                  <a:cs typeface="B Nazanin" panose="00000400000000000000" pitchFamily="2" charset="-78"/>
                </a:endParaRPr>
              </a:p>
              <a:p>
                <a:pPr marR="0" lvl="0" algn="just" rtl="1">
                  <a:lnSpc>
                    <a:spcPct val="115000"/>
                  </a:lnSpc>
                  <a:spcBef>
                    <a:spcPts val="0"/>
                  </a:spcBef>
                  <a:spcAft>
                    <a:spcPts val="800"/>
                  </a:spcAft>
                  <a:buClr>
                    <a:srgbClr val="FF0000"/>
                  </a:buClr>
                </a:pP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مثلاً اگر </a:t>
                </a:r>
                <a14:m>
                  <m:oMath xmlns:m="http://schemas.openxmlformats.org/officeDocument/2006/math">
                    <m:r>
                      <a:rPr lang="en-US" sz="1600" i="1" kern="100">
                        <a:latin typeface="Cambria Math" panose="02040503050406030204" pitchFamily="18" charset="0"/>
                        <a:ea typeface="Times New Roman" panose="02020603050405020304" pitchFamily="18" charset="0"/>
                        <a:cs typeface="Arial" panose="020B0604020202020204" pitchFamily="34" charset="0"/>
                      </a:rPr>
                      <m:t>𝑥</m:t>
                    </m:r>
                    <m:d>
                      <m:dPr>
                        <m:ctrlPr>
                          <a:rPr lang="en-US" sz="1600" i="1" kern="100">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latin typeface="Cambria Math" panose="02040503050406030204" pitchFamily="18" charset="0"/>
                            <a:ea typeface="Times New Roman" panose="02020603050405020304" pitchFamily="18" charset="0"/>
                            <a:cs typeface="Arial" panose="020B0604020202020204" pitchFamily="34" charset="0"/>
                          </a:rPr>
                          <m:t>𝑡</m:t>
                        </m:r>
                      </m:e>
                    </m:d>
                    <m:r>
                      <a:rPr lang="en-US" sz="16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16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600" i="1" kern="100">
                            <a:latin typeface="Cambria Math" panose="02040503050406030204" pitchFamily="18" charset="0"/>
                            <a:ea typeface="Times New Roman" panose="02020603050405020304" pitchFamily="18" charset="0"/>
                            <a:cs typeface="Arial" panose="020B0604020202020204" pitchFamily="34" charset="0"/>
                          </a:rPr>
                          <m:t>𝑋</m:t>
                        </m:r>
                      </m:e>
                      <m:sub>
                        <m:r>
                          <a:rPr lang="en-US" sz="1600" i="1" kern="100">
                            <a:latin typeface="Cambria Math" panose="02040503050406030204" pitchFamily="18" charset="0"/>
                            <a:ea typeface="Times New Roman" panose="02020603050405020304" pitchFamily="18" charset="0"/>
                            <a:cs typeface="Arial" panose="020B0604020202020204" pitchFamily="34" charset="0"/>
                          </a:rPr>
                          <m:t>𝑚</m:t>
                        </m:r>
                      </m:sub>
                    </m:sSub>
                    <m:r>
                      <a:rPr lang="en-US" sz="1600" i="1" kern="100">
                        <a:latin typeface="Cambria Math" panose="02040503050406030204" pitchFamily="18" charset="0"/>
                        <a:ea typeface="Times New Roman" panose="02020603050405020304" pitchFamily="18" charset="0"/>
                        <a:cs typeface="Arial" panose="020B0604020202020204" pitchFamily="34" charset="0"/>
                      </a:rPr>
                      <m:t>𝐶𝑜𝑠</m:t>
                    </m:r>
                    <m:r>
                      <a:rPr lang="en-US" sz="1600" i="1" kern="100">
                        <a:latin typeface="Cambria Math" panose="02040503050406030204" pitchFamily="18" charset="0"/>
                        <a:ea typeface="Times New Roman" panose="02020603050405020304" pitchFamily="18" charset="0"/>
                        <a:cs typeface="Arial" panose="020B0604020202020204" pitchFamily="34" charset="0"/>
                      </a:rPr>
                      <m:t>(</m:t>
                    </m:r>
                    <m:r>
                      <a:rPr lang="en-US" sz="1600" i="1" kern="100">
                        <a:latin typeface="Cambria Math" panose="02040503050406030204" pitchFamily="18" charset="0"/>
                        <a:ea typeface="Times New Roman" panose="02020603050405020304" pitchFamily="18" charset="0"/>
                        <a:cs typeface="Arial" panose="020B0604020202020204" pitchFamily="34" charset="0"/>
                      </a:rPr>
                      <m:t>𝜔</m:t>
                    </m:r>
                    <m:r>
                      <a:rPr lang="en-US" sz="1600" i="1" kern="100">
                        <a:latin typeface="Cambria Math" panose="02040503050406030204" pitchFamily="18" charset="0"/>
                        <a:ea typeface="Times New Roman" panose="02020603050405020304" pitchFamily="18" charset="0"/>
                        <a:cs typeface="Arial" panose="020B0604020202020204" pitchFamily="34" charset="0"/>
                      </a:rPr>
                      <m:t>𝑡</m:t>
                    </m:r>
                    <m:r>
                      <a:rPr lang="en-US" sz="1600" i="1" kern="100">
                        <a:latin typeface="Cambria Math" panose="02040503050406030204" pitchFamily="18" charset="0"/>
                        <a:ea typeface="Times New Roman" panose="02020603050405020304" pitchFamily="18" charset="0"/>
                        <a:cs typeface="Arial" panose="020B0604020202020204" pitchFamily="34" charset="0"/>
                      </a:rPr>
                      <m:t>+</m:t>
                    </m:r>
                    <m:r>
                      <a:rPr lang="en-US" sz="1600" i="1" kern="100">
                        <a:latin typeface="Cambria Math" panose="02040503050406030204" pitchFamily="18" charset="0"/>
                        <a:ea typeface="Times New Roman" panose="02020603050405020304" pitchFamily="18" charset="0"/>
                        <a:cs typeface="Arial" panose="020B0604020202020204" pitchFamily="34" charset="0"/>
                      </a:rPr>
                      <m:t>𝜑</m:t>
                    </m:r>
                    <m:r>
                      <a:rPr lang="en-US" sz="1600" i="1" kern="100">
                        <a:latin typeface="Cambria Math" panose="02040503050406030204" pitchFamily="18" charset="0"/>
                        <a:ea typeface="Calibri" panose="020F0502020204030204" pitchFamily="34" charset="0"/>
                        <a:cs typeface="Arial" panose="020B0604020202020204" pitchFamily="34" charset="0"/>
                      </a:rPr>
                      <m:t>)</m:t>
                    </m:r>
                  </m:oMath>
                </a14:m>
                <a:r>
                  <a:rPr lang="en-US" sz="16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600" kern="100" dirty="0">
                    <a:latin typeface="Cambria Math" panose="02040503050406030204" pitchFamily="18" charset="0"/>
                    <a:ea typeface="Times New Roman" panose="02020603050405020304" pitchFamily="18" charset="0"/>
                    <a:cs typeface="B Nazanin" panose="00000400000000000000" pitchFamily="2" charset="-78"/>
                  </a:rPr>
                  <a:t> در </a:t>
                </a:r>
                <a:r>
                  <a:rPr lang="fa-IR" sz="1600" kern="100" dirty="0" smtClean="0">
                    <a:latin typeface="Cambria Math" panose="02040503050406030204" pitchFamily="18" charset="0"/>
                    <a:ea typeface="Times New Roman" panose="02020603050405020304" pitchFamily="18" charset="0"/>
                    <a:cs typeface="B Nazanin" panose="00000400000000000000" pitchFamily="2" charset="-78"/>
                  </a:rPr>
                  <a:t>این صورت:</a:t>
                </a:r>
                <a:endParaRPr lang="en-US" sz="1600" kern="100" dirty="0">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spcAft>
                    <a:spcPts val="800"/>
                  </a:spcAft>
                </a:pPr>
                <a14:m>
                  <m:oMath xmlns:m="http://schemas.openxmlformats.org/officeDocument/2006/math">
                    <m:r>
                      <a:rPr lang="en-US" sz="1600" i="1" kern="100">
                        <a:latin typeface="Cambria Math" panose="02040503050406030204" pitchFamily="18" charset="0"/>
                        <a:ea typeface="Times New Roman" panose="02020603050405020304" pitchFamily="18" charset="0"/>
                        <a:cs typeface="Arial" panose="020B0604020202020204" pitchFamily="34" charset="0"/>
                      </a:rPr>
                      <m:t>𝑦</m:t>
                    </m:r>
                    <m:d>
                      <m:dPr>
                        <m:ctrlPr>
                          <a:rPr lang="en-US" sz="1600" i="1" kern="100">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latin typeface="Cambria Math" panose="02040503050406030204" pitchFamily="18" charset="0"/>
                            <a:ea typeface="Times New Roman" panose="02020603050405020304" pitchFamily="18" charset="0"/>
                            <a:cs typeface="Arial" panose="020B0604020202020204" pitchFamily="34" charset="0"/>
                          </a:rPr>
                          <m:t>𝑡</m:t>
                        </m:r>
                      </m:e>
                    </m:d>
                    <m:r>
                      <a:rPr lang="en-US" sz="1600" i="1" kern="100">
                        <a:latin typeface="Cambria Math" panose="02040503050406030204" pitchFamily="18" charset="0"/>
                        <a:ea typeface="Times New Roman" panose="02020603050405020304" pitchFamily="18" charset="0"/>
                        <a:cs typeface="Arial" panose="020B0604020202020204" pitchFamily="34" charset="0"/>
                      </a:rPr>
                      <m:t>=</m:t>
                    </m:r>
                    <m:sSub>
                      <m:sSubPr>
                        <m:ctrlPr>
                          <a:rPr lang="en-US" sz="1600" i="1" kern="100">
                            <a:latin typeface="Cambria Math" panose="02040503050406030204" pitchFamily="18" charset="0"/>
                            <a:ea typeface="Times New Roman" panose="02020603050405020304" pitchFamily="18" charset="0"/>
                            <a:cs typeface="Arial" panose="020B0604020202020204" pitchFamily="34" charset="0"/>
                          </a:rPr>
                        </m:ctrlPr>
                      </m:sSubPr>
                      <m:e>
                        <m:r>
                          <a:rPr lang="en-US" sz="1600" i="1" kern="100">
                            <a:latin typeface="Cambria Math" panose="02040503050406030204" pitchFamily="18" charset="0"/>
                            <a:ea typeface="Times New Roman" panose="02020603050405020304" pitchFamily="18" charset="0"/>
                            <a:cs typeface="Arial" panose="020B0604020202020204" pitchFamily="34" charset="0"/>
                          </a:rPr>
                          <m:t>𝑋</m:t>
                        </m:r>
                      </m:e>
                      <m:sub>
                        <m:r>
                          <a:rPr lang="en-US" sz="1600" i="1" kern="100">
                            <a:latin typeface="Cambria Math" panose="02040503050406030204" pitchFamily="18" charset="0"/>
                            <a:ea typeface="Times New Roman" panose="02020603050405020304" pitchFamily="18" charset="0"/>
                            <a:cs typeface="Arial" panose="020B0604020202020204" pitchFamily="34" charset="0"/>
                          </a:rPr>
                          <m:t>𝑚</m:t>
                        </m:r>
                      </m:sub>
                    </m:sSub>
                    <m:r>
                      <a:rPr lang="en-US" sz="1600" i="1" kern="100">
                        <a:latin typeface="Cambria Math" panose="02040503050406030204" pitchFamily="18" charset="0"/>
                        <a:ea typeface="Times New Roman" panose="02020603050405020304" pitchFamily="18" charset="0"/>
                        <a:cs typeface="Arial" panose="020B0604020202020204" pitchFamily="34" charset="0"/>
                      </a:rPr>
                      <m:t>|</m:t>
                    </m:r>
                    <m:r>
                      <a:rPr lang="en-US" sz="1600" i="1" kern="100">
                        <a:latin typeface="Cambria Math" panose="02040503050406030204" pitchFamily="18" charset="0"/>
                        <a:ea typeface="Times New Roman" panose="02020603050405020304" pitchFamily="18" charset="0"/>
                        <a:cs typeface="Arial" panose="020B0604020202020204" pitchFamily="34" charset="0"/>
                      </a:rPr>
                      <m:t>𝐻</m:t>
                    </m:r>
                    <m:d>
                      <m:dPr>
                        <m:ctrlPr>
                          <a:rPr lang="en-US" sz="1600" i="1" kern="100">
                            <a:latin typeface="Cambria Math" panose="02040503050406030204" pitchFamily="18" charset="0"/>
                            <a:ea typeface="Times New Roman" panose="02020603050405020304" pitchFamily="18" charset="0"/>
                            <a:cs typeface="Arial" panose="020B0604020202020204" pitchFamily="34" charset="0"/>
                          </a:rPr>
                        </m:ctrlPr>
                      </m:dPr>
                      <m:e>
                        <m:r>
                          <a:rPr lang="en-US" sz="1600" i="1" kern="100">
                            <a:latin typeface="Cambria Math" panose="02040503050406030204" pitchFamily="18" charset="0"/>
                            <a:ea typeface="Times New Roman" panose="02020603050405020304" pitchFamily="18" charset="0"/>
                            <a:cs typeface="Arial" panose="020B0604020202020204" pitchFamily="34" charset="0"/>
                          </a:rPr>
                          <m:t>𝑗</m:t>
                        </m:r>
                        <m:r>
                          <a:rPr lang="en-US" sz="1600" i="1" kern="100">
                            <a:latin typeface="Cambria Math" panose="02040503050406030204" pitchFamily="18" charset="0"/>
                            <a:ea typeface="Times New Roman" panose="02020603050405020304" pitchFamily="18" charset="0"/>
                            <a:cs typeface="Arial" panose="020B0604020202020204" pitchFamily="34" charset="0"/>
                          </a:rPr>
                          <m:t>𝜔</m:t>
                        </m:r>
                      </m:e>
                    </m:d>
                    <m:r>
                      <a:rPr lang="en-US" sz="1600" i="1" kern="100">
                        <a:latin typeface="Cambria Math" panose="02040503050406030204" pitchFamily="18" charset="0"/>
                        <a:ea typeface="Times New Roman" panose="02020603050405020304" pitchFamily="18" charset="0"/>
                        <a:cs typeface="Arial" panose="020B0604020202020204" pitchFamily="34" charset="0"/>
                      </a:rPr>
                      <m:t>|</m:t>
                    </m:r>
                    <m:r>
                      <a:rPr lang="en-US" sz="1600" i="1" kern="100">
                        <a:latin typeface="Cambria Math" panose="02040503050406030204" pitchFamily="18" charset="0"/>
                        <a:ea typeface="Times New Roman" panose="02020603050405020304" pitchFamily="18" charset="0"/>
                        <a:cs typeface="Arial" panose="020B0604020202020204" pitchFamily="34" charset="0"/>
                      </a:rPr>
                      <m:t>𝐶𝑜𝑠</m:t>
                    </m:r>
                    <m:r>
                      <a:rPr lang="en-US" sz="1600" i="1" kern="100">
                        <a:latin typeface="Cambria Math" panose="02040503050406030204" pitchFamily="18" charset="0"/>
                        <a:ea typeface="Times New Roman" panose="02020603050405020304" pitchFamily="18" charset="0"/>
                        <a:cs typeface="Arial" panose="020B0604020202020204" pitchFamily="34" charset="0"/>
                      </a:rPr>
                      <m:t>(</m:t>
                    </m:r>
                    <m:r>
                      <a:rPr lang="en-US" sz="1600" i="1" kern="100">
                        <a:latin typeface="Cambria Math" panose="02040503050406030204" pitchFamily="18" charset="0"/>
                        <a:ea typeface="Times New Roman" panose="02020603050405020304" pitchFamily="18" charset="0"/>
                        <a:cs typeface="Arial" panose="020B0604020202020204" pitchFamily="34" charset="0"/>
                      </a:rPr>
                      <m:t>𝜔</m:t>
                    </m:r>
                    <m:r>
                      <a:rPr lang="en-US" sz="1600" i="1" kern="100">
                        <a:latin typeface="Cambria Math" panose="02040503050406030204" pitchFamily="18" charset="0"/>
                        <a:ea typeface="Times New Roman" panose="02020603050405020304" pitchFamily="18" charset="0"/>
                        <a:cs typeface="Arial" panose="020B0604020202020204" pitchFamily="34" charset="0"/>
                      </a:rPr>
                      <m:t>𝑡</m:t>
                    </m:r>
                    <m:r>
                      <a:rPr lang="en-US" sz="1600" i="1" kern="100">
                        <a:latin typeface="Cambria Math" panose="02040503050406030204" pitchFamily="18" charset="0"/>
                        <a:ea typeface="Times New Roman" panose="02020603050405020304" pitchFamily="18" charset="0"/>
                        <a:cs typeface="Arial" panose="020B0604020202020204" pitchFamily="34" charset="0"/>
                      </a:rPr>
                      <m:t>+</m:t>
                    </m:r>
                    <m:r>
                      <a:rPr lang="en-US" sz="1600" i="1" kern="100">
                        <a:latin typeface="Cambria Math" panose="02040503050406030204" pitchFamily="18" charset="0"/>
                        <a:ea typeface="Times New Roman" panose="02020603050405020304" pitchFamily="18" charset="0"/>
                        <a:cs typeface="Arial" panose="020B0604020202020204" pitchFamily="34" charset="0"/>
                      </a:rPr>
                      <m:t>𝜑</m:t>
                    </m:r>
                    <m:r>
                      <a:rPr lang="en-US" sz="1600" i="1" kern="100">
                        <a:latin typeface="Cambria Math" panose="02040503050406030204" pitchFamily="18" charset="0"/>
                        <a:ea typeface="Times New Roman" panose="02020603050405020304" pitchFamily="18" charset="0"/>
                        <a:cs typeface="Arial" panose="020B0604020202020204" pitchFamily="34" charset="0"/>
                      </a:rPr>
                      <m:t>+</m:t>
                    </m:r>
                    <m:r>
                      <a:rPr lang="en-US" sz="1600" i="1" kern="100">
                        <a:latin typeface="Cambria Math" panose="02040503050406030204" pitchFamily="18" charset="0"/>
                        <a:ea typeface="Calibri" panose="020F0502020204030204" pitchFamily="34" charset="0"/>
                        <a:cs typeface="Arial" panose="020B0604020202020204" pitchFamily="34" charset="0"/>
                      </a:rPr>
                      <m:t>∠</m:t>
                    </m:r>
                    <m:r>
                      <a:rPr lang="en-US" sz="1600" i="1" kern="100">
                        <a:latin typeface="Cambria Math" panose="02040503050406030204" pitchFamily="18" charset="0"/>
                        <a:ea typeface="Calibri" panose="020F0502020204030204" pitchFamily="34" charset="0"/>
                        <a:cs typeface="Arial" panose="020B0604020202020204" pitchFamily="34" charset="0"/>
                      </a:rPr>
                      <m:t>𝐻</m:t>
                    </m:r>
                    <m:d>
                      <m:dPr>
                        <m:ctrlPr>
                          <a:rPr lang="en-US" sz="1600" i="1" kern="100">
                            <a:latin typeface="Cambria Math" panose="02040503050406030204" pitchFamily="18" charset="0"/>
                            <a:ea typeface="Calibri" panose="020F0502020204030204" pitchFamily="34" charset="0"/>
                            <a:cs typeface="Arial" panose="020B0604020202020204" pitchFamily="34" charset="0"/>
                          </a:rPr>
                        </m:ctrlPr>
                      </m:dPr>
                      <m:e>
                        <m:r>
                          <a:rPr lang="en-US" sz="1600" i="1" kern="100">
                            <a:latin typeface="Cambria Math" panose="02040503050406030204" pitchFamily="18" charset="0"/>
                            <a:ea typeface="Calibri" panose="020F0502020204030204" pitchFamily="34" charset="0"/>
                            <a:cs typeface="Arial" panose="020B0604020202020204" pitchFamily="34" charset="0"/>
                          </a:rPr>
                          <m:t>𝑗</m:t>
                        </m:r>
                        <m:r>
                          <a:rPr lang="en-US" sz="1600" i="1" kern="100">
                            <a:latin typeface="Cambria Math" panose="02040503050406030204" pitchFamily="18" charset="0"/>
                            <a:ea typeface="Calibri" panose="020F0502020204030204" pitchFamily="34" charset="0"/>
                            <a:cs typeface="Arial" panose="020B0604020202020204" pitchFamily="34" charset="0"/>
                          </a:rPr>
                          <m:t>𝜔</m:t>
                        </m:r>
                      </m:e>
                    </m:d>
                    <m:r>
                      <a:rPr lang="en-US" sz="1600" i="1" kern="100">
                        <a:latin typeface="Cambria Math" panose="02040503050406030204" pitchFamily="18" charset="0"/>
                        <a:ea typeface="Calibri" panose="020F0502020204030204" pitchFamily="34" charset="0"/>
                        <a:cs typeface="Arial" panose="020B0604020202020204" pitchFamily="34" charset="0"/>
                      </a:rPr>
                      <m:t>)</m:t>
                    </m:r>
                  </m:oMath>
                </a14:m>
                <a:r>
                  <a:rPr lang="en-US" sz="1600" kern="100" dirty="0" smtClean="0">
                    <a:effectLst/>
                    <a:latin typeface="Cambria Math" panose="02040503050406030204" pitchFamily="18" charset="0"/>
                    <a:ea typeface="Calibri" panose="020F0502020204030204" pitchFamily="34" charset="0"/>
                    <a:cs typeface="B Nazanin" panose="00000400000000000000" pitchFamily="2" charset="-78"/>
                  </a:rPr>
                  <a:t> </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7" name="Rectangle 6"/>
              <p:cNvSpPr>
                <a:spLocks noRot="1" noChangeAspect="1" noMove="1" noResize="1" noEditPoints="1" noAdjustHandles="1" noChangeArrowheads="1" noChangeShapeType="1" noTextEdit="1"/>
              </p:cNvSpPr>
              <p:nvPr/>
            </p:nvSpPr>
            <p:spPr>
              <a:xfrm>
                <a:off x="152400" y="2183690"/>
                <a:ext cx="8686800" cy="3345724"/>
              </a:xfrm>
              <a:prstGeom prst="rect">
                <a:avLst/>
              </a:prstGeom>
              <a:blipFill>
                <a:blip r:embed="rId5"/>
                <a:stretch>
                  <a:fillRect l="-842" t="-1093" r="-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178724" y="5566088"/>
                <a:ext cx="8763000" cy="882742"/>
              </a:xfrm>
              <a:prstGeom prst="rect">
                <a:avLst/>
              </a:prstGeom>
            </p:spPr>
            <p:txBody>
              <a:bodyPr wrap="square">
                <a:spAutoFit/>
              </a:bodyPr>
              <a:lstStyle/>
              <a:p>
                <a:pPr marL="285750" indent="-285750" algn="just" rtl="1">
                  <a:lnSpc>
                    <a:spcPct val="107000"/>
                  </a:lnSpc>
                  <a:spcAft>
                    <a:spcPts val="800"/>
                  </a:spcAft>
                  <a:buClr>
                    <a:srgbClr val="FF0000"/>
                  </a:buClr>
                  <a:buFont typeface="Wingdings" panose="05000000000000000000" pitchFamily="2" charset="2"/>
                  <a:buChar char="v"/>
                </a:pPr>
                <a:r>
                  <a:rPr lang="fa-IR" sz="1600" b="1" kern="100" dirty="0" smtClean="0">
                    <a:solidFill>
                      <a:srgbClr val="FF0000"/>
                    </a:solidFill>
                    <a:latin typeface="Arabic Typesetting"/>
                    <a:ea typeface="Times New Roman" panose="02020603050405020304" pitchFamily="18" charset="0"/>
                    <a:cs typeface="B Nazanin" panose="00000400000000000000" pitchFamily="2" charset="-78"/>
                  </a:rPr>
                  <a:t>پاسخ فرکانسی: </a:t>
                </a:r>
                <a:r>
                  <a:rPr lang="fa-IR" sz="1600" kern="100" dirty="0" smtClean="0">
                    <a:solidFill>
                      <a:srgbClr val="0000FF"/>
                    </a:solidFill>
                    <a:latin typeface="Arabic Typesetting"/>
                    <a:ea typeface="Times New Roman" panose="02020603050405020304" pitchFamily="18" charset="0"/>
                    <a:cs typeface="B Nazanin" panose="00000400000000000000" pitchFamily="2" charset="-78"/>
                  </a:rPr>
                  <a:t>نمایش</a:t>
                </a:r>
                <a:r>
                  <a:rPr lang="fa-IR" sz="1600" b="1" kern="100" dirty="0" smtClean="0">
                    <a:solidFill>
                      <a:srgbClr val="FF0000"/>
                    </a:solidFill>
                    <a:latin typeface="Arabic Typesetting"/>
                    <a:ea typeface="Times New Roman" panose="02020603050405020304" pitchFamily="18" charset="0"/>
                    <a:cs typeface="B Nazanin" panose="00000400000000000000" pitchFamily="2" charset="-78"/>
                  </a:rPr>
                  <a:t> </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منحنی های </a:t>
                </a:r>
                <a14:m>
                  <m:oMath xmlns:m="http://schemas.openxmlformats.org/officeDocument/2006/math">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𝐻</m:t>
                    </m:r>
                    <m:d>
                      <m:dPr>
                        <m:ctrlP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dPr>
                      <m:e>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𝑗</m:t>
                        </m:r>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𝜔</m:t>
                        </m:r>
                      </m:e>
                    </m:d>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oMath>
                </a14:m>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r>
                      <a:rPr lang="en-US" sz="1600" i="1" kern="100">
                        <a:solidFill>
                          <a:srgbClr val="0000FF"/>
                        </a:solidFill>
                        <a:latin typeface="Cambria Math" panose="02040503050406030204" pitchFamily="18" charset="0"/>
                        <a:ea typeface="Calibri" panose="020F0502020204030204" pitchFamily="34" charset="0"/>
                        <a:cs typeface="Arial" panose="020B0604020202020204" pitchFamily="34" charset="0"/>
                      </a:rPr>
                      <m:t>∠</m:t>
                    </m:r>
                    <m:r>
                      <a:rPr lang="en-US" sz="1600" i="1" kern="100">
                        <a:solidFill>
                          <a:srgbClr val="0000FF"/>
                        </a:solidFill>
                        <a:latin typeface="Cambria Math" panose="02040503050406030204" pitchFamily="18" charset="0"/>
                        <a:ea typeface="Calibri" panose="020F0502020204030204" pitchFamily="34" charset="0"/>
                        <a:cs typeface="Arial" panose="020B0604020202020204" pitchFamily="34" charset="0"/>
                      </a:rPr>
                      <m:t>𝐻</m:t>
                    </m:r>
                    <m:d>
                      <m:dPr>
                        <m:ctrlPr>
                          <a:rPr lang="en-US" sz="1600" i="1" kern="100">
                            <a:solidFill>
                              <a:srgbClr val="0000FF"/>
                            </a:solidFill>
                            <a:latin typeface="Cambria Math" panose="02040503050406030204" pitchFamily="18" charset="0"/>
                            <a:ea typeface="Calibri" panose="020F0502020204030204" pitchFamily="34" charset="0"/>
                            <a:cs typeface="Arial" panose="020B0604020202020204" pitchFamily="34" charset="0"/>
                          </a:rPr>
                        </m:ctrlPr>
                      </m:dPr>
                      <m:e>
                        <m:r>
                          <a:rPr lang="en-US" sz="1600" i="1" kern="100">
                            <a:solidFill>
                              <a:srgbClr val="0000FF"/>
                            </a:solidFill>
                            <a:latin typeface="Cambria Math" panose="02040503050406030204" pitchFamily="18" charset="0"/>
                            <a:ea typeface="Calibri" panose="020F0502020204030204" pitchFamily="34" charset="0"/>
                            <a:cs typeface="Arial" panose="020B0604020202020204" pitchFamily="34" charset="0"/>
                          </a:rPr>
                          <m:t>𝑗</m:t>
                        </m:r>
                        <m:r>
                          <a:rPr lang="en-US" sz="1600" i="1" kern="100">
                            <a:solidFill>
                              <a:srgbClr val="0000FF"/>
                            </a:solidFill>
                            <a:latin typeface="Cambria Math" panose="02040503050406030204" pitchFamily="18" charset="0"/>
                            <a:ea typeface="Calibri" panose="020F0502020204030204" pitchFamily="34" charset="0"/>
                            <a:cs typeface="Arial" panose="020B0604020202020204" pitchFamily="34" charset="0"/>
                          </a:rPr>
                          <m:t>𝜔</m:t>
                        </m:r>
                      </m:e>
                    </m:d>
                  </m:oMath>
                </a14:m>
                <a:r>
                  <a:rPr lang="fa-IR" sz="1600" kern="100" dirty="0">
                    <a:solidFill>
                      <a:srgbClr val="0000FF"/>
                    </a:solidFill>
                    <a:latin typeface="Arabic Typesetting"/>
                    <a:ea typeface="Times New Roman" panose="02020603050405020304" pitchFamily="18" charset="0"/>
                    <a:cs typeface="B Nazanin" panose="00000400000000000000" pitchFamily="2" charset="-78"/>
                  </a:rPr>
                  <a:t> بر حسب </a:t>
                </a:r>
                <a14:m>
                  <m:oMath xmlns:m="http://schemas.openxmlformats.org/officeDocument/2006/math">
                    <m:r>
                      <a:rPr lang="fa-IR" sz="1600" i="1" kern="100">
                        <a:solidFill>
                          <a:srgbClr val="0000FF"/>
                        </a:solidFill>
                        <a:latin typeface="Cambria Math" panose="02040503050406030204" pitchFamily="18" charset="0"/>
                        <a:ea typeface="Times New Roman" panose="02020603050405020304" pitchFamily="18" charset="0"/>
                        <a:cs typeface="Cambria Math" panose="02040503050406030204" pitchFamily="18" charset="0"/>
                      </a:rPr>
                      <m:t>𝜔</m:t>
                    </m:r>
                  </m:oMath>
                </a14:m>
                <a:r>
                  <a:rPr lang="fa-IR" sz="1600" kern="100" dirty="0">
                    <a:solidFill>
                      <a:srgbClr val="0000FF"/>
                    </a:solidFill>
                    <a:latin typeface="Arabic Typesetting"/>
                    <a:ea typeface="Times New Roman" panose="02020603050405020304" pitchFamily="18" charset="0"/>
                    <a:cs typeface="B Nazanin" panose="00000400000000000000" pitchFamily="2" charset="-78"/>
                  </a:rPr>
                  <a:t> یا </a:t>
                </a:r>
                <a14:m>
                  <m:oMath xmlns:m="http://schemas.openxmlformats.org/officeDocument/2006/math">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𝑙𝑜𝑔</m:t>
                    </m:r>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𝜔</m:t>
                    </m:r>
                  </m:oMath>
                </a14:m>
                <a:r>
                  <a:rPr lang="en-US" sz="1600" kern="100" dirty="0">
                    <a:solidFill>
                      <a:srgbClr val="0000FF"/>
                    </a:solidFill>
                    <a:latin typeface="Arabic Typesetting"/>
                    <a:ea typeface="Times New Roman" panose="02020603050405020304" pitchFamily="18" charset="0"/>
                    <a:cs typeface="B Nazanin" panose="00000400000000000000" pitchFamily="2" charset="-78"/>
                  </a:rPr>
                  <a:t> </a:t>
                </a:r>
                <a:r>
                  <a:rPr lang="fa-IR" sz="1600" kern="100" dirty="0" smtClean="0">
                    <a:solidFill>
                      <a:srgbClr val="0000FF"/>
                    </a:solidFill>
                    <a:latin typeface="Arabic Typesetting"/>
                    <a:ea typeface="Times New Roman" panose="02020603050405020304" pitchFamily="18" charset="0"/>
                    <a:cs typeface="B Nazanin" panose="00000400000000000000" pitchFamily="2" charset="-78"/>
                  </a:rPr>
                  <a:t> را </a:t>
                </a:r>
                <a:r>
                  <a:rPr lang="fa-IR" sz="1600" kern="100" dirty="0">
                    <a:solidFill>
                      <a:srgbClr val="0000FF"/>
                    </a:solidFill>
                    <a:latin typeface="Arabic Typesetting"/>
                    <a:ea typeface="Times New Roman" panose="02020603050405020304" pitchFamily="18" charset="0"/>
                    <a:cs typeface="B Nazanin" panose="00000400000000000000" pitchFamily="2" charset="-78"/>
                  </a:rPr>
                  <a:t>پاسخ </a:t>
                </a:r>
                <a:r>
                  <a:rPr lang="fa-IR" sz="1600" kern="100" dirty="0" smtClean="0">
                    <a:solidFill>
                      <a:srgbClr val="0000FF"/>
                    </a:solidFill>
                    <a:latin typeface="Arabic Typesetting"/>
                    <a:ea typeface="Times New Roman" panose="02020603050405020304" pitchFamily="18" charset="0"/>
                    <a:cs typeface="B Nazanin" panose="00000400000000000000" pitchFamily="2" charset="-78"/>
                  </a:rPr>
                  <a:t>فرکانسی </a:t>
                </a:r>
                <a:r>
                  <a:rPr lang="fa-IR" sz="1600" kern="100" dirty="0">
                    <a:solidFill>
                      <a:srgbClr val="0000FF"/>
                    </a:solidFill>
                    <a:latin typeface="Arabic Typesetting"/>
                    <a:ea typeface="Times New Roman" panose="02020603050405020304" pitchFamily="18" charset="0"/>
                    <a:cs typeface="B Nazanin" panose="00000400000000000000" pitchFamily="2" charset="-78"/>
                  </a:rPr>
                  <a:t>مدار </a:t>
                </a:r>
                <a:r>
                  <a:rPr lang="fa-IR" sz="1600" kern="100" dirty="0" smtClean="0">
                    <a:solidFill>
                      <a:srgbClr val="0000FF"/>
                    </a:solidFill>
                    <a:latin typeface="Arabic Typesetting"/>
                    <a:ea typeface="Times New Roman" panose="02020603050405020304" pitchFamily="18" charset="0"/>
                    <a:cs typeface="B Nazanin" panose="00000400000000000000" pitchFamily="2" charset="-78"/>
                  </a:rPr>
                  <a:t>گویند، </a:t>
                </a:r>
                <a:r>
                  <a:rPr lang="fa-IR" sz="1600" kern="100" dirty="0">
                    <a:solidFill>
                      <a:srgbClr val="0000FF"/>
                    </a:solidFill>
                    <a:latin typeface="Arabic Typesetting"/>
                    <a:ea typeface="Times New Roman" panose="02020603050405020304" pitchFamily="18" charset="0"/>
                    <a:cs typeface="B Nazanin" panose="00000400000000000000" pitchFamily="2" charset="-78"/>
                  </a:rPr>
                  <a:t>زیرا این منحنی ها تمام اطلاعات لازم مربوط به پاسخ حالت دائمی سینوسی را </a:t>
                </a:r>
                <a:r>
                  <a:rPr lang="fa-IR" sz="1600" kern="100" dirty="0" smtClean="0">
                    <a:solidFill>
                      <a:srgbClr val="0000FF"/>
                    </a:solidFill>
                    <a:latin typeface="Arabic Typesetting"/>
                    <a:ea typeface="Times New Roman" panose="02020603050405020304" pitchFamily="18" charset="0"/>
                    <a:cs typeface="B Nazanin" panose="00000400000000000000" pitchFamily="2" charset="-78"/>
                  </a:rPr>
                  <a:t>دارند. </a:t>
                </a:r>
                <a:r>
                  <a:rPr lang="fa-IR" sz="1600" kern="100" dirty="0">
                    <a:latin typeface="Arabic Typesetting"/>
                    <a:ea typeface="Times New Roman" panose="02020603050405020304" pitchFamily="18" charset="0"/>
                    <a:cs typeface="B Nazanin" panose="00000400000000000000" pitchFamily="2" charset="-78"/>
                  </a:rPr>
                  <a:t>با داشتن این منحنی‌ها می‌توان </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𝐻</m:t>
                    </m:r>
                    <m:d>
                      <m:d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B Nazanin" panose="00000400000000000000" pitchFamily="2" charset="-78"/>
                          </a:rPr>
                          <m:t>𝑗</m:t>
                        </m:r>
                        <m:r>
                          <a:rPr lang="en-US" sz="1600" i="1" kern="100">
                            <a:latin typeface="Cambria Math" panose="02040503050406030204" pitchFamily="18" charset="0"/>
                            <a:ea typeface="Times New Roman" panose="02020603050405020304" pitchFamily="18" charset="0"/>
                            <a:cs typeface="B Nazanin" panose="00000400000000000000" pitchFamily="2" charset="-78"/>
                          </a:rPr>
                          <m:t>𝜔</m:t>
                        </m:r>
                      </m:e>
                    </m:d>
                    <m:r>
                      <a:rPr lang="en-US" sz="1600"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r>
                      <a:rPr lang="en-US" sz="1600" i="1" kern="100">
                        <a:latin typeface="Cambria Math" panose="02040503050406030204" pitchFamily="18" charset="0"/>
                        <a:ea typeface="Calibri" panose="020F0502020204030204" pitchFamily="34" charset="0"/>
                        <a:cs typeface="Arial" panose="020B0604020202020204" pitchFamily="34" charset="0"/>
                      </a:rPr>
                      <m:t>∠</m:t>
                    </m:r>
                    <m:r>
                      <a:rPr lang="en-US" sz="1600" i="1" kern="100">
                        <a:latin typeface="Cambria Math" panose="02040503050406030204" pitchFamily="18" charset="0"/>
                        <a:ea typeface="Calibri" panose="020F0502020204030204" pitchFamily="34" charset="0"/>
                        <a:cs typeface="Arial" panose="020B0604020202020204" pitchFamily="34" charset="0"/>
                      </a:rPr>
                      <m:t>𝐻</m:t>
                    </m:r>
                    <m:d>
                      <m:dPr>
                        <m:ctrlPr>
                          <a:rPr lang="en-US" sz="1600" i="1" kern="100">
                            <a:latin typeface="Cambria Math" panose="02040503050406030204" pitchFamily="18" charset="0"/>
                            <a:ea typeface="Calibri" panose="020F0502020204030204" pitchFamily="34" charset="0"/>
                            <a:cs typeface="Arial" panose="020B0604020202020204" pitchFamily="34" charset="0"/>
                          </a:rPr>
                        </m:ctrlPr>
                      </m:dPr>
                      <m:e>
                        <m:r>
                          <a:rPr lang="en-US" sz="1600" i="1" kern="100">
                            <a:latin typeface="Cambria Math" panose="02040503050406030204" pitchFamily="18" charset="0"/>
                            <a:ea typeface="Calibri" panose="020F0502020204030204" pitchFamily="34" charset="0"/>
                            <a:cs typeface="Arial" panose="020B0604020202020204" pitchFamily="34" charset="0"/>
                          </a:rPr>
                          <m:t>𝑗</m:t>
                        </m:r>
                        <m:r>
                          <a:rPr lang="en-US" sz="1600" i="1" kern="100">
                            <a:latin typeface="Cambria Math" panose="02040503050406030204" pitchFamily="18" charset="0"/>
                            <a:ea typeface="Calibri" panose="020F0502020204030204" pitchFamily="34" charset="0"/>
                            <a:cs typeface="Arial" panose="020B0604020202020204" pitchFamily="34" charset="0"/>
                          </a:rPr>
                          <m:t>𝜔</m:t>
                        </m:r>
                      </m:e>
                    </m:d>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را در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هر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فرکانس تعیین و بنابراین خروجی را از رابطه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های بالا به دست آورد</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a:t>
                </a:r>
                <a:endParaRPr lang="en-US" sz="1600" kern="1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16" name="Rectangle 15"/>
              <p:cNvSpPr>
                <a:spLocks noRot="1" noChangeAspect="1" noMove="1" noResize="1" noEditPoints="1" noAdjustHandles="1" noChangeArrowheads="1" noChangeShapeType="1" noTextEdit="1"/>
              </p:cNvSpPr>
              <p:nvPr/>
            </p:nvSpPr>
            <p:spPr>
              <a:xfrm>
                <a:off x="178724" y="5566088"/>
                <a:ext cx="8763000" cy="882742"/>
              </a:xfrm>
              <a:prstGeom prst="rect">
                <a:avLst/>
              </a:prstGeom>
              <a:blipFill>
                <a:blip r:embed="rId7"/>
                <a:stretch>
                  <a:fillRect l="-974" t="-690" r="-278" b="-8966"/>
                </a:stretch>
              </a:blipFill>
            </p:spPr>
            <p:txBody>
              <a:bodyPr/>
              <a:lstStyle/>
              <a:p>
                <a:r>
                  <a:rPr lang="en-US">
                    <a:noFill/>
                  </a:rPr>
                  <a:t> </a:t>
                </a:r>
              </a:p>
            </p:txBody>
          </p:sp>
        </mc:Fallback>
      </mc:AlternateContent>
      <p:sp>
        <p:nvSpPr>
          <p:cNvPr id="9" name="Rectangle 8"/>
          <p:cNvSpPr/>
          <p:nvPr/>
        </p:nvSpPr>
        <p:spPr>
          <a:xfrm>
            <a:off x="5652712" y="179445"/>
            <a:ext cx="3286477" cy="369332"/>
          </a:xfrm>
          <a:prstGeom prst="rect">
            <a:avLst/>
          </a:prstGeom>
        </p:spPr>
        <p:txBody>
          <a:bodyPr wrap="none">
            <a:spAutoFit/>
          </a:bodyPr>
          <a:lstStyle/>
          <a:p>
            <a:pPr algn="r" rtl="1">
              <a:spcBef>
                <a:spcPts val="600"/>
              </a:spcBef>
              <a:tabLst>
                <a:tab pos="4464050" algn="l"/>
              </a:tabLst>
            </a:pPr>
            <a:r>
              <a:rPr lang="fa-IR"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4-3-3- </a:t>
            </a:r>
            <a:r>
              <a:rPr lang="fa-IR"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تابع شبکه و پاسخ فرکانسی</a:t>
            </a:r>
            <a:endParaRPr lang="fa-IR"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spTree>
    <p:extLst>
      <p:ext uri="{BB962C8B-B14F-4D97-AF65-F5344CB8AC3E}">
        <p14:creationId xmlns:p14="http://schemas.microsoft.com/office/powerpoint/2010/main" val="1204039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dirty="0"/>
          </a:p>
        </p:txBody>
      </p:sp>
      <p:sp>
        <p:nvSpPr>
          <p:cNvPr id="3" name="Rectangle 2"/>
          <p:cNvSpPr/>
          <p:nvPr/>
        </p:nvSpPr>
        <p:spPr>
          <a:xfrm>
            <a:off x="2819400" y="228600"/>
            <a:ext cx="6172200" cy="338554"/>
          </a:xfrm>
          <a:prstGeom prst="rect">
            <a:avLst/>
          </a:prstGeom>
        </p:spPr>
        <p:txBody>
          <a:bodyPr wrap="square">
            <a:spAutoFit/>
          </a:bodyPr>
          <a:lstStyle/>
          <a:p>
            <a:pPr marL="342900" indent="-342900" algn="just" rtl="1">
              <a:buClr>
                <a:srgbClr val="FF0000"/>
              </a:buClr>
              <a:buFont typeface="Wingdings" panose="05000000000000000000" pitchFamily="2" charset="2"/>
              <a:buChar char="q"/>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a:t>
            </a:r>
            <a:r>
              <a:rPr lang="fa-IR" altLang="en-US" sz="1600" b="1"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در مدار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مقابل،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تابع شبکه </a:t>
            </a:r>
            <a:r>
              <a:rPr lang="en-US" altLang="en-US" sz="1600" dirty="0">
                <a:latin typeface="Times New Roman" panose="02020603050405020304" pitchFamily="18" charset="0"/>
                <a:ea typeface="Calibri" panose="020F0502020204030204" pitchFamily="34" charset="0"/>
                <a:cs typeface="B Nazanin" panose="00000400000000000000" pitchFamily="2" charset="-78"/>
              </a:rPr>
              <a:t>H(j</a:t>
            </a:r>
            <a:r>
              <a:rPr lang="el-GR" altLang="en-US" sz="1600" dirty="0">
                <a:latin typeface="Times New Roman" panose="02020603050405020304" pitchFamily="18" charset="0"/>
                <a:ea typeface="Calibri" panose="020F0502020204030204" pitchFamily="34" charset="0"/>
                <a:cs typeface="B Nazanin" panose="00000400000000000000" pitchFamily="2" charset="-78"/>
              </a:rPr>
              <a:t>ω</a:t>
            </a:r>
            <a:r>
              <a:rPr lang="en-US" altLang="en-US" sz="1600" dirty="0">
                <a:latin typeface="Times New Roman" panose="02020603050405020304" pitchFamily="18" charset="0"/>
                <a:ea typeface="Calibri" panose="020F0502020204030204" pitchFamily="34" charset="0"/>
                <a:cs typeface="B Nazanin" panose="00000400000000000000" pitchFamily="2" charset="-78"/>
              </a:rPr>
              <a:t>)=</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I</a:t>
            </a:r>
            <a:r>
              <a:rPr lang="en-US" altLang="en-US" sz="1600" baseline="-25000" dirty="0" smtClean="0">
                <a:latin typeface="Times New Roman" panose="02020603050405020304" pitchFamily="18" charset="0"/>
                <a:ea typeface="Calibri" panose="020F0502020204030204" pitchFamily="34" charset="0"/>
                <a:cs typeface="B Nazanin" panose="00000400000000000000" pitchFamily="2" charset="-78"/>
              </a:rPr>
              <a:t>R</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(j</a:t>
            </a:r>
            <a:r>
              <a:rPr lang="el-GR" altLang="en-US" sz="1600" dirty="0">
                <a:latin typeface="Times New Roman" panose="02020603050405020304" pitchFamily="18" charset="0"/>
                <a:ea typeface="Calibri" panose="020F0502020204030204" pitchFamily="34" charset="0"/>
                <a:cs typeface="B Nazanin" panose="00000400000000000000" pitchFamily="2" charset="-78"/>
              </a:rPr>
              <a:t>ω</a:t>
            </a:r>
            <a:r>
              <a:rPr lang="en-US" altLang="en-US" sz="1600" dirty="0">
                <a:latin typeface="Times New Roman" panose="02020603050405020304" pitchFamily="18" charset="0"/>
                <a:ea typeface="Calibri" panose="020F0502020204030204" pitchFamily="34" charset="0"/>
                <a:cs typeface="B Nazanin" panose="00000400000000000000" pitchFamily="2" charset="-78"/>
              </a:rPr>
              <a:t>)/</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I</a:t>
            </a:r>
            <a:r>
              <a:rPr lang="en-US" altLang="en-US" sz="1600" baseline="-25000" dirty="0" smtClean="0">
                <a:latin typeface="Times New Roman" panose="02020603050405020304" pitchFamily="18" charset="0"/>
                <a:ea typeface="Calibri" panose="020F0502020204030204" pitchFamily="34" charset="0"/>
                <a:cs typeface="B Nazanin" panose="00000400000000000000" pitchFamily="2" charset="-78"/>
              </a:rPr>
              <a:t>S</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(j</a:t>
            </a:r>
            <a:r>
              <a:rPr lang="el-GR" altLang="en-US" sz="1600" dirty="0">
                <a:latin typeface="Times New Roman" panose="02020603050405020304" pitchFamily="18" charset="0"/>
                <a:ea typeface="Calibri" panose="020F0502020204030204" pitchFamily="34" charset="0"/>
                <a:cs typeface="B Nazanin" panose="00000400000000000000" pitchFamily="2" charset="-78"/>
              </a:rPr>
              <a:t>ω</a:t>
            </a:r>
            <a:r>
              <a:rPr lang="en-US" altLang="en-US" sz="1600" dirty="0">
                <a:latin typeface="Times New Roman" panose="02020603050405020304" pitchFamily="18" charset="0"/>
                <a:ea typeface="Calibri" panose="020F0502020204030204" pitchFamily="34" charset="0"/>
                <a:cs typeface="B Nazanin" panose="00000400000000000000" pitchFamily="2" charset="-78"/>
              </a:rPr>
              <a:t>)</a:t>
            </a:r>
            <a:r>
              <a:rPr lang="fa-IR" altLang="en-US" sz="1600" baseline="-250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را محاسبه کنید. </a:t>
            </a:r>
            <a:endParaRPr lang="en-US" altLang="en-US" sz="1600" dirty="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90623" y="101760"/>
            <a:ext cx="3048000" cy="1261736"/>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976155" y="631889"/>
                <a:ext cx="3257558" cy="8031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𝑅</m:t>
                              </m:r>
                            </m:sub>
                          </m:sSub>
                          <m:r>
                            <a:rPr lang="en-US" sz="160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a:latin typeface="Cambria Math" panose="02040503050406030204" pitchFamily="18" charset="0"/>
                            </a:rPr>
                            <m:t>)</m:t>
                          </m:r>
                          <m:r>
                            <a:rPr lang="en-US" sz="1600" i="1" smtClean="0">
                              <a:latin typeface="Cambria Math" panose="02040503050406030204" pitchFamily="18" charset="0"/>
                            </a:rPr>
                            <m:t> </m:t>
                          </m:r>
                        </m:num>
                        <m:den>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𝑆</m:t>
                              </m:r>
                            </m:sub>
                          </m:sSub>
                          <m:r>
                            <a:rPr lang="en-US" sz="160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a:latin typeface="Cambria Math" panose="02040503050406030204" pitchFamily="18" charset="0"/>
                            </a:rPr>
                            <m:t>)</m:t>
                          </m:r>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𝐺</m:t>
                          </m:r>
                        </m:num>
                        <m:den>
                          <m:r>
                            <a:rPr lang="en-US" sz="1600" i="1">
                              <a:latin typeface="Cambria Math" panose="02040503050406030204" pitchFamily="18" charset="0"/>
                            </a:rPr>
                            <m:t>𝐺</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𝐶</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𝐿</m:t>
                              </m:r>
                            </m:den>
                          </m:f>
                        </m:den>
                      </m:f>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3976155" y="631889"/>
                <a:ext cx="3257558" cy="8031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42859" y="1399696"/>
                <a:ext cx="4271746" cy="7951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1</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𝑅𝐶</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𝑅</m:t>
                              </m:r>
                            </m:num>
                            <m:den>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𝐿</m:t>
                              </m:r>
                            </m:den>
                          </m:f>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𝑗𝑅</m:t>
                          </m:r>
                          <m:r>
                            <a:rPr lang="en-US" sz="1600">
                              <a:latin typeface="Cambria Math" panose="02040503050406030204" pitchFamily="18" charset="0"/>
                            </a:rPr>
                            <m:t>(</m:t>
                          </m:r>
                          <m:r>
                            <a:rPr lang="en-US" sz="1600" i="1">
                              <a:latin typeface="Cambria Math" panose="02040503050406030204" pitchFamily="18" charset="0"/>
                            </a:rPr>
                            <m:t>𝜔</m:t>
                          </m:r>
                          <m:r>
                            <a:rPr lang="en-US" sz="1600" i="1">
                              <a:latin typeface="Cambria Math" panose="02040503050406030204" pitchFamily="18" charset="0"/>
                            </a:rPr>
                            <m:t>𝐶</m:t>
                          </m:r>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i="1">
                                  <a:latin typeface="Cambria Math" panose="02040503050406030204" pitchFamily="18" charset="0"/>
                                </a:rPr>
                                <m:t>𝜔</m:t>
                              </m:r>
                              <m:r>
                                <a:rPr lang="en-US" sz="1600" i="1">
                                  <a:latin typeface="Cambria Math" panose="02040503050406030204" pitchFamily="18" charset="0"/>
                                </a:rPr>
                                <m:t>𝐿</m:t>
                              </m:r>
                            </m:den>
                          </m:f>
                          <m:r>
                            <a:rPr lang="fa-IR" sz="1600" b="0" i="1" smtClean="0">
                              <a:latin typeface="Cambria Math" panose="02040503050406030204" pitchFamily="18" charset="0"/>
                            </a:rPr>
                            <m:t>)</m:t>
                          </m:r>
                        </m:den>
                      </m:f>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442859" y="1399696"/>
                <a:ext cx="4271746" cy="79515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827179" y="1377478"/>
                <a:ext cx="4049827" cy="755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r>
                            <a:rPr lang="en-US" sz="1600" i="1">
                              <a:latin typeface="Cambria Math" panose="02040503050406030204" pitchFamily="18" charset="0"/>
                            </a:rPr>
                            <m:t>𝑅𝐶</m:t>
                          </m:r>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𝜔</m:t>
                              </m:r>
                            </m:num>
                            <m:den>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den>
                          </m:f>
                          <m:r>
                            <a:rPr lang="en-US" sz="160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num>
                            <m:den>
                              <m:r>
                                <a:rPr lang="en-US" sz="1600" i="1">
                                  <a:latin typeface="Cambria Math" panose="02040503050406030204" pitchFamily="18" charset="0"/>
                                </a:rPr>
                                <m:t>𝜔</m:t>
                              </m:r>
                            </m:den>
                          </m:f>
                          <m:r>
                            <a:rPr lang="en-US" sz="1600" i="1">
                              <a:latin typeface="Cambria Math" panose="02040503050406030204" pitchFamily="18" charset="0"/>
                            </a:rPr>
                            <m:t>)</m:t>
                          </m:r>
                        </m:den>
                      </m:f>
                      <m:r>
                        <m:rPr>
                          <m:nor/>
                        </m:rPr>
                        <a:rPr lang="en-US" sz="1600" i="1">
                          <a:latin typeface="Cambria Math" panose="02040503050406030204" pitchFamily="18" charset="0"/>
                        </a:rPr>
                        <m:t>   </m:t>
                      </m:r>
                      <m:r>
                        <a:rPr lang="en-US" sz="1600" i="0">
                          <a:latin typeface="Cambria Math" panose="02040503050406030204" pitchFamily="18" charset="0"/>
                        </a:rPr>
                        <m:t>,</m:t>
                      </m:r>
                      <m:r>
                        <m:rPr>
                          <m:nor/>
                        </m:rP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ad>
                            <m:radPr>
                              <m:degHide m:val="on"/>
                              <m:ctrlPr>
                                <a:rPr lang="en-US" sz="1600" i="1">
                                  <a:latin typeface="Cambria Math" panose="02040503050406030204" pitchFamily="18" charset="0"/>
                                </a:rPr>
                              </m:ctrlPr>
                            </m:radPr>
                            <m:deg/>
                            <m:e>
                              <m:r>
                                <a:rPr lang="en-US" sz="1600" i="1">
                                  <a:latin typeface="Cambria Math" panose="02040503050406030204" pitchFamily="18" charset="0"/>
                                </a:rPr>
                                <m:t>𝐿𝐶</m:t>
                              </m:r>
                            </m:e>
                          </m:rad>
                        </m:den>
                      </m:f>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4827179" y="1377478"/>
                <a:ext cx="4049827" cy="755720"/>
              </a:xfrm>
              <a:prstGeom prst="rect">
                <a:avLst/>
              </a:prstGeom>
              <a:blipFill>
                <a:blip r:embed="rId6"/>
                <a:stretch>
                  <a:fillRect/>
                </a:stretch>
              </a:blipFill>
            </p:spPr>
            <p:txBody>
              <a:bodyPr/>
              <a:lstStyle/>
              <a:p>
                <a:r>
                  <a:rPr lang="en-US">
                    <a:noFill/>
                  </a:rPr>
                  <a:t> </a:t>
                </a:r>
              </a:p>
            </p:txBody>
          </p:sp>
        </mc:Fallback>
      </mc:AlternateContent>
      <p:sp>
        <p:nvSpPr>
          <p:cNvPr id="8" name="Rectangle 7"/>
          <p:cNvSpPr>
            <a:spLocks noChangeArrowheads="1"/>
          </p:cNvSpPr>
          <p:nvPr/>
        </p:nvSpPr>
        <p:spPr bwMode="auto">
          <a:xfrm>
            <a:off x="3451070" y="2097318"/>
            <a:ext cx="5560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با توجه به تعریف ضریب کیفیت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Q</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یک مدار مرتبه دوم، خواهیم داشت: </a:t>
            </a:r>
            <a:endParaRPr lang="en-US" altLang="en-US" sz="16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286000" y="2387801"/>
                <a:ext cx="887999" cy="514051"/>
              </a:xfrm>
              <a:prstGeom prst="rect">
                <a:avLst/>
              </a:prstGeom>
              <a:solidFill>
                <a:schemeClr val="bg1">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𝑄</m:t>
                      </m:r>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num>
                        <m:den>
                          <m:r>
                            <a:rPr lang="en-US" sz="1600" i="0">
                              <a:latin typeface="Cambria Math" panose="02040503050406030204" pitchFamily="18" charset="0"/>
                            </a:rPr>
                            <m:t>2</m:t>
                          </m:r>
                          <m:r>
                            <a:rPr lang="en-US" sz="1600" i="1">
                              <a:latin typeface="Cambria Math" panose="02040503050406030204" pitchFamily="18" charset="0"/>
                            </a:rPr>
                            <m:t>𝛼</m:t>
                          </m:r>
                        </m:den>
                      </m:f>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2286000" y="2387801"/>
                <a:ext cx="887999" cy="514051"/>
              </a:xfrm>
              <a:prstGeom prst="rect">
                <a:avLst/>
              </a:prstGeom>
              <a:blipFill>
                <a:blip r:embed="rId7"/>
                <a:stretch>
                  <a:fillRect b="-3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052797" y="2466741"/>
                <a:ext cx="137640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r>
                        <a:rPr lang="en-US" sz="1600" i="1">
                          <a:latin typeface="Cambria Math" panose="02040503050406030204" pitchFamily="18" charset="0"/>
                        </a:rPr>
                        <m:t>𝑄</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r>
                        <a:rPr lang="en-US" sz="1600" i="1">
                          <a:latin typeface="Cambria Math" panose="02040503050406030204" pitchFamily="18" charset="0"/>
                        </a:rPr>
                        <m:t>𝑅𝐶</m:t>
                      </m:r>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3052797" y="2466741"/>
                <a:ext cx="1376402" cy="338554"/>
              </a:xfrm>
              <a:prstGeom prst="rect">
                <a:avLst/>
              </a:prstGeom>
              <a:blipFill>
                <a:blip r:embed="rId8"/>
                <a:stretch>
                  <a:fillRect b="-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419600" y="2341215"/>
                <a:ext cx="2755050" cy="755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smtClean="0">
                          <a:latin typeface="Cambria Math" panose="02040503050406030204" pitchFamily="18" charset="0"/>
                        </a:rPr>
                        <m:t>→</m:t>
                      </m:r>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a:latin typeface="Cambria Math" panose="02040503050406030204" pitchFamily="18" charset="0"/>
                            </a:rPr>
                            <m:t>1</m:t>
                          </m:r>
                          <m:r>
                            <a:rPr lang="en-US" sz="1600">
                              <a:latin typeface="Cambria Math" panose="02040503050406030204" pitchFamily="18" charset="0"/>
                            </a:rPr>
                            <m:t>+</m:t>
                          </m:r>
                          <m:r>
                            <a:rPr lang="en-US" sz="1600" i="1">
                              <a:latin typeface="Cambria Math" panose="02040503050406030204" pitchFamily="18" charset="0"/>
                            </a:rPr>
                            <m:t>𝑗𝑄</m:t>
                          </m:r>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𝜔</m:t>
                              </m:r>
                            </m:num>
                            <m:den>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den>
                          </m:f>
                          <m:r>
                            <a:rPr lang="en-US" sz="160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num>
                            <m:den>
                              <m:r>
                                <a:rPr lang="en-US" sz="1600" i="1">
                                  <a:latin typeface="Cambria Math" panose="02040503050406030204" pitchFamily="18" charset="0"/>
                                </a:rPr>
                                <m:t>𝜔</m:t>
                              </m:r>
                            </m:den>
                          </m:f>
                          <m:r>
                            <a:rPr lang="en-US" sz="1600" i="1">
                              <a:latin typeface="Cambria Math" panose="02040503050406030204" pitchFamily="18" charset="0"/>
                            </a:rPr>
                            <m:t>)</m:t>
                          </m:r>
                        </m:den>
                      </m:f>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4419600" y="2341215"/>
                <a:ext cx="2755050" cy="75572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556338" y="1495451"/>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a:solidFill>
                            <a:srgbClr val="0000FF"/>
                          </a:solidFill>
                          <a:latin typeface="Cambria Math" panose="02040503050406030204" pitchFamily="18" charset="0"/>
                        </a:rPr>
                        <m:t>⇒</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556338" y="1495451"/>
                <a:ext cx="437940"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71978" y="2790239"/>
                <a:ext cx="2998513" cy="10876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d>
                        <m:dPr>
                          <m:beg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ad>
                            <m:radPr>
                              <m:degHide m:val="on"/>
                              <m:ctrlPr>
                                <a:rPr lang="en-US" sz="1600" i="1">
                                  <a:latin typeface="Cambria Math" panose="02040503050406030204" pitchFamily="18" charset="0"/>
                                </a:rPr>
                              </m:ctrlPr>
                            </m:radPr>
                            <m:deg/>
                            <m:e>
                              <m:r>
                                <a:rPr lang="en-US" sz="1600" i="0">
                                  <a:latin typeface="Cambria Math" panose="02040503050406030204" pitchFamily="18" charset="0"/>
                                </a:rPr>
                                <m:t>1</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𝑄</m:t>
                                  </m:r>
                                </m:e>
                                <m:sup>
                                  <m:r>
                                    <a:rPr lang="en-US" sz="1600" i="0">
                                      <a:latin typeface="Cambria Math" panose="02040503050406030204" pitchFamily="18" charset="0"/>
                                    </a:rPr>
                                    <m:t>2</m:t>
                                  </m:r>
                                </m:sup>
                              </m:sSup>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𝜔</m:t>
                                          </m:r>
                                        </m:num>
                                        <m:den>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den>
                                      </m:f>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num>
                                        <m:den>
                                          <m:r>
                                            <a:rPr lang="en-US" sz="1600" i="1">
                                              <a:latin typeface="Cambria Math" panose="02040503050406030204" pitchFamily="18" charset="0"/>
                                            </a:rPr>
                                            <m:t>𝜔</m:t>
                                          </m:r>
                                        </m:den>
                                      </m:f>
                                    </m:e>
                                  </m:d>
                                </m:e>
                                <m:sup>
                                  <m:r>
                                    <a:rPr lang="en-US" sz="1600" i="0">
                                      <a:latin typeface="Cambria Math" panose="02040503050406030204" pitchFamily="18" charset="0"/>
                                    </a:rPr>
                                    <m:t>2</m:t>
                                  </m:r>
                                </m:sup>
                              </m:sSup>
                            </m:e>
                          </m:rad>
                        </m:den>
                      </m:f>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571978" y="2790239"/>
                <a:ext cx="2998513" cy="108760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075163" y="3168718"/>
                <a:ext cx="2905604" cy="452303"/>
              </a:xfrm>
              <a:prstGeom prst="rect">
                <a:avLst/>
              </a:prstGeom>
            </p:spPr>
            <p:txBody>
              <a:bodyPr wrap="none">
                <a:spAutoFit/>
              </a:bodyPr>
              <a:lstStyle/>
              <a:p>
                <a14:m>
                  <m:oMath xmlns:m="http://schemas.openxmlformats.org/officeDocument/2006/math">
                    <m:r>
                      <a:rPr lang="en-US" sz="1600">
                        <a:latin typeface="Cambria Math" panose="02040503050406030204" pitchFamily="18" charset="0"/>
                      </a:rPr>
                      <m:t>∠</m:t>
                    </m:r>
                    <m:r>
                      <a:rPr lang="en-US" sz="1600" i="1">
                        <a:latin typeface="Cambria Math" panose="02040503050406030204" pitchFamily="18" charset="0"/>
                      </a:rPr>
                      <m:t>𝐻</m:t>
                    </m:r>
                    <m:r>
                      <a:rPr lang="en-US" sz="160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a:latin typeface="Cambria Math" panose="02040503050406030204" pitchFamily="18" charset="0"/>
                      </a:rPr>
                      <m:t>)=−</m:t>
                    </m:r>
                    <m:sSup>
                      <m:sSupPr>
                        <m:ctrlPr>
                          <a:rPr lang="en-US" sz="1600" i="1">
                            <a:latin typeface="Cambria Math" panose="02040503050406030204" pitchFamily="18" charset="0"/>
                          </a:rPr>
                        </m:ctrlPr>
                      </m:sSupPr>
                      <m:e>
                        <m:r>
                          <m:rPr>
                            <m:sty m:val="p"/>
                          </m:rPr>
                          <a:rPr lang="en-US" sz="1600">
                            <a:latin typeface="Cambria Math" panose="02040503050406030204" pitchFamily="18" charset="0"/>
                          </a:rPr>
                          <m:t>tan</m:t>
                        </m:r>
                      </m:e>
                      <m:sup>
                        <m:r>
                          <a:rPr lang="en-US" sz="1600">
                            <a:latin typeface="Cambria Math" panose="02040503050406030204" pitchFamily="18" charset="0"/>
                          </a:rPr>
                          <m:t>−</m:t>
                        </m:r>
                        <m:r>
                          <a:rPr lang="en-US" sz="1600">
                            <a:latin typeface="Cambria Math" panose="02040503050406030204" pitchFamily="18" charset="0"/>
                          </a:rPr>
                          <m:t>1</m:t>
                        </m:r>
                      </m:sup>
                    </m:sSup>
                    <m:r>
                      <a:rPr lang="en-US" sz="1600">
                        <a:latin typeface="Cambria Math" panose="02040503050406030204" pitchFamily="18" charset="0"/>
                      </a:rPr>
                      <m:t>(</m:t>
                    </m:r>
                    <m:r>
                      <a:rPr lang="en-US" sz="1600" i="1">
                        <a:latin typeface="Cambria Math" panose="02040503050406030204" pitchFamily="18" charset="0"/>
                      </a:rPr>
                      <m:t>𝑄</m:t>
                    </m:r>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𝜔</m:t>
                        </m:r>
                      </m:num>
                      <m:den>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den>
                    </m:f>
                    <m:r>
                      <a:rPr lang="en-US" sz="160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𝑜</m:t>
                            </m:r>
                          </m:sub>
                        </m:sSub>
                      </m:num>
                      <m:den>
                        <m:r>
                          <a:rPr lang="en-US" sz="1600" i="1">
                            <a:latin typeface="Cambria Math" panose="02040503050406030204" pitchFamily="18" charset="0"/>
                          </a:rPr>
                          <m:t>𝜔</m:t>
                        </m:r>
                      </m:den>
                    </m:f>
                    <m:r>
                      <a:rPr lang="en-US" sz="1600">
                        <a:latin typeface="Cambria Math" panose="02040503050406030204" pitchFamily="18" charset="0"/>
                      </a:rPr>
                      <m:t>)</m:t>
                    </m:r>
                  </m:oMath>
                </a14:m>
                <a:r>
                  <a:rPr lang="fa-IR" sz="1600" dirty="0" smtClean="0"/>
                  <a:t>(</a:t>
                </a:r>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5075163" y="3168718"/>
                <a:ext cx="2905604" cy="452303"/>
              </a:xfrm>
              <a:prstGeom prst="rect">
                <a:avLst/>
              </a:prstGeom>
              <a:blipFill>
                <a:blip r:embed="rId12"/>
                <a:stretch>
                  <a:fillRect/>
                </a:stretch>
              </a:blipFill>
            </p:spPr>
            <p:txBody>
              <a:bodyPr/>
              <a:lstStyle/>
              <a:p>
                <a:r>
                  <a:rPr lang="en-US">
                    <a:noFill/>
                  </a:rPr>
                  <a:t> </a:t>
                </a:r>
              </a:p>
            </p:txBody>
          </p:sp>
        </mc:Fallback>
      </mc:AlternateContent>
      <p:pic>
        <p:nvPicPr>
          <p:cNvPr id="15" name="Picture 14"/>
          <p:cNvPicPr>
            <a:picLocks noChangeAspect="1"/>
          </p:cNvPicPr>
          <p:nvPr/>
        </p:nvPicPr>
        <p:blipFill rotWithShape="1">
          <a:blip r:embed="rId13"/>
          <a:srcRect l="2595" t="6425" r="7541"/>
          <a:stretch/>
        </p:blipFill>
        <p:spPr>
          <a:xfrm>
            <a:off x="315561" y="3836638"/>
            <a:ext cx="3767033" cy="2069386"/>
          </a:xfrm>
          <a:prstGeom prst="rect">
            <a:avLst/>
          </a:prstGeom>
        </p:spPr>
      </p:pic>
      <p:pic>
        <p:nvPicPr>
          <p:cNvPr id="16" name="Picture 15"/>
          <p:cNvPicPr>
            <a:picLocks noChangeAspect="1"/>
          </p:cNvPicPr>
          <p:nvPr/>
        </p:nvPicPr>
        <p:blipFill rotWithShape="1">
          <a:blip r:embed="rId14"/>
          <a:srcRect l="4556" t="5577" r="8341"/>
          <a:stretch/>
        </p:blipFill>
        <p:spPr>
          <a:xfrm>
            <a:off x="4702322" y="3621021"/>
            <a:ext cx="3651286" cy="2088158"/>
          </a:xfrm>
          <a:prstGeom prst="rect">
            <a:avLst/>
          </a:prstGeom>
        </p:spPr>
      </p:pic>
      <mc:AlternateContent xmlns:mc="http://schemas.openxmlformats.org/markup-compatibility/2006" xmlns:a14="http://schemas.microsoft.com/office/drawing/2010/main">
        <mc:Choice Requires="a14">
          <p:sp>
            <p:nvSpPr>
              <p:cNvPr id="17" name="Rectangle 16"/>
              <p:cNvSpPr>
                <a:spLocks noChangeArrowheads="1"/>
              </p:cNvSpPr>
              <p:nvPr/>
            </p:nvSpPr>
            <p:spPr bwMode="auto">
              <a:xfrm>
                <a:off x="542333" y="5906024"/>
                <a:ext cx="8319977"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buClr>
                    <a:srgbClr val="FF0000"/>
                  </a:buClr>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تابع شبکه مورد بحث، مانند یک فیلتر میان گذر رفتار می کند.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ملاحظه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می شود که با </a:t>
                </a:r>
                <a:r>
                  <a:rPr lang="fa-IR" altLang="en-US" sz="1600" dirty="0">
                    <a:latin typeface="Times New Roman" panose="02020603050405020304" pitchFamily="18" charset="0"/>
                    <a:ea typeface="Calibri" panose="020F0502020204030204" pitchFamily="34" charset="0"/>
                    <a:cs typeface="B Nazanin" panose="00000400000000000000" pitchFamily="2" charset="-78"/>
                  </a:rPr>
                  <a:t>افزایش </a:t>
                </a:r>
                <a:r>
                  <a:rPr lang="en-US" altLang="en-US" sz="1600" dirty="0">
                    <a:latin typeface="Times New Roman" panose="02020603050405020304" pitchFamily="18" charset="0"/>
                    <a:ea typeface="Calibri" panose="020F0502020204030204" pitchFamily="34" charset="0"/>
                    <a:cs typeface="B Nazanin" panose="00000400000000000000" pitchFamily="2" charset="-78"/>
                  </a:rPr>
                  <a:t>Q</a:t>
                </a:r>
                <a:r>
                  <a:rPr lang="fa-IR" altLang="en-US" sz="1600" dirty="0">
                    <a:latin typeface="Times New Roman" panose="02020603050405020304" pitchFamily="18" charset="0"/>
                    <a:ea typeface="Calibri" panose="020F0502020204030204" pitchFamily="34" charset="0"/>
                    <a:cs typeface="B Nazanin" panose="00000400000000000000" pitchFamily="2" charset="-78"/>
                  </a:rPr>
                  <a:t>، رفتار فیلتری تابع شبکه قوی تر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می شود. </a:t>
                </a:r>
                <a:r>
                  <a:rPr lang="fa-IR" sz="1600" kern="100" dirty="0" smtClean="0">
                    <a:latin typeface="Arabic Typesetting"/>
                    <a:ea typeface="Times New Roman" panose="02020603050405020304" pitchFamily="18" charset="0"/>
                    <a:cs typeface="B Nazanin" panose="00000400000000000000" pitchFamily="2" charset="-78"/>
                  </a:rPr>
                  <a:t>در واقع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هرچه </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𝑄</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بزرگتر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باشد</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منحنی اندازه باریکتر می‌شود و بنابراین </a:t>
                </a:r>
                <a:r>
                  <a:rPr lang="fa-IR" sz="1600" b="1" kern="100" dirty="0">
                    <a:latin typeface="Times New Roman" panose="02020603050405020304" pitchFamily="18" charset="0"/>
                    <a:ea typeface="Times New Roman" panose="02020603050405020304" pitchFamily="18" charset="0"/>
                    <a:cs typeface="B Nazanin" panose="00000400000000000000" pitchFamily="2" charset="-78"/>
                  </a:rPr>
                  <a:t>پهنای باند گذر</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فیلتر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کمتر خواهد شد.</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a:t>
                </a:r>
                <a:endParaRPr lang="en-US" altLang="en-US" sz="1600" dirty="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bwMode="auto">
              <a:xfrm>
                <a:off x="542333" y="5906024"/>
                <a:ext cx="8319977" cy="584775"/>
              </a:xfrm>
              <a:prstGeom prst="rect">
                <a:avLst/>
              </a:prstGeom>
              <a:blipFill>
                <a:blip r:embed="rId15"/>
                <a:stretch>
                  <a:fillRect l="-1099" t="-7292" r="-366" b="-1458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 name="Rectangle 19"/>
          <p:cNvSpPr/>
          <p:nvPr/>
        </p:nvSpPr>
        <p:spPr>
          <a:xfrm>
            <a:off x="8158401" y="695774"/>
            <a:ext cx="797013"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spTree>
    <p:extLst>
      <p:ext uri="{BB962C8B-B14F-4D97-AF65-F5344CB8AC3E}">
        <p14:creationId xmlns:p14="http://schemas.microsoft.com/office/powerpoint/2010/main" val="3547911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a:t>
            </a:fld>
            <a:endParaRPr lang="en-US" dirty="0"/>
          </a:p>
        </p:txBody>
      </p:sp>
      <p:sp>
        <p:nvSpPr>
          <p:cNvPr id="4" name="Rectangle 3"/>
          <p:cNvSpPr/>
          <p:nvPr/>
        </p:nvSpPr>
        <p:spPr>
          <a:xfrm>
            <a:off x="228600" y="152400"/>
            <a:ext cx="8686800" cy="652230"/>
          </a:xfrm>
          <a:prstGeom prst="rect">
            <a:avLst/>
          </a:prstGeom>
        </p:spPr>
        <p:txBody>
          <a:bodyPr wrap="square">
            <a:spAutoFit/>
          </a:bodyPr>
          <a:lstStyle/>
          <a:p>
            <a:pPr marL="285750" indent="-285750" algn="just" rtl="1">
              <a:lnSpc>
                <a:spcPct val="107000"/>
              </a:lnSpc>
              <a:spcAft>
                <a:spcPts val="800"/>
              </a:spcAft>
              <a:buFont typeface="Wingdings" panose="05000000000000000000" pitchFamily="2" charset="2"/>
              <a:buChar char="q"/>
            </a:pP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نمایش یک شکل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موج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سینوسی،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به صورت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کلی </a:t>
            </a:r>
            <a:r>
              <a:rPr lang="en-US" sz="1700" kern="100" dirty="0" smtClean="0">
                <a:latin typeface="Cambria Math" panose="02040503050406030204" pitchFamily="18" charset="0"/>
                <a:ea typeface="Times New Roman" panose="02020603050405020304" pitchFamily="18" charset="0"/>
                <a:cs typeface="B Nazanin" panose="00000400000000000000" pitchFamily="2" charset="-78"/>
              </a:rPr>
              <a:t> </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A</a:t>
            </a:r>
            <a:r>
              <a:rPr lang="en-US" sz="1700" kern="100" baseline="-25000" dirty="0">
                <a:latin typeface="Cambria Math" panose="02040503050406030204" pitchFamily="18" charset="0"/>
                <a:ea typeface="Times New Roman" panose="02020603050405020304" pitchFamily="18" charset="0"/>
                <a:cs typeface="B Nazanin" panose="00000400000000000000" pitchFamily="2" charset="-78"/>
              </a:rPr>
              <a:t>m </a:t>
            </a:r>
            <a:r>
              <a:rPr lang="en-US" sz="1700" kern="100" dirty="0" smtClean="0">
                <a:latin typeface="Cambria Math" panose="02040503050406030204" pitchFamily="18" charset="0"/>
                <a:ea typeface="Times New Roman" panose="02020603050405020304" pitchFamily="18" charset="0"/>
                <a:cs typeface="B Nazanin" panose="00000400000000000000" pitchFamily="2" charset="-78"/>
              </a:rPr>
              <a:t>cos(</a:t>
            </a:r>
            <a:r>
              <a:rPr lang="en-US" sz="1700" kern="100" dirty="0" err="1" smtClean="0">
                <a:latin typeface="Cambria Math" panose="02040503050406030204" pitchFamily="18" charset="0"/>
                <a:ea typeface="Times New Roman" panose="02020603050405020304" pitchFamily="18" charset="0"/>
                <a:cs typeface="B Nazanin" panose="00000400000000000000" pitchFamily="2" charset="-78"/>
              </a:rPr>
              <a:t>ωt+φ</a:t>
            </a:r>
            <a:r>
              <a:rPr lang="en-US" sz="1700" kern="100" dirty="0" smtClean="0">
                <a:latin typeface="Cambria Math" panose="02040503050406030204" pitchFamily="18" charset="0"/>
                <a:ea typeface="Times New Roman" panose="02020603050405020304" pitchFamily="18" charset="0"/>
                <a:cs typeface="B Nazanin" panose="00000400000000000000" pitchFamily="2" charset="-78"/>
              </a:rPr>
              <a:t>)</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است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که در آن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دامنه </a:t>
            </a:r>
            <a:r>
              <a:rPr lang="en-US" sz="1700" kern="100" dirty="0" smtClean="0">
                <a:latin typeface="Cambria Math" panose="02040503050406030204" pitchFamily="18" charset="0"/>
                <a:ea typeface="Times New Roman" panose="02020603050405020304" pitchFamily="18" charset="0"/>
                <a:cs typeface="B Nazanin" panose="00000400000000000000" pitchFamily="2" charset="-78"/>
              </a:rPr>
              <a:t>A</a:t>
            </a:r>
            <a:r>
              <a:rPr lang="en-US" sz="1700" kern="100" baseline="-25000" dirty="0" smtClean="0">
                <a:latin typeface="Cambria Math" panose="02040503050406030204" pitchFamily="18" charset="0"/>
                <a:ea typeface="Times New Roman" panose="02020603050405020304" pitchFamily="18" charset="0"/>
                <a:cs typeface="B Nazanin" panose="00000400000000000000" pitchFamily="2" charset="-78"/>
              </a:rPr>
              <a:t>m</a:t>
            </a:r>
            <a:r>
              <a:rPr lang="fa-IR" sz="1700" kern="100" baseline="-25000" dirty="0" smtClean="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دامنه، ω فرکانس زاویه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ای و φ فاز سینوسی خوانده می شود.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نمایش سیگنال سینوسی به صورت عدد مختلط به صورت خواهد بود:</a:t>
            </a:r>
          </a:p>
        </p:txBody>
      </p:sp>
      <mc:AlternateContent xmlns:mc="http://schemas.openxmlformats.org/markup-compatibility/2006" xmlns:a14="http://schemas.microsoft.com/office/drawing/2010/main">
        <mc:Choice Requires="a14">
          <p:sp>
            <p:nvSpPr>
              <p:cNvPr id="6" name="Rectangle 5"/>
              <p:cNvSpPr/>
              <p:nvPr/>
            </p:nvSpPr>
            <p:spPr>
              <a:xfrm>
                <a:off x="2996616" y="849868"/>
                <a:ext cx="2359044" cy="353943"/>
              </a:xfrm>
              <a:prstGeom prst="rect">
                <a:avLst/>
              </a:prstGeom>
              <a:solidFill>
                <a:schemeClr val="accent1">
                  <a:lumMod val="20000"/>
                  <a:lumOff val="80000"/>
                  <a:alpha val="72000"/>
                </a:schemeClr>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i="1">
                              <a:latin typeface="Cambria Math" panose="02040503050406030204" pitchFamily="18" charset="0"/>
                            </a:rPr>
                          </m:ctrlPr>
                        </m:dPr>
                        <m:e>
                          <m:r>
                            <a:rPr lang="en-US" sz="1700" i="1">
                              <a:latin typeface="Cambria Math" panose="02040503050406030204" pitchFamily="18" charset="0"/>
                            </a:rPr>
                            <m:t>𝑥</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𝐴</m:t>
                              </m:r>
                            </m:e>
                            <m:sub>
                              <m:r>
                                <a:rPr lang="en-US" sz="1700" i="1">
                                  <a:latin typeface="Cambria Math" panose="02040503050406030204" pitchFamily="18" charset="0"/>
                                </a:rPr>
                                <m:t>𝑚</m:t>
                              </m:r>
                            </m:sub>
                          </m:sSub>
                          <m:r>
                            <m:rPr>
                              <m:sty m:val="p"/>
                            </m:rPr>
                            <a:rPr lang="en-US" sz="1700" i="0">
                              <a:latin typeface="Cambria Math" panose="02040503050406030204" pitchFamily="18" charset="0"/>
                            </a:rPr>
                            <m:t>cos</m:t>
                          </m:r>
                          <m:r>
                            <a:rPr lang="en-US" sz="1700" i="0">
                              <a:latin typeface="Cambria Math" panose="02040503050406030204" pitchFamily="18" charset="0"/>
                            </a:rPr>
                            <m:t>(</m:t>
                          </m:r>
                          <m:r>
                            <a:rPr lang="en-US" sz="1700" i="1">
                              <a:latin typeface="Cambria Math" panose="02040503050406030204" pitchFamily="18" charset="0"/>
                            </a:rPr>
                            <m:t>𝜔</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𝜑</m:t>
                          </m:r>
                        </m:e>
                      </m:d>
                    </m:oMath>
                  </m:oMathPara>
                </a14:m>
                <a:endParaRPr lang="en-US" sz="1700" dirty="0"/>
              </a:p>
            </p:txBody>
          </p:sp>
        </mc:Choice>
        <mc:Fallback xmlns="">
          <p:sp>
            <p:nvSpPr>
              <p:cNvPr id="6" name="Rectangle 5"/>
              <p:cNvSpPr>
                <a:spLocks noRot="1" noChangeAspect="1" noMove="1" noResize="1" noEditPoints="1" noAdjustHandles="1" noChangeArrowheads="1" noChangeShapeType="1" noTextEdit="1"/>
              </p:cNvSpPr>
              <p:nvPr/>
            </p:nvSpPr>
            <p:spPr>
              <a:xfrm>
                <a:off x="2996616" y="849868"/>
                <a:ext cx="2359044" cy="353943"/>
              </a:xfrm>
              <a:prstGeom prst="rect">
                <a:avLst/>
              </a:prstGeom>
              <a:blipFill>
                <a:blip r:embed="rId3"/>
                <a:stretch>
                  <a:fillRect t="-117241" r="-19380" b="-182759"/>
                </a:stretch>
              </a:blipFill>
            </p:spPr>
            <p:txBody>
              <a:bodyPr/>
              <a:lstStyle/>
              <a:p>
                <a:r>
                  <a:rPr lang="en-US">
                    <a:noFill/>
                  </a:rPr>
                  <a:t> </a:t>
                </a:r>
              </a:p>
            </p:txBody>
          </p:sp>
        </mc:Fallback>
      </mc:AlternateContent>
      <p:sp>
        <p:nvSpPr>
          <p:cNvPr id="7" name="Rectangle 6"/>
          <p:cNvSpPr>
            <a:spLocks noChangeArrowheads="1"/>
          </p:cNvSpPr>
          <p:nvPr/>
        </p:nvSpPr>
        <p:spPr bwMode="auto">
          <a:xfrm>
            <a:off x="631254" y="1143000"/>
            <a:ext cx="872355"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700" b="1" dirty="0" smtClean="0">
                <a:solidFill>
                  <a:srgbClr val="0000FF"/>
                </a:solidFill>
                <a:ea typeface="Calibri" panose="020F0502020204030204" pitchFamily="34" charset="0"/>
                <a:cs typeface="B Nazanin" panose="00000400000000000000" pitchFamily="2" charset="-78"/>
              </a:rPr>
              <a:t>: یادآوری</a:t>
            </a:r>
            <a:endParaRPr lang="en-US" altLang="en-US" sz="1700" b="1" dirty="0">
              <a:solidFill>
                <a:srgbClr val="0000FF"/>
              </a:solidFill>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Rectangle 7"/>
              <p:cNvSpPr/>
              <p:nvPr/>
            </p:nvSpPr>
            <p:spPr>
              <a:xfrm>
                <a:off x="1373976" y="1146393"/>
                <a:ext cx="2026580" cy="3624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𝛼</m:t>
                          </m:r>
                        </m:sup>
                      </m:sSup>
                      <m:r>
                        <a:rPr lang="en-US" sz="1700" i="0">
                          <a:latin typeface="Cambria Math" panose="02040503050406030204" pitchFamily="18" charset="0"/>
                        </a:rPr>
                        <m:t>=</m:t>
                      </m:r>
                      <m:r>
                        <m:rPr>
                          <m:sty m:val="p"/>
                        </m:rPr>
                        <a:rPr lang="en-US" sz="1700" i="0">
                          <a:latin typeface="Cambria Math" panose="02040503050406030204" pitchFamily="18" charset="0"/>
                        </a:rPr>
                        <m:t>cos</m:t>
                      </m:r>
                      <m:r>
                        <a:rPr lang="en-US" sz="1700" i="1">
                          <a:latin typeface="Cambria Math" panose="02040503050406030204" pitchFamily="18" charset="0"/>
                        </a:rPr>
                        <m:t>𝛼</m:t>
                      </m:r>
                      <m:r>
                        <a:rPr lang="en-US" sz="1700" i="0">
                          <a:latin typeface="Cambria Math" panose="02040503050406030204" pitchFamily="18" charset="0"/>
                        </a:rPr>
                        <m:t>+</m:t>
                      </m:r>
                      <m:r>
                        <a:rPr lang="en-US" sz="1700" i="1">
                          <a:latin typeface="Cambria Math" panose="02040503050406030204" pitchFamily="18" charset="0"/>
                        </a:rPr>
                        <m:t>𝑗</m:t>
                      </m:r>
                      <m:r>
                        <m:rPr>
                          <m:sty m:val="p"/>
                        </m:rPr>
                        <a:rPr lang="en-US" sz="1700" i="0">
                          <a:latin typeface="Cambria Math" panose="02040503050406030204" pitchFamily="18" charset="0"/>
                        </a:rPr>
                        <m:t>sin</m:t>
                      </m:r>
                      <m:r>
                        <a:rPr lang="en-US" sz="1700" i="1">
                          <a:latin typeface="Cambria Math" panose="02040503050406030204" pitchFamily="18" charset="0"/>
                        </a:rPr>
                        <m:t>𝛼</m:t>
                      </m:r>
                    </m:oMath>
                  </m:oMathPara>
                </a14:m>
                <a:endParaRPr lang="en-US" sz="1700" dirty="0"/>
              </a:p>
            </p:txBody>
          </p:sp>
        </mc:Choice>
        <mc:Fallback xmlns="">
          <p:sp>
            <p:nvSpPr>
              <p:cNvPr id="8" name="Rectangle 7"/>
              <p:cNvSpPr>
                <a:spLocks noRot="1" noChangeAspect="1" noMove="1" noResize="1" noEditPoints="1" noAdjustHandles="1" noChangeArrowheads="1" noChangeShapeType="1" noTextEdit="1"/>
              </p:cNvSpPr>
              <p:nvPr/>
            </p:nvSpPr>
            <p:spPr>
              <a:xfrm>
                <a:off x="1373976" y="1146393"/>
                <a:ext cx="2026580" cy="362407"/>
              </a:xfrm>
              <a:prstGeom prst="rect">
                <a:avLst/>
              </a:prstGeom>
              <a:blipFill>
                <a:blip r:embed="rId4"/>
                <a:stretch>
                  <a:fillRect b="-8333"/>
                </a:stretch>
              </a:blipFill>
            </p:spPr>
            <p:txBody>
              <a:bodyPr/>
              <a:lstStyle/>
              <a:p>
                <a:r>
                  <a:rPr lang="en-US">
                    <a:noFill/>
                  </a:rPr>
                  <a:t> </a:t>
                </a:r>
              </a:p>
            </p:txBody>
          </p:sp>
        </mc:Fallback>
      </mc:AlternateContent>
      <p:cxnSp>
        <p:nvCxnSpPr>
          <p:cNvPr id="9" name="Straight Arrow Connector 8"/>
          <p:cNvCxnSpPr/>
          <p:nvPr/>
        </p:nvCxnSpPr>
        <p:spPr>
          <a:xfrm>
            <a:off x="3569922" y="1378293"/>
            <a:ext cx="646770"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4216692" y="1144709"/>
                <a:ext cx="4099647" cy="3926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a:latin typeface="Cambria Math" panose="02040503050406030204" pitchFamily="18" charset="0"/>
                            </a:rPr>
                          </m:ctrlPr>
                        </m:dPr>
                        <m:e>
                          <m:r>
                            <a:rPr lang="en-US" sz="1700" i="1">
                              <a:latin typeface="Cambria Math" panose="02040503050406030204" pitchFamily="18" charset="0"/>
                            </a:rPr>
                            <m:t>𝑥</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r>
                            <m:rPr>
                              <m:sty m:val="p"/>
                            </m:rPr>
                            <a:rPr lang="en-US" sz="1700" i="0">
                              <a:latin typeface="Cambria Math" panose="02040503050406030204" pitchFamily="18" charset="0"/>
                            </a:rPr>
                            <m:t>Re</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𝐴</m:t>
                              </m:r>
                            </m:e>
                            <m:sub>
                              <m:r>
                                <a:rPr lang="en-US" sz="1700" i="1">
                                  <a:latin typeface="Cambria Math" panose="02040503050406030204" pitchFamily="18" charset="0"/>
                                </a:rPr>
                                <m:t>𝑚</m:t>
                              </m:r>
                            </m:sub>
                          </m:sSub>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d>
                                <m:dPr>
                                  <m:begChr m:val=""/>
                                  <m:ctrlPr>
                                    <a:rPr lang="en-US" sz="1700" i="1">
                                      <a:latin typeface="Cambria Math" panose="02040503050406030204" pitchFamily="18" charset="0"/>
                                    </a:rPr>
                                  </m:ctrlPr>
                                </m:dPr>
                                <m:e>
                                  <m:r>
                                    <a:rPr lang="en-US" sz="1700" i="1">
                                      <a:latin typeface="Cambria Math" panose="02040503050406030204" pitchFamily="18" charset="0"/>
                                    </a:rPr>
                                    <m:t>𝑗</m:t>
                                  </m:r>
                                  <m:r>
                                    <a:rPr lang="en-US" sz="1700" i="0">
                                      <a:latin typeface="Cambria Math" panose="02040503050406030204" pitchFamily="18" charset="0"/>
                                    </a:rPr>
                                    <m:t>(</m:t>
                                  </m:r>
                                  <m:r>
                                    <a:rPr lang="en-US" sz="1700" i="1">
                                      <a:latin typeface="Cambria Math" panose="02040503050406030204" pitchFamily="18" charset="0"/>
                                    </a:rPr>
                                    <m:t>𝜔</m:t>
                                  </m:r>
                                  <m:r>
                                    <a:rPr lang="en-US" sz="1700" i="1">
                                      <a:latin typeface="Cambria Math" panose="02040503050406030204" pitchFamily="18" charset="0"/>
                                    </a:rPr>
                                    <m:t>𝑡</m:t>
                                  </m:r>
                                  <m:r>
                                    <a:rPr lang="en-US" sz="1700" i="0">
                                      <a:latin typeface="Cambria Math" panose="02040503050406030204" pitchFamily="18" charset="0"/>
                                    </a:rPr>
                                    <m:t>+</m:t>
                                  </m:r>
                                  <m:r>
                                    <a:rPr lang="en-US" sz="1700" i="1">
                                      <a:latin typeface="Cambria Math" panose="02040503050406030204" pitchFamily="18" charset="0"/>
                                    </a:rPr>
                                    <m:t>𝜑</m:t>
                                  </m:r>
                                </m:e>
                              </m:d>
                            </m:sup>
                          </m:sSup>
                          <m:r>
                            <a:rPr lang="en-US" sz="1700" i="0">
                              <a:latin typeface="Cambria Math" panose="02040503050406030204" pitchFamily="18" charset="0"/>
                            </a:rPr>
                            <m:t>]=</m:t>
                          </m:r>
                          <m:r>
                            <m:rPr>
                              <m:sty m:val="p"/>
                            </m:rPr>
                            <a:rPr lang="en-US" sz="1700" i="0">
                              <a:latin typeface="Cambria Math" panose="02040503050406030204" pitchFamily="18" charset="0"/>
                            </a:rPr>
                            <m:t>Re</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𝐴</m:t>
                              </m:r>
                            </m:e>
                            <m:sub>
                              <m:r>
                                <a:rPr lang="en-US" sz="1700" i="1">
                                  <a:latin typeface="Cambria Math" panose="02040503050406030204" pitchFamily="18" charset="0"/>
                                </a:rPr>
                                <m:t>𝑚</m:t>
                              </m:r>
                            </m:sub>
                          </m:sSub>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𝜑</m:t>
                              </m:r>
                            </m:sup>
                          </m:sSup>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𝜔</m:t>
                              </m:r>
                              <m:r>
                                <a:rPr lang="en-US" sz="1700" i="1">
                                  <a:latin typeface="Cambria Math" panose="02040503050406030204" pitchFamily="18" charset="0"/>
                                </a:rPr>
                                <m:t>𝑡</m:t>
                              </m:r>
                            </m:sup>
                          </m:sSup>
                        </m:e>
                      </m:d>
                    </m:oMath>
                  </m:oMathPara>
                </a14:m>
                <a:endParaRPr lang="en-US" sz="1700" dirty="0"/>
              </a:p>
            </p:txBody>
          </p:sp>
        </mc:Choice>
        <mc:Fallback xmlns="">
          <p:sp>
            <p:nvSpPr>
              <p:cNvPr id="10" name="Rectangle 9"/>
              <p:cNvSpPr>
                <a:spLocks noRot="1" noChangeAspect="1" noMove="1" noResize="1" noEditPoints="1" noAdjustHandles="1" noChangeArrowheads="1" noChangeShapeType="1" noTextEdit="1"/>
              </p:cNvSpPr>
              <p:nvPr/>
            </p:nvSpPr>
            <p:spPr>
              <a:xfrm>
                <a:off x="4216692" y="1144709"/>
                <a:ext cx="4099647" cy="392608"/>
              </a:xfrm>
              <a:prstGeom prst="rect">
                <a:avLst/>
              </a:prstGeom>
              <a:blipFill>
                <a:blip r:embed="rId5"/>
                <a:stretch>
                  <a:fillRect t="-142188" r="-12202" b="-218750"/>
                </a:stretch>
              </a:blipFill>
            </p:spPr>
            <p:txBody>
              <a:bodyPr/>
              <a:lstStyle/>
              <a:p>
                <a:r>
                  <a:rPr lang="en-US">
                    <a:noFill/>
                  </a:rPr>
                  <a:t> </a:t>
                </a:r>
              </a:p>
            </p:txBody>
          </p:sp>
        </mc:Fallback>
      </mc:AlternateContent>
      <p:sp>
        <p:nvSpPr>
          <p:cNvPr id="13" name="Rectangle 12"/>
          <p:cNvSpPr/>
          <p:nvPr/>
        </p:nvSpPr>
        <p:spPr>
          <a:xfrm>
            <a:off x="152400" y="1561237"/>
            <a:ext cx="8686800" cy="877163"/>
          </a:xfrm>
          <a:prstGeom prst="rect">
            <a:avLst/>
          </a:prstGeom>
        </p:spPr>
        <p:txBody>
          <a:bodyPr wrap="square">
            <a:spAutoFit/>
          </a:bodyPr>
          <a:lstStyle/>
          <a:p>
            <a:pPr algn="just" rtl="1"/>
            <a:r>
              <a:rPr lang="fa-IR" sz="1700" dirty="0">
                <a:latin typeface="Cambria Math" panose="02040503050406030204" pitchFamily="18" charset="0"/>
                <a:ea typeface="Times New Roman" panose="02020603050405020304" pitchFamily="18" charset="0"/>
                <a:cs typeface="B Nazanin" panose="00000400000000000000" pitchFamily="2" charset="-78"/>
              </a:rPr>
              <a:t>با دانستن عدد مختلط </a:t>
            </a:r>
            <a:r>
              <a:rPr lang="en-US" sz="1700" dirty="0">
                <a:latin typeface="Cambria Math" panose="02040503050406030204" pitchFamily="18" charset="0"/>
                <a:ea typeface="Times New Roman" panose="02020603050405020304" pitchFamily="18" charset="0"/>
                <a:cs typeface="B Nazanin" panose="00000400000000000000" pitchFamily="2" charset="-78"/>
              </a:rPr>
              <a:t>A=</a:t>
            </a:r>
            <a:r>
              <a:rPr lang="en-US" sz="1700" dirty="0" err="1">
                <a:latin typeface="Cambria Math" panose="02040503050406030204" pitchFamily="18" charset="0"/>
                <a:ea typeface="Times New Roman" panose="02020603050405020304" pitchFamily="18" charset="0"/>
                <a:cs typeface="B Nazanin" panose="00000400000000000000" pitchFamily="2" charset="-78"/>
              </a:rPr>
              <a:t>A</a:t>
            </a:r>
            <a:r>
              <a:rPr lang="en-US" sz="1700" baseline="-25000" dirty="0" err="1">
                <a:latin typeface="Cambria Math" panose="02040503050406030204" pitchFamily="18" charset="0"/>
                <a:ea typeface="Times New Roman" panose="02020603050405020304" pitchFamily="18" charset="0"/>
                <a:cs typeface="B Nazanin" panose="00000400000000000000" pitchFamily="2" charset="-78"/>
              </a:rPr>
              <a:t>m</a:t>
            </a:r>
            <a:r>
              <a:rPr lang="en-US" sz="1700" dirty="0" err="1">
                <a:latin typeface="Cambria Math" panose="02040503050406030204" pitchFamily="18" charset="0"/>
                <a:ea typeface="Times New Roman" panose="02020603050405020304" pitchFamily="18" charset="0"/>
                <a:cs typeface="B Nazanin" panose="00000400000000000000" pitchFamily="2" charset="-78"/>
              </a:rPr>
              <a:t>e</a:t>
            </a:r>
            <a:r>
              <a:rPr lang="en-US" sz="1700" baseline="30000" dirty="0" err="1">
                <a:latin typeface="Cambria Math" panose="02040503050406030204" pitchFamily="18" charset="0"/>
                <a:ea typeface="Times New Roman" panose="02020603050405020304" pitchFamily="18" charset="0"/>
                <a:cs typeface="B Nazanin" panose="00000400000000000000" pitchFamily="2" charset="-78"/>
              </a:rPr>
              <a:t>jφ</a:t>
            </a:r>
            <a:r>
              <a:rPr lang="fa-IR" sz="1700" dirty="0">
                <a:latin typeface="Cambria Math" panose="02040503050406030204" pitchFamily="18" charset="0"/>
                <a:ea typeface="Times New Roman" panose="02020603050405020304" pitchFamily="18" charset="0"/>
                <a:cs typeface="B Nazanin" panose="00000400000000000000" pitchFamily="2" charset="-78"/>
              </a:rPr>
              <a:t> اندازه و زاویه فاز را </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داریم. </a:t>
            </a:r>
            <a:r>
              <a:rPr lang="fa-IR" sz="1700" dirty="0">
                <a:latin typeface="Cambria Math" panose="02040503050406030204" pitchFamily="18" charset="0"/>
                <a:ea typeface="Times New Roman" panose="02020603050405020304" pitchFamily="18" charset="0"/>
                <a:cs typeface="B Nazanin" panose="00000400000000000000" pitchFamily="2" charset="-78"/>
              </a:rPr>
              <a:t>عدد مختلط </a:t>
            </a:r>
            <a:r>
              <a:rPr lang="en-US" sz="1700" dirty="0">
                <a:latin typeface="Cambria Math" panose="02040503050406030204" pitchFamily="18" charset="0"/>
                <a:ea typeface="Times New Roman" panose="02020603050405020304" pitchFamily="18" charset="0"/>
                <a:cs typeface="B Nazanin" panose="00000400000000000000" pitchFamily="2" charset="-78"/>
              </a:rPr>
              <a:t>A</a:t>
            </a:r>
            <a:r>
              <a:rPr lang="fa-IR" sz="1700" dirty="0">
                <a:latin typeface="Cambria Math" panose="02040503050406030204" pitchFamily="18" charset="0"/>
                <a:ea typeface="Times New Roman" panose="02020603050405020304" pitchFamily="18" charset="0"/>
                <a:cs typeface="B Nazanin" panose="00000400000000000000" pitchFamily="2" charset="-78"/>
              </a:rPr>
              <a:t> را </a:t>
            </a:r>
            <a:r>
              <a:rPr lang="fa-IR" sz="1700" b="1"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فیزور </a:t>
            </a:r>
            <a:r>
              <a:rPr lang="fa-IR" sz="1700" b="1"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سیگنال سینوسی </a:t>
            </a:r>
            <a:r>
              <a:rPr lang="fa-IR" sz="1700" dirty="0">
                <a:latin typeface="Cambria Math" panose="02040503050406030204" pitchFamily="18" charset="0"/>
                <a:ea typeface="Times New Roman" panose="02020603050405020304" pitchFamily="18" charset="0"/>
                <a:cs typeface="B Nazanin" panose="00000400000000000000" pitchFamily="2" charset="-78"/>
              </a:rPr>
              <a:t>گویند. پس با </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داشتن ω </a:t>
            </a:r>
            <a:r>
              <a:rPr lang="fa-IR" sz="1700" dirty="0">
                <a:latin typeface="Cambria Math" panose="02040503050406030204" pitchFamily="18" charset="0"/>
                <a:ea typeface="Times New Roman" panose="02020603050405020304" pitchFamily="18" charset="0"/>
                <a:cs typeface="B Nazanin" panose="00000400000000000000" pitchFamily="2" charset="-78"/>
              </a:rPr>
              <a:t>می توان هر سیگنال سینوسی را </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با فیزور </a:t>
            </a:r>
            <a:r>
              <a:rPr lang="fa-IR" sz="1700" dirty="0">
                <a:latin typeface="Cambria Math" panose="02040503050406030204" pitchFamily="18" charset="0"/>
                <a:ea typeface="Times New Roman" panose="02020603050405020304" pitchFamily="18" charset="0"/>
                <a:cs typeface="B Nazanin" panose="00000400000000000000" pitchFamily="2" charset="-78"/>
              </a:rPr>
              <a:t>آن که یک عدد مختلط </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است، </a:t>
            </a:r>
            <a:r>
              <a:rPr lang="fa-IR" sz="1700" dirty="0">
                <a:latin typeface="Cambria Math" panose="02040503050406030204" pitchFamily="18" charset="0"/>
                <a:ea typeface="Times New Roman" panose="02020603050405020304" pitchFamily="18" charset="0"/>
                <a:cs typeface="B Nazanin" panose="00000400000000000000" pitchFamily="2" charset="-78"/>
              </a:rPr>
              <a:t>نمایش داد</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داشتن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فیزور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یک سیگنال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سینوسی به تنهایی،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فقط مقادیر اندازه و زاویه فاز آن را مشخص می کند و اطلاعی از فرکانس </a:t>
            </a:r>
            <a:r>
              <a:rPr lang="el-GR" sz="1700" kern="100" dirty="0">
                <a:latin typeface="Cambria Math" panose="02040503050406030204" pitchFamily="18" charset="0"/>
                <a:ea typeface="Times New Roman" panose="02020603050405020304" pitchFamily="18" charset="0"/>
                <a:cs typeface="B Nazanin" panose="00000400000000000000" pitchFamily="2" charset="-78"/>
              </a:rPr>
              <a:t>ω</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بدست نمی دهد</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a:t>
            </a:r>
            <a:endParaRPr lang="en-US" sz="1700" dirty="0">
              <a:latin typeface="Cambria Math" panose="02040503050406030204" pitchFamily="18" charset="0"/>
              <a:cs typeface="B Nazanin" panose="00000400000000000000" pitchFamily="2" charset="-78"/>
            </a:endParaRPr>
          </a:p>
        </p:txBody>
      </p:sp>
      <p:sp>
        <p:nvSpPr>
          <p:cNvPr id="16" name="Rectangle 15"/>
          <p:cNvSpPr>
            <a:spLocks noChangeArrowheads="1"/>
          </p:cNvSpPr>
          <p:nvPr/>
        </p:nvSpPr>
        <p:spPr bwMode="auto">
          <a:xfrm>
            <a:off x="5525531" y="3324082"/>
            <a:ext cx="3451586"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q"/>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فیزور سیگنال مقابل را به دست آورید:</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2735394" y="3356810"/>
                <a:ext cx="2315826"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i="1" smtClean="0">
                              <a:solidFill>
                                <a:schemeClr val="tx1"/>
                              </a:solidFill>
                              <a:latin typeface="Cambria Math" panose="02040503050406030204" pitchFamily="18" charset="0"/>
                            </a:rPr>
                          </m:ctrlPr>
                        </m:dPr>
                        <m:e>
                          <m:r>
                            <a:rPr lang="en-US" sz="1700" i="1">
                              <a:solidFill>
                                <a:schemeClr val="tx1"/>
                              </a:solidFill>
                              <a:latin typeface="Cambria Math" panose="02040503050406030204" pitchFamily="18" charset="0"/>
                            </a:rPr>
                            <m:t>𝑥</m:t>
                          </m:r>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𝑡</m:t>
                          </m:r>
                          <m:r>
                            <a:rPr lang="en-US" sz="1700" i="0">
                              <a:solidFill>
                                <a:schemeClr val="tx1"/>
                              </a:solidFill>
                              <a:latin typeface="Cambria Math" panose="02040503050406030204" pitchFamily="18" charset="0"/>
                            </a:rPr>
                            <m:t>)=</m:t>
                          </m:r>
                          <m:sSub>
                            <m:sSubPr>
                              <m:ctrlPr>
                                <a:rPr lang="en-US" sz="1700" i="1">
                                  <a:solidFill>
                                    <a:schemeClr val="tx1"/>
                                  </a:solidFill>
                                  <a:latin typeface="Cambria Math" panose="02040503050406030204" pitchFamily="18" charset="0"/>
                                </a:rPr>
                              </m:ctrlPr>
                            </m:sSubPr>
                            <m:e>
                              <m:r>
                                <a:rPr lang="en-US" sz="1700" i="1">
                                  <a:solidFill>
                                    <a:schemeClr val="tx1"/>
                                  </a:solidFill>
                                  <a:latin typeface="Cambria Math" panose="02040503050406030204" pitchFamily="18" charset="0"/>
                                </a:rPr>
                                <m:t>𝐵</m:t>
                              </m:r>
                            </m:e>
                            <m:sub>
                              <m:r>
                                <a:rPr lang="en-US" sz="1700" i="1">
                                  <a:solidFill>
                                    <a:schemeClr val="tx1"/>
                                  </a:solidFill>
                                  <a:latin typeface="Cambria Math" panose="02040503050406030204" pitchFamily="18" charset="0"/>
                                </a:rPr>
                                <m:t>𝑚</m:t>
                              </m:r>
                            </m:sub>
                          </m:sSub>
                          <m:r>
                            <m:rPr>
                              <m:sty m:val="p"/>
                            </m:rPr>
                            <a:rPr lang="en-US" sz="1700" i="0">
                              <a:solidFill>
                                <a:schemeClr val="tx1"/>
                              </a:solidFill>
                              <a:latin typeface="Cambria Math" panose="02040503050406030204" pitchFamily="18" charset="0"/>
                            </a:rPr>
                            <m:t>sin</m:t>
                          </m:r>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𝜔</m:t>
                          </m:r>
                          <m:r>
                            <a:rPr lang="en-US" sz="1700" i="1">
                              <a:solidFill>
                                <a:schemeClr val="tx1"/>
                              </a:solidFill>
                              <a:latin typeface="Cambria Math" panose="02040503050406030204" pitchFamily="18" charset="0"/>
                            </a:rPr>
                            <m:t>𝑡</m:t>
                          </m:r>
                          <m:r>
                            <a:rPr lang="en-US" sz="1700" i="0">
                              <a:solidFill>
                                <a:schemeClr val="tx1"/>
                              </a:solidFill>
                              <a:latin typeface="Cambria Math" panose="02040503050406030204" pitchFamily="18" charset="0"/>
                            </a:rPr>
                            <m:t>+</m:t>
                          </m:r>
                          <m:r>
                            <a:rPr lang="en-US" sz="1700" i="1">
                              <a:solidFill>
                                <a:schemeClr val="tx1"/>
                              </a:solidFill>
                              <a:latin typeface="Cambria Math" panose="02040503050406030204" pitchFamily="18" charset="0"/>
                            </a:rPr>
                            <m:t>𝜑</m:t>
                          </m:r>
                        </m:e>
                      </m:d>
                    </m:oMath>
                  </m:oMathPara>
                </a14:m>
                <a:endParaRPr lang="en-US" sz="1700" dirty="0">
                  <a:solidFill>
                    <a:schemeClr val="tx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2735394" y="3356810"/>
                <a:ext cx="2315826" cy="353943"/>
              </a:xfrm>
              <a:prstGeom prst="rect">
                <a:avLst/>
              </a:prstGeom>
              <a:blipFill>
                <a:blip r:embed="rId6"/>
                <a:stretch>
                  <a:fillRect t="-117241" r="-19737" b="-182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28600" y="4080803"/>
                <a:ext cx="5054350" cy="54636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700" i="1" smtClean="0">
                          <a:latin typeface="Cambria Math" panose="02040503050406030204" pitchFamily="18" charset="0"/>
                        </a:rPr>
                        <m:t>𝑥</m:t>
                      </m:r>
                      <m:r>
                        <a:rPr lang="en-US" sz="1700">
                          <a:latin typeface="Cambria Math" panose="02040503050406030204" pitchFamily="18" charset="0"/>
                        </a:rPr>
                        <m:t>(</m:t>
                      </m:r>
                      <m:r>
                        <a:rPr lang="en-US" sz="1700" i="1">
                          <a:latin typeface="Cambria Math" panose="02040503050406030204" pitchFamily="18" charset="0"/>
                        </a:rPr>
                        <m:t>𝑡</m:t>
                      </m:r>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𝐵</m:t>
                          </m:r>
                        </m:e>
                        <m:sub>
                          <m:r>
                            <a:rPr lang="en-US" sz="1700" i="1">
                              <a:latin typeface="Cambria Math" panose="02040503050406030204" pitchFamily="18" charset="0"/>
                            </a:rPr>
                            <m:t>𝑚</m:t>
                          </m:r>
                        </m:sub>
                      </m:sSub>
                      <m:r>
                        <m:rPr>
                          <m:sty m:val="p"/>
                        </m:rPr>
                        <a:rPr lang="en-US" sz="1700">
                          <a:latin typeface="Cambria Math" panose="02040503050406030204" pitchFamily="18" charset="0"/>
                        </a:rPr>
                        <m:t>cos</m:t>
                      </m:r>
                      <m:r>
                        <a:rPr lang="en-US" sz="1700">
                          <a:latin typeface="Cambria Math" panose="02040503050406030204" pitchFamily="18" charset="0"/>
                        </a:rPr>
                        <m:t>(</m:t>
                      </m:r>
                      <m:r>
                        <a:rPr lang="en-US" sz="1700" i="1">
                          <a:latin typeface="Cambria Math" panose="02040503050406030204" pitchFamily="18" charset="0"/>
                        </a:rPr>
                        <m:t>𝜔</m:t>
                      </m:r>
                      <m:r>
                        <a:rPr lang="en-US" sz="1700" i="1">
                          <a:latin typeface="Cambria Math" panose="02040503050406030204" pitchFamily="18" charset="0"/>
                        </a:rPr>
                        <m:t>𝑡</m:t>
                      </m:r>
                      <m:r>
                        <a:rPr lang="en-US" sz="1700">
                          <a:latin typeface="Cambria Math" panose="02040503050406030204" pitchFamily="18" charset="0"/>
                        </a:rPr>
                        <m:t>+</m:t>
                      </m:r>
                      <m:r>
                        <a:rPr lang="en-US" sz="1700" i="1">
                          <a:latin typeface="Cambria Math" panose="02040503050406030204" pitchFamily="18" charset="0"/>
                        </a:rPr>
                        <m:t>𝜑</m:t>
                      </m:r>
                      <m:r>
                        <a:rPr lang="en-US" sz="170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𝜋</m:t>
                          </m:r>
                        </m:num>
                        <m:den>
                          <m:r>
                            <a:rPr lang="en-US" sz="1700">
                              <a:latin typeface="Cambria Math" panose="02040503050406030204" pitchFamily="18" charset="0"/>
                            </a:rPr>
                            <m:t>2</m:t>
                          </m:r>
                        </m:den>
                      </m:f>
                      <m:r>
                        <a:rPr lang="en-US" sz="1700">
                          <a:latin typeface="Cambria Math" panose="02040503050406030204" pitchFamily="18" charset="0"/>
                        </a:rPr>
                        <m:t>)=</m:t>
                      </m:r>
                      <m:r>
                        <m:rPr>
                          <m:sty m:val="p"/>
                        </m:rPr>
                        <a:rPr lang="en-US" sz="1700">
                          <a:latin typeface="Cambria Math" panose="02040503050406030204" pitchFamily="18" charset="0"/>
                        </a:rPr>
                        <m:t>Re</m:t>
                      </m:r>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𝐵</m:t>
                          </m:r>
                        </m:e>
                        <m:sub>
                          <m:r>
                            <a:rPr lang="en-US" sz="1700" i="1">
                              <a:latin typeface="Cambria Math" panose="02040503050406030204" pitchFamily="18" charset="0"/>
                            </a:rPr>
                            <m:t>𝑚</m:t>
                          </m:r>
                        </m:sub>
                      </m:sSub>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𝜑</m:t>
                          </m:r>
                        </m:sup>
                      </m:sSup>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a:latin typeface="Cambria Math" panose="02040503050406030204" pitchFamily="18" charset="0"/>
                            </a:rPr>
                            <m:t>−</m:t>
                          </m:r>
                          <m:r>
                            <a:rPr lang="en-US" sz="1700" i="1">
                              <a:latin typeface="Cambria Math" panose="02040503050406030204" pitchFamily="18" charset="0"/>
                            </a:rPr>
                            <m:t>𝑗</m:t>
                          </m:r>
                          <m:f>
                            <m:fPr>
                              <m:ctrlPr>
                                <a:rPr lang="en-US" sz="1700" i="1">
                                  <a:latin typeface="Cambria Math" panose="02040503050406030204" pitchFamily="18" charset="0"/>
                                </a:rPr>
                              </m:ctrlPr>
                            </m:fPr>
                            <m:num>
                              <m:r>
                                <a:rPr lang="en-US" sz="1700" i="1">
                                  <a:latin typeface="Cambria Math" panose="02040503050406030204" pitchFamily="18" charset="0"/>
                                </a:rPr>
                                <m:t>𝜋</m:t>
                              </m:r>
                            </m:num>
                            <m:den>
                              <m:r>
                                <a:rPr lang="en-US" sz="1700">
                                  <a:latin typeface="Cambria Math" panose="02040503050406030204" pitchFamily="18" charset="0"/>
                                </a:rPr>
                                <m:t>2</m:t>
                              </m:r>
                            </m:den>
                          </m:f>
                        </m:sup>
                      </m:sSup>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𝜔</m:t>
                          </m:r>
                          <m:r>
                            <a:rPr lang="en-US" sz="1700" i="1">
                              <a:latin typeface="Cambria Math" panose="02040503050406030204" pitchFamily="18" charset="0"/>
                            </a:rPr>
                            <m:t>𝑡</m:t>
                          </m:r>
                        </m:sup>
                      </m:sSup>
                      <m:r>
                        <a:rPr lang="en-US" sz="1700" b="0" i="0" smtClean="0">
                          <a:latin typeface="Cambria Math" panose="02040503050406030204" pitchFamily="18" charset="0"/>
                        </a:rPr>
                        <m:t>]</m:t>
                      </m:r>
                    </m:oMath>
                  </m:oMathPara>
                </a14:m>
                <a:endParaRPr lang="en-US" sz="1700" dirty="0"/>
              </a:p>
            </p:txBody>
          </p:sp>
        </mc:Choice>
        <mc:Fallback xmlns="">
          <p:sp>
            <p:nvSpPr>
              <p:cNvPr id="18" name="Rectangle 17"/>
              <p:cNvSpPr>
                <a:spLocks noRot="1" noChangeAspect="1" noMove="1" noResize="1" noEditPoints="1" noAdjustHandles="1" noChangeArrowheads="1" noChangeShapeType="1" noTextEdit="1"/>
              </p:cNvSpPr>
              <p:nvPr/>
            </p:nvSpPr>
            <p:spPr>
              <a:xfrm>
                <a:off x="228600" y="4080803"/>
                <a:ext cx="5054350" cy="546368"/>
              </a:xfrm>
              <a:prstGeom prst="rect">
                <a:avLst/>
              </a:prstGeom>
              <a:blipFill>
                <a:blip r:embed="rId7"/>
                <a:stretch>
                  <a:fillRect b="-3333"/>
                </a:stretch>
              </a:blipFill>
            </p:spPr>
            <p:txBody>
              <a:bodyPr/>
              <a:lstStyle/>
              <a:p>
                <a:r>
                  <a:rPr lang="en-US">
                    <a:noFill/>
                  </a:rPr>
                  <a:t> </a:t>
                </a:r>
              </a:p>
            </p:txBody>
          </p:sp>
        </mc:Fallback>
      </mc:AlternateContent>
      <p:cxnSp>
        <p:nvCxnSpPr>
          <p:cNvPr id="19" name="Straight Arrow Connector 18"/>
          <p:cNvCxnSpPr/>
          <p:nvPr/>
        </p:nvCxnSpPr>
        <p:spPr>
          <a:xfrm>
            <a:off x="5282950" y="4367131"/>
            <a:ext cx="731132" cy="0"/>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Rectangle 19"/>
              <p:cNvSpPr/>
              <p:nvPr/>
            </p:nvSpPr>
            <p:spPr>
              <a:xfrm>
                <a:off x="6002652" y="4074038"/>
                <a:ext cx="2850524" cy="4489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𝐵</m:t>
                      </m:r>
                      <m:r>
                        <a:rPr lang="en-US" sz="1700" i="0">
                          <a:latin typeface="Cambria Math" panose="02040503050406030204" pitchFamily="18" charset="0"/>
                        </a:rPr>
                        <m:t>=</m:t>
                      </m:r>
                      <m:sSub>
                        <m:sSubPr>
                          <m:ctrlPr>
                            <a:rPr lang="en-US" sz="1700" i="1">
                              <a:latin typeface="Cambria Math" panose="02040503050406030204" pitchFamily="18" charset="0"/>
                            </a:rPr>
                          </m:ctrlPr>
                        </m:sSubPr>
                        <m:e>
                          <m:r>
                            <a:rPr lang="en-US" sz="1700" i="1">
                              <a:latin typeface="Cambria Math" panose="02040503050406030204" pitchFamily="18" charset="0"/>
                            </a:rPr>
                            <m:t>𝐵</m:t>
                          </m:r>
                        </m:e>
                        <m:sub>
                          <m:r>
                            <a:rPr lang="en-US" sz="1700" i="1">
                              <a:latin typeface="Cambria Math" panose="02040503050406030204" pitchFamily="18" charset="0"/>
                            </a:rPr>
                            <m:t>𝑚</m:t>
                          </m:r>
                        </m:sub>
                      </m:sSub>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𝜑</m:t>
                          </m:r>
                        </m:sup>
                      </m:sSup>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0">
                              <a:latin typeface="Cambria Math" panose="02040503050406030204" pitchFamily="18" charset="0"/>
                            </a:rPr>
                            <m:t>−</m:t>
                          </m:r>
                          <m:r>
                            <a:rPr lang="en-US" sz="1700" i="1">
                              <a:latin typeface="Cambria Math" panose="02040503050406030204" pitchFamily="18" charset="0"/>
                            </a:rPr>
                            <m:t>𝑗</m:t>
                          </m:r>
                          <m:f>
                            <m:fPr>
                              <m:ctrlPr>
                                <a:rPr lang="en-US" sz="1700" i="1">
                                  <a:latin typeface="Cambria Math" panose="02040503050406030204" pitchFamily="18" charset="0"/>
                                </a:rPr>
                              </m:ctrlPr>
                            </m:fPr>
                            <m:num>
                              <m:r>
                                <a:rPr lang="en-US" sz="1700" i="1">
                                  <a:latin typeface="Cambria Math" panose="02040503050406030204" pitchFamily="18" charset="0"/>
                                </a:rPr>
                                <m:t>𝜋</m:t>
                              </m:r>
                            </m:num>
                            <m:den>
                              <m:r>
                                <a:rPr lang="en-US" sz="1700" i="0">
                                  <a:latin typeface="Cambria Math" panose="02040503050406030204" pitchFamily="18" charset="0"/>
                                </a:rPr>
                                <m:t>2</m:t>
                              </m:r>
                            </m:den>
                          </m:f>
                        </m:sup>
                      </m:sSup>
                      <m:r>
                        <a:rPr lang="en-US" sz="1700" i="0">
                          <a:latin typeface="Cambria Math" panose="02040503050406030204" pitchFamily="18" charset="0"/>
                        </a:rPr>
                        <m:t>=−</m:t>
                      </m:r>
                      <m:r>
                        <a:rPr lang="en-US" sz="1700" i="1">
                          <a:latin typeface="Cambria Math" panose="02040503050406030204" pitchFamily="18" charset="0"/>
                        </a:rPr>
                        <m:t>𝑗</m:t>
                      </m:r>
                      <m:sSub>
                        <m:sSubPr>
                          <m:ctrlPr>
                            <a:rPr lang="en-US" sz="1700" i="1">
                              <a:latin typeface="Cambria Math" panose="02040503050406030204" pitchFamily="18" charset="0"/>
                            </a:rPr>
                          </m:ctrlPr>
                        </m:sSubPr>
                        <m:e>
                          <m:r>
                            <a:rPr lang="en-US" sz="1700" i="1">
                              <a:latin typeface="Cambria Math" panose="02040503050406030204" pitchFamily="18" charset="0"/>
                            </a:rPr>
                            <m:t>𝐵</m:t>
                          </m:r>
                        </m:e>
                        <m:sub>
                          <m:r>
                            <a:rPr lang="en-US" sz="1700" i="1">
                              <a:latin typeface="Cambria Math" panose="02040503050406030204" pitchFamily="18" charset="0"/>
                            </a:rPr>
                            <m:t>𝑚</m:t>
                          </m:r>
                        </m:sub>
                      </m:sSub>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𝜑</m:t>
                          </m:r>
                        </m:sup>
                      </m:sSup>
                    </m:oMath>
                  </m:oMathPara>
                </a14:m>
                <a:endParaRPr lang="en-US" sz="1700" dirty="0"/>
              </a:p>
            </p:txBody>
          </p:sp>
        </mc:Choice>
        <mc:Fallback xmlns="">
          <p:sp>
            <p:nvSpPr>
              <p:cNvPr id="20" name="Rectangle 19"/>
              <p:cNvSpPr>
                <a:spLocks noRot="1" noChangeAspect="1" noMove="1" noResize="1" noEditPoints="1" noAdjustHandles="1" noChangeArrowheads="1" noChangeShapeType="1" noTextEdit="1"/>
              </p:cNvSpPr>
              <p:nvPr/>
            </p:nvSpPr>
            <p:spPr>
              <a:xfrm>
                <a:off x="6002652" y="4074038"/>
                <a:ext cx="2850524" cy="448969"/>
              </a:xfrm>
              <a:prstGeom prst="rect">
                <a:avLst/>
              </a:prstGeom>
              <a:blipFill>
                <a:blip r:embed="rId8"/>
                <a:stretch>
                  <a:fillRect b="-6757"/>
                </a:stretch>
              </a:blipFill>
            </p:spPr>
            <p:txBody>
              <a:bodyPr/>
              <a:lstStyle/>
              <a:p>
                <a:r>
                  <a:rPr lang="en-US">
                    <a:noFill/>
                  </a:rPr>
                  <a:t> </a:t>
                </a:r>
              </a:p>
            </p:txBody>
          </p:sp>
        </mc:Fallback>
      </mc:AlternateContent>
      <p:sp>
        <p:nvSpPr>
          <p:cNvPr id="21" name="Rectangle 20"/>
          <p:cNvSpPr/>
          <p:nvPr/>
        </p:nvSpPr>
        <p:spPr>
          <a:xfrm>
            <a:off x="8151250" y="3744110"/>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mc:AlternateContent xmlns:mc="http://schemas.openxmlformats.org/markup-compatibility/2006" xmlns:a14="http://schemas.microsoft.com/office/drawing/2010/main">
        <mc:Choice Requires="a14">
          <p:sp>
            <p:nvSpPr>
              <p:cNvPr id="23" name="Rectangle 22"/>
              <p:cNvSpPr/>
              <p:nvPr/>
            </p:nvSpPr>
            <p:spPr>
              <a:xfrm>
                <a:off x="650490" y="4635853"/>
                <a:ext cx="8264910" cy="1640898"/>
              </a:xfrm>
              <a:prstGeom prst="rect">
                <a:avLst/>
              </a:prstGeom>
            </p:spPr>
            <p:txBody>
              <a:bodyPr wrap="square">
                <a:spAutoFit/>
              </a:bodyPr>
              <a:lstStyle/>
              <a:p>
                <a:pPr algn="r" rtl="1">
                  <a:lnSpc>
                    <a:spcPct val="107000"/>
                  </a:lnSpc>
                  <a:spcAft>
                    <a:spcPts val="800"/>
                  </a:spcAft>
                </a:pP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توجه شود که اگر سیگنال سینوسی را به صورت زیر مشخص کنیم: </a:t>
                </a:r>
                <a:endParaRPr lang="en-US" sz="1700" kern="100" dirty="0" smtClean="0">
                  <a:effectLst/>
                  <a:latin typeface="Calibri" panose="020F0502020204030204" pitchFamily="34" charset="0"/>
                  <a:ea typeface="Calibri" panose="020F0502020204030204" pitchFamily="34" charset="0"/>
                  <a:cs typeface="Arial" panose="020B0604020202020204" pitchFamily="34" charset="0"/>
                </a:endParaRPr>
              </a:p>
              <a:p>
                <a:pPr rtl="1">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y</m:t>
                      </m:r>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t</m:t>
                          </m:r>
                        </m:e>
                      </m:d>
                      <m:r>
                        <a:rPr lang="en-US" sz="1700"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A</m:t>
                          </m:r>
                        </m:e>
                        <m:sub>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m</m:t>
                          </m:r>
                        </m:sub>
                      </m:sSub>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sin</m:t>
                      </m:r>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ωt</m:t>
                          </m:r>
                          <m:r>
                            <a:rPr lang="en-US" sz="1700"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φ</m:t>
                          </m:r>
                        </m:e>
                      </m:d>
                    </m:oMath>
                  </m:oMathPara>
                </a14:m>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sz="1700" kern="100" dirty="0">
                    <a:latin typeface="Calibri" panose="020F0502020204030204" pitchFamily="34" charset="0"/>
                    <a:ea typeface="Times New Roman" panose="02020603050405020304" pitchFamily="18" charset="0"/>
                    <a:cs typeface="B Nazanin" panose="00000400000000000000" pitchFamily="2" charset="-78"/>
                  </a:rPr>
                  <a:t>می توان آن را به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صورت</a:t>
                </a:r>
                <a14:m>
                  <m:oMath xmlns:m="http://schemas.openxmlformats.org/officeDocument/2006/math">
                    <m:r>
                      <m:rPr>
                        <m:sty m:val="p"/>
                      </m:rPr>
                      <a:rPr lang="en-US" sz="1700" kern="100" smtClean="0">
                        <a:latin typeface="Cambria Math" panose="02040503050406030204" pitchFamily="18" charset="0"/>
                        <a:ea typeface="Times New Roman" panose="02020603050405020304" pitchFamily="18" charset="0"/>
                        <a:cs typeface="B Nazanin" panose="00000400000000000000" pitchFamily="2" charset="-78"/>
                      </a:rPr>
                      <m:t>y</m:t>
                    </m:r>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t</m:t>
                        </m:r>
                      </m:e>
                    </m:d>
                    <m:r>
                      <a:rPr lang="en-US" sz="1700"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Im</m:t>
                    </m:r>
                    <m:r>
                      <a:rPr lang="en-US" sz="1700"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A</m:t>
                    </m:r>
                    <m:sSup>
                      <m:sSup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jωt</m:t>
                        </m:r>
                      </m:sup>
                    </m:sSup>
                    <m:r>
                      <a:rPr lang="en-US" sz="1700" kern="100">
                        <a:latin typeface="Cambria Math" panose="02040503050406030204" pitchFamily="18" charset="0"/>
                        <a:ea typeface="Times New Roman" panose="02020603050405020304" pitchFamily="18" charset="0"/>
                        <a:cs typeface="B Nazanin" panose="00000400000000000000" pitchFamily="2" charset="-78"/>
                      </a:rPr>
                      <m:t>]</m:t>
                    </m:r>
                    <m:r>
                      <a:rPr lang="en-US" sz="1700"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 نوشت </a:t>
                </a:r>
                <a:r>
                  <a:rPr lang="fa-IR" sz="1700" kern="100" dirty="0">
                    <a:latin typeface="Calibri" panose="020F0502020204030204" pitchFamily="34" charset="0"/>
                    <a:ea typeface="Times New Roman" panose="02020603050405020304" pitchFamily="18" charset="0"/>
                    <a:cs typeface="B Nazanin" panose="00000400000000000000" pitchFamily="2" charset="-78"/>
                  </a:rPr>
                  <a:t>که در آن </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A</m:t>
                      </m:r>
                      <m:r>
                        <a:rPr lang="en-US" sz="1700"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A</m:t>
                          </m:r>
                        </m:e>
                        <m:sub>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m</m:t>
                          </m:r>
                        </m:sub>
                      </m:sSub>
                      <m:sSup>
                        <m:sSup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jφ</m:t>
                          </m:r>
                        </m:sup>
                      </m:sSup>
                    </m:oMath>
                  </m:oMathPara>
                </a14:m>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650490" y="4635853"/>
                <a:ext cx="8264910" cy="1640898"/>
              </a:xfrm>
              <a:prstGeom prst="rect">
                <a:avLst/>
              </a:prstGeom>
              <a:blipFill>
                <a:blip r:embed="rId9"/>
                <a:stretch>
                  <a:fillRect r="-442"/>
                </a:stretch>
              </a:blipFill>
            </p:spPr>
            <p:txBody>
              <a:bodyPr/>
              <a:lstStyle/>
              <a:p>
                <a:r>
                  <a:rPr lang="en-US">
                    <a:noFill/>
                  </a:rPr>
                  <a:t> </a:t>
                </a:r>
              </a:p>
            </p:txBody>
          </p:sp>
        </mc:Fallback>
      </mc:AlternateContent>
      <p:sp>
        <p:nvSpPr>
          <p:cNvPr id="25" name="Rectangle 24"/>
          <p:cNvSpPr/>
          <p:nvPr/>
        </p:nvSpPr>
        <p:spPr>
          <a:xfrm>
            <a:off x="1373976" y="6114103"/>
            <a:ext cx="7541424" cy="388696"/>
          </a:xfrm>
          <a:prstGeom prst="rect">
            <a:avLst/>
          </a:prstGeom>
        </p:spPr>
        <p:txBody>
          <a:bodyPr wrap="square">
            <a:spAutoFit/>
          </a:bodyPr>
          <a:lstStyle/>
          <a:p>
            <a:pPr algn="r" rtl="1">
              <a:lnSpc>
                <a:spcPct val="107000"/>
              </a:lnSpc>
              <a:spcAft>
                <a:spcPts val="800"/>
              </a:spcAft>
            </a:pPr>
            <a:r>
              <a:rPr lang="fa-IR" kern="100" dirty="0">
                <a:latin typeface="Cambria Math" panose="02040503050406030204" pitchFamily="18" charset="0"/>
                <a:ea typeface="Times New Roman" panose="02020603050405020304" pitchFamily="18" charset="0"/>
                <a:cs typeface="B Nazanin" panose="00000400000000000000" pitchFamily="2" charset="-78"/>
              </a:rPr>
              <a:t>بنابر این اگر سیگنال ما سینوسی </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باشد، فیزور </a:t>
            </a:r>
            <a:r>
              <a:rPr lang="fa-IR" kern="100" dirty="0">
                <a:latin typeface="Cambria Math" panose="02040503050406030204" pitchFamily="18" charset="0"/>
                <a:ea typeface="Times New Roman" panose="02020603050405020304" pitchFamily="18" charset="0"/>
                <a:cs typeface="B Nazanin" panose="00000400000000000000" pitchFamily="2" charset="-78"/>
              </a:rPr>
              <a:t>را در </a:t>
            </a:r>
            <a:r>
              <a:rPr lang="en-US" kern="100" dirty="0" smtClean="0">
                <a:latin typeface="Cambria Math" panose="02040503050406030204" pitchFamily="18" charset="0"/>
                <a:ea typeface="Times New Roman" panose="02020603050405020304" pitchFamily="18" charset="0"/>
                <a:cs typeface="B Nazanin" panose="00000400000000000000" pitchFamily="2" charset="-78"/>
              </a:rPr>
              <a:t>–j</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 ضرب </a:t>
            </a:r>
            <a:r>
              <a:rPr lang="fa-IR" kern="100" dirty="0">
                <a:latin typeface="Cambria Math" panose="02040503050406030204" pitchFamily="18" charset="0"/>
                <a:ea typeface="Times New Roman" panose="02020603050405020304" pitchFamily="18" charset="0"/>
                <a:cs typeface="B Nazanin" panose="00000400000000000000" pitchFamily="2" charset="-78"/>
              </a:rPr>
              <a:t>کرده و </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از </a:t>
            </a:r>
            <a:r>
              <a:rPr lang="fa-IR" kern="100" dirty="0">
                <a:latin typeface="Cambria Math" panose="02040503050406030204" pitchFamily="18" charset="0"/>
                <a:ea typeface="Times New Roman" panose="02020603050405020304" pitchFamily="18" charset="0"/>
                <a:cs typeface="B Nazanin" panose="00000400000000000000" pitchFamily="2" charset="-78"/>
              </a:rPr>
              <a:t>اپراتور</a:t>
            </a:r>
            <a:r>
              <a:rPr lang="en-US" kern="100" dirty="0">
                <a:latin typeface="Cambria Math" panose="02040503050406030204" pitchFamily="18" charset="0"/>
                <a:ea typeface="Times New Roman" panose="02020603050405020304" pitchFamily="18" charset="0"/>
                <a:cs typeface="B Nazanin" panose="00000400000000000000" pitchFamily="2" charset="-78"/>
              </a:rPr>
              <a:t>Re </a:t>
            </a:r>
            <a:r>
              <a:rPr lang="fa-IR" kern="100" dirty="0">
                <a:latin typeface="Cambria Math" panose="02040503050406030204" pitchFamily="18" charset="0"/>
                <a:ea typeface="Times New Roman" panose="02020603050405020304" pitchFamily="18" charset="0"/>
                <a:cs typeface="B Nazanin" panose="00000400000000000000" pitchFamily="2" charset="-78"/>
              </a:rPr>
              <a:t> استفاده </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می کنیم</a:t>
            </a:r>
            <a:r>
              <a:rPr lang="fa-IR" kern="100" dirty="0">
                <a:latin typeface="Cambria Math" panose="02040503050406030204" pitchFamily="18" charset="0"/>
                <a:ea typeface="Times New Roman" panose="02020603050405020304" pitchFamily="18" charset="0"/>
                <a:cs typeface="B Nazanin" panose="00000400000000000000" pitchFamily="2" charset="-78"/>
              </a:rPr>
              <a:t>.</a:t>
            </a:r>
            <a:endParaRPr lang="en-US" sz="1200" kern="100" dirty="0">
              <a:effectLst/>
              <a:latin typeface="Cambria Math" panose="02040503050406030204" pitchFamily="18" charset="0"/>
              <a:ea typeface="Calibri" panose="020F0502020204030204" pitchFamily="34" charset="0"/>
              <a:cs typeface="B Nazanin" panose="00000400000000000000" pitchFamily="2" charset="-78"/>
            </a:endParaRPr>
          </a:p>
        </p:txBody>
      </p:sp>
      <p:sp>
        <p:nvSpPr>
          <p:cNvPr id="26" name="Rectangle 25"/>
          <p:cNvSpPr/>
          <p:nvPr/>
        </p:nvSpPr>
        <p:spPr>
          <a:xfrm>
            <a:off x="1454029" y="656486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mc:AlternateContent xmlns:mc="http://schemas.openxmlformats.org/markup-compatibility/2006" xmlns:a14="http://schemas.microsoft.com/office/drawing/2010/main">
        <mc:Choice Requires="a14">
          <p:sp>
            <p:nvSpPr>
              <p:cNvPr id="28" name="Rectangle 27"/>
              <p:cNvSpPr/>
              <p:nvPr/>
            </p:nvSpPr>
            <p:spPr>
              <a:xfrm>
                <a:off x="228600" y="2480762"/>
                <a:ext cx="8769299" cy="661271"/>
              </a:xfrm>
              <a:prstGeom prst="rect">
                <a:avLst/>
              </a:prstGeom>
            </p:spPr>
            <p:txBody>
              <a:bodyPr wrap="square">
                <a:spAutoFit/>
              </a:bodyPr>
              <a:lstStyle/>
              <a:p>
                <a:pPr marL="285750" indent="-285750" algn="just" rtl="1">
                  <a:lnSpc>
                    <a:spcPct val="107000"/>
                  </a:lnSpc>
                  <a:spcAft>
                    <a:spcPts val="800"/>
                  </a:spcAft>
                  <a:buFont typeface="Wingdings" panose="05000000000000000000" pitchFamily="2" charset="2"/>
                  <a:buChar char="ü"/>
                </a:pPr>
                <a:r>
                  <a:rPr lang="fa-IR" sz="170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فیزور دوار: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عدد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مختلط</a:t>
                </a:r>
                <a14:m>
                  <m:oMath xmlns:m="http://schemas.openxmlformats.org/officeDocument/2006/math">
                    <m:r>
                      <m:rPr>
                        <m:sty m:val="p"/>
                      </m:rPr>
                      <a:rPr lang="en-US" sz="1700" i="0" kern="100">
                        <a:latin typeface="Cambria Math" panose="02040503050406030204" pitchFamily="18" charset="0"/>
                        <a:ea typeface="Times New Roman" panose="02020603050405020304" pitchFamily="18" charset="0"/>
                        <a:cs typeface="B Nazanin" panose="00000400000000000000" pitchFamily="2" charset="-78"/>
                      </a:rPr>
                      <m:t>A</m:t>
                    </m:r>
                    <m:sSup>
                      <m:sSup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sz="1700" i="0"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sz="1700" i="0" kern="100">
                            <a:latin typeface="Cambria Math" panose="02040503050406030204" pitchFamily="18" charset="0"/>
                            <a:ea typeface="Times New Roman" panose="02020603050405020304" pitchFamily="18" charset="0"/>
                            <a:cs typeface="B Nazanin" panose="00000400000000000000" pitchFamily="2" charset="-78"/>
                          </a:rPr>
                          <m:t>jωt</m:t>
                        </m:r>
                      </m:sup>
                    </m:sSup>
                  </m:oMath>
                </a14:m>
                <a:r>
                  <a:rPr lang="en-US"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را</a:t>
                </a:r>
                <a:r>
                  <a:rPr lang="fa-IR" sz="1700" b="1"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b="1" kern="100" dirty="0" smtClean="0">
                    <a:latin typeface="Cambria Math" panose="02040503050406030204" pitchFamily="18" charset="0"/>
                    <a:ea typeface="Times New Roman" panose="02020603050405020304" pitchFamily="18" charset="0"/>
                    <a:cs typeface="B Nazanin" panose="00000400000000000000" pitchFamily="2" charset="-78"/>
                  </a:rPr>
                  <a:t>فیزور </a:t>
                </a:r>
                <a:r>
                  <a:rPr lang="fa-IR" sz="1700" b="1" kern="100" dirty="0">
                    <a:latin typeface="Cambria Math" panose="02040503050406030204" pitchFamily="18" charset="0"/>
                    <a:ea typeface="Times New Roman" panose="02020603050405020304" pitchFamily="18" charset="0"/>
                    <a:cs typeface="B Nazanin" panose="00000400000000000000" pitchFamily="2" charset="-78"/>
                  </a:rPr>
                  <a:t>دوار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گویند</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این عدد در هر لحظه، نقطه ای را نشان می دهد که با سرعت زاویه ای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ω</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روی دایره به شعاع </a:t>
                </a:r>
                <a:r>
                  <a:rPr lang="en-US" sz="1700" kern="100" dirty="0" smtClean="0">
                    <a:latin typeface="Cambria Math" panose="02040503050406030204" pitchFamily="18" charset="0"/>
                    <a:ea typeface="Times New Roman" panose="02020603050405020304" pitchFamily="18" charset="0"/>
                    <a:cs typeface="B Nazanin" panose="00000400000000000000" pitchFamily="2" charset="-78"/>
                  </a:rPr>
                  <a:t>A</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و در خلاف جهت عقربه های ساعت دوران می کند. </a:t>
                </a:r>
                <a:endParaRPr lang="en-US" sz="1700" kern="100" dirty="0">
                  <a:effectLst/>
                  <a:latin typeface="Cambria Math" panose="02040503050406030204" pitchFamily="18"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228600" y="2480762"/>
                <a:ext cx="8769299" cy="661271"/>
              </a:xfrm>
              <a:prstGeom prst="rect">
                <a:avLst/>
              </a:prstGeom>
              <a:blipFill>
                <a:blip r:embed="rId10"/>
                <a:stretch>
                  <a:fillRect l="-1043" r="-348" b="-14815"/>
                </a:stretch>
              </a:blipFill>
            </p:spPr>
            <p:txBody>
              <a:bodyPr/>
              <a:lstStyle/>
              <a:p>
                <a:r>
                  <a:rPr lang="en-US">
                    <a:noFill/>
                  </a:rPr>
                  <a:t> </a:t>
                </a:r>
              </a:p>
            </p:txBody>
          </p:sp>
        </mc:Fallback>
      </mc:AlternateContent>
    </p:spTree>
    <p:extLst>
      <p:ext uri="{BB962C8B-B14F-4D97-AF65-F5344CB8AC3E}">
        <p14:creationId xmlns:p14="http://schemas.microsoft.com/office/powerpoint/2010/main" val="16942514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dirty="0"/>
          </a:p>
        </p:txBody>
      </p:sp>
      <p:sp>
        <p:nvSpPr>
          <p:cNvPr id="4" name="Rectangle 3"/>
          <p:cNvSpPr/>
          <p:nvPr/>
        </p:nvSpPr>
        <p:spPr>
          <a:xfrm>
            <a:off x="263237" y="52365"/>
            <a:ext cx="8740833" cy="1508105"/>
          </a:xfrm>
          <a:prstGeom prst="rect">
            <a:avLst/>
          </a:prstGeom>
        </p:spPr>
        <p:txBody>
          <a:bodyPr wrap="square">
            <a:spAutoFit/>
          </a:bodyPr>
          <a:lstStyle/>
          <a:p>
            <a:pPr marL="342900" indent="-342900" algn="just" rtl="1">
              <a:lnSpc>
                <a:spcPct val="115000"/>
              </a:lnSpc>
              <a:buFont typeface="Wingdings" panose="05000000000000000000" pitchFamily="2" charset="2"/>
              <a:buChar char="q"/>
              <a:tabLst>
                <a:tab pos="1844040" algn="l"/>
              </a:tabLst>
            </a:pPr>
            <a:r>
              <a:rPr lang="fa-IR" sz="1600" dirty="0" smtClean="0">
                <a:latin typeface="Arabic Typesetting"/>
                <a:ea typeface="Times New Roman" panose="02020603050405020304" pitchFamily="18" charset="0"/>
                <a:cs typeface="B Nazanin" panose="00000400000000000000" pitchFamily="2" charset="-78"/>
              </a:rPr>
              <a:t>برحسب </a:t>
            </a:r>
            <a:r>
              <a:rPr lang="fa-IR" sz="1600" dirty="0">
                <a:latin typeface="Arabic Typesetting"/>
                <a:ea typeface="Times New Roman" panose="02020603050405020304" pitchFamily="18" charset="0"/>
                <a:cs typeface="B Nazanin" panose="00000400000000000000" pitchFamily="2" charset="-78"/>
              </a:rPr>
              <a:t>اینکه پاسخ فرکانسی فیلتر مطابق کدام شکل زیر </a:t>
            </a:r>
            <a:r>
              <a:rPr lang="fa-IR" sz="1600" dirty="0" smtClean="0">
                <a:latin typeface="Arabic Typesetting"/>
                <a:ea typeface="Times New Roman" panose="02020603050405020304" pitchFamily="18" charset="0"/>
                <a:cs typeface="B Nazanin" panose="00000400000000000000" pitchFamily="2" charset="-78"/>
              </a:rPr>
              <a:t>باشد، </a:t>
            </a:r>
            <a:r>
              <a:rPr lang="fa-IR" sz="1600" dirty="0">
                <a:latin typeface="Arabic Typesetting"/>
                <a:ea typeface="Times New Roman" panose="02020603050405020304" pitchFamily="18" charset="0"/>
                <a:cs typeface="B Nazanin" panose="00000400000000000000" pitchFamily="2" charset="-78"/>
              </a:rPr>
              <a:t>نام خاصی به آن فیلتر داده می‌شود</a:t>
            </a:r>
            <a:r>
              <a:rPr lang="fa-IR" sz="1600" dirty="0" smtClean="0">
                <a:latin typeface="Arabic Typesetting"/>
                <a:ea typeface="Times New Roman" panose="02020603050405020304" pitchFamily="18" charset="0"/>
                <a:cs typeface="B Nazanin" panose="00000400000000000000" pitchFamily="2" charset="-78"/>
              </a:rPr>
              <a:t>. </a:t>
            </a:r>
            <a:r>
              <a:rPr lang="fa-IR" sz="1600" kern="100" dirty="0" smtClean="0">
                <a:latin typeface="Arabic Typesetting"/>
                <a:ea typeface="Times New Roman" panose="02020603050405020304" pitchFamily="18" charset="0"/>
                <a:cs typeface="B Nazanin" panose="00000400000000000000" pitchFamily="2" charset="-78"/>
              </a:rPr>
              <a:t>در مجموع چهار حالت فیلتری وجود دارد که </a:t>
            </a:r>
            <a:r>
              <a:rPr lang="fa-IR" sz="1600" b="1" kern="100" dirty="0" smtClean="0">
                <a:solidFill>
                  <a:srgbClr val="FF0000"/>
                </a:solidFill>
                <a:latin typeface="Arabic Typesetting"/>
                <a:ea typeface="Times New Roman" panose="02020603050405020304" pitchFamily="18" charset="0"/>
                <a:cs typeface="B Nazanin" panose="00000400000000000000" pitchFamily="2" charset="-78"/>
              </a:rPr>
              <a:t>براساس باند گذر </a:t>
            </a:r>
            <a:r>
              <a:rPr lang="fa-IR" sz="1600" kern="100" dirty="0" smtClean="0">
                <a:latin typeface="Arabic Typesetting"/>
                <a:ea typeface="Times New Roman" panose="02020603050405020304" pitchFamily="18" charset="0"/>
                <a:cs typeface="B Nazanin" panose="00000400000000000000" pitchFamily="2" charset="-78"/>
              </a:rPr>
              <a:t>به صورت های زیر تعریف می شوند (شکل سمت چپ). </a:t>
            </a:r>
            <a:r>
              <a:rPr lang="fa-IR" sz="1600" kern="100" dirty="0">
                <a:latin typeface="Arabic Typesetting"/>
                <a:ea typeface="Times New Roman" panose="02020603050405020304" pitchFamily="18" charset="0"/>
                <a:cs typeface="B Nazanin" panose="00000400000000000000" pitchFamily="2" charset="-78"/>
              </a:rPr>
              <a:t>از نظر فیزیکی، ساختن مداری که مشخصه پاسخ فرکانسی آن </a:t>
            </a:r>
            <a:r>
              <a:rPr lang="fa-IR" sz="1600" b="1" kern="100" dirty="0">
                <a:latin typeface="Arabic Typesetting"/>
                <a:ea typeface="Times New Roman" panose="02020603050405020304" pitchFamily="18" charset="0"/>
                <a:cs typeface="B Nazanin" panose="00000400000000000000" pitchFamily="2" charset="-78"/>
              </a:rPr>
              <a:t>ایده آل</a:t>
            </a:r>
            <a:r>
              <a:rPr lang="fa-IR" sz="1600" kern="100" dirty="0">
                <a:latin typeface="Arabic Typesetting"/>
                <a:ea typeface="Times New Roman" panose="02020603050405020304" pitchFamily="18" charset="0"/>
                <a:cs typeface="B Nazanin" panose="00000400000000000000" pitchFamily="2" charset="-78"/>
              </a:rPr>
              <a:t> </a:t>
            </a:r>
            <a:r>
              <a:rPr lang="fa-IR" sz="1600" kern="100" dirty="0" smtClean="0">
                <a:latin typeface="Arabic Typesetting"/>
                <a:ea typeface="Times New Roman" panose="02020603050405020304" pitchFamily="18" charset="0"/>
                <a:cs typeface="B Nazanin" panose="00000400000000000000" pitchFamily="2" charset="-78"/>
              </a:rPr>
              <a:t>باشد (</a:t>
            </a:r>
            <a:r>
              <a:rPr lang="fa-IR" sz="1600" kern="100" dirty="0">
                <a:latin typeface="Arabic Typesetting"/>
                <a:ea typeface="Times New Roman" panose="02020603050405020304" pitchFamily="18" charset="0"/>
                <a:cs typeface="B Nazanin" panose="00000400000000000000" pitchFamily="2" charset="-78"/>
              </a:rPr>
              <a:t>با توجه به تیزی مشخصه های پاسخ </a:t>
            </a:r>
            <a:r>
              <a:rPr lang="fa-IR" sz="1600" kern="100" dirty="0" smtClean="0">
                <a:latin typeface="Arabic Typesetting"/>
                <a:ea typeface="Times New Roman" panose="02020603050405020304" pitchFamily="18" charset="0"/>
                <a:cs typeface="B Nazanin" panose="00000400000000000000" pitchFamily="2" charset="-78"/>
              </a:rPr>
              <a:t>فرکانسی)، </a:t>
            </a:r>
            <a:r>
              <a:rPr lang="fa-IR" sz="1600" kern="100" dirty="0">
                <a:latin typeface="Arabic Typesetting"/>
                <a:ea typeface="Times New Roman" panose="02020603050405020304" pitchFamily="18" charset="0"/>
                <a:cs typeface="B Nazanin" panose="00000400000000000000" pitchFamily="2" charset="-78"/>
              </a:rPr>
              <a:t>عملاً غیر ممکن </a:t>
            </a:r>
            <a:r>
              <a:rPr lang="fa-IR" sz="1600" kern="100" dirty="0" smtClean="0">
                <a:latin typeface="Arabic Typesetting"/>
                <a:ea typeface="Times New Roman" panose="02020603050405020304" pitchFamily="18" charset="0"/>
                <a:cs typeface="B Nazanin" panose="00000400000000000000" pitchFamily="2" charset="-78"/>
              </a:rPr>
              <a:t>بوده و به صورت واقعی قابل تحقق </a:t>
            </a:r>
            <a:r>
              <a:rPr lang="fa-IR" sz="1600" kern="100" dirty="0">
                <a:latin typeface="Arabic Typesetting"/>
                <a:ea typeface="Times New Roman" panose="02020603050405020304" pitchFamily="18" charset="0"/>
                <a:cs typeface="B Nazanin" panose="00000400000000000000" pitchFamily="2" charset="-78"/>
              </a:rPr>
              <a:t>یا ساختن نیستند. در </a:t>
            </a:r>
            <a:r>
              <a:rPr lang="fa-IR" sz="1600" kern="100" dirty="0" smtClean="0">
                <a:latin typeface="Arabic Typesetting"/>
                <a:ea typeface="Times New Roman" panose="02020603050405020304" pitchFamily="18" charset="0"/>
                <a:cs typeface="B Nazanin" panose="00000400000000000000" pitchFamily="2" charset="-78"/>
              </a:rPr>
              <a:t>عمل، </a:t>
            </a:r>
            <a:r>
              <a:rPr lang="fa-IR" sz="1600" kern="100" dirty="0">
                <a:latin typeface="Arabic Typesetting"/>
                <a:ea typeface="Times New Roman" panose="02020603050405020304" pitchFamily="18" charset="0"/>
                <a:cs typeface="B Nazanin" panose="00000400000000000000" pitchFamily="2" charset="-78"/>
              </a:rPr>
              <a:t>مشخصه های همواری که به نحوی شبیه مشخصه های ایده آل باشد (</a:t>
            </a:r>
            <a:r>
              <a:rPr lang="fa-IR" sz="1600" kern="100" dirty="0" smtClean="0">
                <a:latin typeface="Arabic Typesetting"/>
                <a:ea typeface="Times New Roman" panose="02020603050405020304" pitchFamily="18" charset="0"/>
                <a:cs typeface="B Nazanin" panose="00000400000000000000" pitchFamily="2" charset="-78"/>
              </a:rPr>
              <a:t>با تقریب)، </a:t>
            </a:r>
            <a:r>
              <a:rPr lang="fa-IR" sz="1600" kern="100" dirty="0">
                <a:latin typeface="Arabic Typesetting"/>
                <a:ea typeface="Times New Roman" panose="02020603050405020304" pitchFamily="18" charset="0"/>
                <a:cs typeface="B Nazanin" panose="00000400000000000000" pitchFamily="2" charset="-78"/>
              </a:rPr>
              <a:t>مورد استفاده قرار </a:t>
            </a:r>
            <a:r>
              <a:rPr lang="fa-IR" sz="1600" kern="100" dirty="0" smtClean="0">
                <a:latin typeface="Arabic Typesetting"/>
                <a:ea typeface="Times New Roman" panose="02020603050405020304" pitchFamily="18" charset="0"/>
                <a:cs typeface="B Nazanin" panose="00000400000000000000" pitchFamily="2" charset="-78"/>
              </a:rPr>
              <a:t>می‌گیرد که </a:t>
            </a:r>
            <a:r>
              <a:rPr lang="fa-IR" sz="1600" kern="100" dirty="0">
                <a:latin typeface="Arabic Typesetting"/>
                <a:ea typeface="Times New Roman" panose="02020603050405020304" pitchFamily="18" charset="0"/>
                <a:cs typeface="B Nazanin" panose="00000400000000000000" pitchFamily="2" charset="-78"/>
              </a:rPr>
              <a:t>در شکل </a:t>
            </a:r>
            <a:r>
              <a:rPr lang="fa-IR" sz="1600" kern="100" dirty="0" smtClean="0">
                <a:latin typeface="Arabic Typesetting"/>
                <a:ea typeface="Times New Roman" panose="02020603050405020304" pitchFamily="18" charset="0"/>
                <a:cs typeface="B Nazanin" panose="00000400000000000000" pitchFamily="2" charset="-78"/>
              </a:rPr>
              <a:t>سمت راست نشان </a:t>
            </a:r>
            <a:r>
              <a:rPr lang="fa-IR" sz="1600" kern="100" dirty="0">
                <a:latin typeface="Arabic Typesetting"/>
                <a:ea typeface="Times New Roman" panose="02020603050405020304" pitchFamily="18" charset="0"/>
                <a:cs typeface="B Nazanin" panose="00000400000000000000" pitchFamily="2" charset="-78"/>
              </a:rPr>
              <a:t>داده شده است</a:t>
            </a:r>
            <a:r>
              <a:rPr lang="fa-IR" sz="1600" kern="100" dirty="0" smtClean="0">
                <a:latin typeface="Arabic Typesetting"/>
                <a:ea typeface="Times New Roman" panose="02020603050405020304" pitchFamily="18" charset="0"/>
                <a:cs typeface="B Nazanin" panose="00000400000000000000" pitchFamily="2" charset="-78"/>
              </a:rPr>
              <a:t>.</a:t>
            </a:r>
          </a:p>
        </p:txBody>
      </p:sp>
      <p:pic>
        <p:nvPicPr>
          <p:cNvPr id="7" name="Picture 6"/>
          <p:cNvPicPr/>
          <p:nvPr/>
        </p:nvPicPr>
        <p:blipFill rotWithShape="1">
          <a:blip r:embed="rId3">
            <a:extLst>
              <a:ext uri="{28A0092B-C50C-407E-A947-70E740481C1C}">
                <a14:useLocalDpi xmlns:a14="http://schemas.microsoft.com/office/drawing/2010/main" val="0"/>
              </a:ext>
            </a:extLst>
          </a:blip>
          <a:srcRect t="7412"/>
          <a:stretch/>
        </p:blipFill>
        <p:spPr bwMode="auto">
          <a:xfrm>
            <a:off x="442652" y="1529334"/>
            <a:ext cx="4191000" cy="2648011"/>
          </a:xfrm>
          <a:prstGeom prst="rect">
            <a:avLst/>
          </a:prstGeom>
          <a:ln>
            <a:noFill/>
          </a:ln>
          <a:extLst>
            <a:ext uri="{53640926-AAD7-44D8-BBD7-CCE9431645EC}">
              <a14:shadowObscured xmlns:a14="http://schemas.microsoft.com/office/drawing/2010/main"/>
            </a:ext>
          </a:extLst>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5052753" y="1529334"/>
            <a:ext cx="3951317" cy="2643855"/>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225135" y="4058567"/>
                <a:ext cx="8817033" cy="2314608"/>
              </a:xfrm>
              <a:prstGeom prst="rect">
                <a:avLst/>
              </a:prstGeom>
            </p:spPr>
            <p:txBody>
              <a:bodyPr wrap="square">
                <a:spAutoFit/>
              </a:bodyPr>
              <a:lstStyle/>
              <a:p>
                <a:pPr marL="285750" indent="-285750" algn="just" rtl="1">
                  <a:lnSpc>
                    <a:spcPct val="107000"/>
                  </a:lnSpc>
                  <a:buFont typeface="Wingdings" panose="05000000000000000000" pitchFamily="2" charset="2"/>
                  <a:buChar char="v"/>
                </a:pPr>
                <a:r>
                  <a:rPr lang="fa-IR" sz="1600" b="1" kern="100" dirty="0" smtClean="0">
                    <a:solidFill>
                      <a:srgbClr val="FF0000"/>
                    </a:solidFill>
                    <a:latin typeface="Arabic Typesetting"/>
                    <a:ea typeface="Times New Roman" panose="02020603050405020304" pitchFamily="18" charset="0"/>
                    <a:cs typeface="B Nazanin" panose="00000400000000000000" pitchFamily="2" charset="-78"/>
                  </a:rPr>
                  <a:t>باند گذر </a:t>
                </a:r>
                <a:r>
                  <a:rPr lang="en-US" sz="1600" b="1" kern="1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3dB </a:t>
                </a:r>
                <a:r>
                  <a:rPr lang="fa-IR" sz="1600" b="1" kern="100" dirty="0" smtClean="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fa-IR" sz="1600"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یا </a:t>
                </a:r>
                <a:r>
                  <a:rPr lang="fa-IR" sz="1600" b="1" kern="1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تضعیف </a:t>
                </a:r>
                <a14:m>
                  <m:oMath xmlns:m="http://schemas.openxmlformats.org/officeDocument/2006/math">
                    <m:f>
                      <m:fPr>
                        <m:ctrlPr>
                          <a:rPr lang="en-US" sz="1600"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fPr>
                      <m:num>
                        <m:r>
                          <a:rPr lang="en-US" sz="1600"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𝟏</m:t>
                        </m:r>
                      </m:num>
                      <m:den>
                        <m:rad>
                          <m:radPr>
                            <m:degHide m:val="on"/>
                            <m:ctrlPr>
                              <a:rPr lang="en-US" sz="1600"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radPr>
                          <m:deg/>
                          <m:e>
                            <m:r>
                              <a:rPr lang="en-US" sz="1600"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𝟐</m:t>
                            </m:r>
                          </m:e>
                        </m:rad>
                      </m:den>
                    </m:f>
                  </m:oMath>
                </a14:m>
                <a:r>
                  <a:rPr lang="fa-IR" sz="1600" b="1" kern="1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برابر: </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در </a:t>
                </a:r>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لبه های باند </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گذر، </a:t>
                </a:r>
                <a14:m>
                  <m:oMath xmlns:m="http://schemas.openxmlformats.org/officeDocument/2006/math">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𝐻</m:t>
                    </m:r>
                    <m:d>
                      <m:dPr>
                        <m:ctrlP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dPr>
                      <m:e>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𝑗</m:t>
                        </m:r>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𝜔</m:t>
                        </m:r>
                      </m:e>
                    </m:d>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oMath>
                </a14:m>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برابر با نسبت </a:t>
                </a:r>
                <a:r>
                  <a:rPr lang="fa-IR" sz="1600" b="1"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f>
                      <m:fPr>
                        <m:ctrlP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1</m:t>
                        </m:r>
                      </m:num>
                      <m:den>
                        <m:rad>
                          <m:radPr>
                            <m:degHide m:val="on"/>
                            <m:ctrlP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radPr>
                          <m:deg/>
                          <m:e>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2</m:t>
                            </m:r>
                          </m:e>
                        </m:rad>
                      </m:den>
                    </m:f>
                  </m:oMath>
                </a14:m>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از مقدار </a:t>
                </a:r>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ماکزیمم باند گذر است</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مثلاً در </a:t>
                </a:r>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مدار </a:t>
                </a:r>
                <a:r>
                  <a:rPr lang="en-US" sz="1600" kern="1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RLC</a:t>
                </a:r>
                <a:r>
                  <a:rPr lang="en-US" sz="1600" kern="100" dirty="0">
                    <a:solidFill>
                      <a:srgbClr val="0000FF"/>
                    </a:solidFill>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solidFill>
                      <a:srgbClr val="0000FF"/>
                    </a:solidFill>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موازی، </a:t>
                </a:r>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اندازه ماکزیمم </a:t>
                </a:r>
                <a14:m>
                  <m:oMath xmlns:m="http://schemas.openxmlformats.org/officeDocument/2006/math">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𝐻</m:t>
                    </m:r>
                    <m:d>
                      <m:dPr>
                        <m:ctrlP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dPr>
                      <m:e>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𝑗</m:t>
                        </m:r>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𝜔</m:t>
                        </m:r>
                      </m:e>
                    </m:d>
                  </m:oMath>
                </a14:m>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در فرکانس </a:t>
                </a:r>
                <a14:m>
                  <m:oMath xmlns:m="http://schemas.openxmlformats.org/officeDocument/2006/math">
                    <m:r>
                      <a:rPr lang="fa-IR" sz="1600" i="1" kern="100">
                        <a:solidFill>
                          <a:srgbClr val="0000FF"/>
                        </a:solidFill>
                        <a:latin typeface="Cambria Math" panose="02040503050406030204" pitchFamily="18" charset="0"/>
                        <a:ea typeface="Times New Roman" panose="02020603050405020304" pitchFamily="18" charset="0"/>
                        <a:cs typeface="Cambria Math" panose="02040503050406030204" pitchFamily="18" charset="0"/>
                      </a:rPr>
                      <m:t>𝜔</m:t>
                    </m:r>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𝜔</m:t>
                        </m:r>
                      </m:e>
                      <m:sub>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0</m:t>
                        </m:r>
                      </m:sub>
                    </m:sSub>
                  </m:oMath>
                </a14:m>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برابر یک </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است. </a:t>
                </a:r>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پس با مساوی قرار دادن </a:t>
                </a:r>
                <a14:m>
                  <m:oMath xmlns:m="http://schemas.openxmlformats.org/officeDocument/2006/math">
                    <m:d>
                      <m:dPr>
                        <m:begChr m:val="|"/>
                        <m:endChr m:val="|"/>
                        <m:ctrlP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dPr>
                      <m:e>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𝐻</m:t>
                        </m:r>
                        <m:d>
                          <m:dPr>
                            <m:ctrlP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dPr>
                          <m:e>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𝑗</m:t>
                            </m:r>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𝜔</m:t>
                            </m:r>
                          </m:e>
                        </m:d>
                      </m:e>
                    </m:d>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f>
                      <m:fPr>
                        <m:ctrlP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1</m:t>
                        </m:r>
                      </m:num>
                      <m:den>
                        <m:rad>
                          <m:radPr>
                            <m:degHide m:val="on"/>
                            <m:ctrlP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radPr>
                          <m:deg/>
                          <m:e>
                            <m:r>
                              <a:rPr lang="en-US" sz="1600"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2</m:t>
                            </m:r>
                          </m:e>
                        </m:rad>
                      </m:den>
                    </m:f>
                  </m:oMath>
                </a14:m>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می‌توان فرکانس </a:t>
                </a:r>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باند گذر را </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به دست آورد.</a:t>
                </a:r>
                <a:r>
                  <a:rPr lang="en-US" sz="1600" kern="100" dirty="0" smtClean="0">
                    <a:effectLst/>
                    <a:latin typeface="Times New Roman" panose="02020603050405020304" pitchFamily="18" charset="0"/>
                    <a:ea typeface="Times New Roman" panose="02020603050405020304" pitchFamily="18" charset="0"/>
                    <a:cs typeface="Arial" panose="020B0604020202020204" pitchFamily="34" charset="0"/>
                  </a:rPr>
                  <a:t>dB </a:t>
                </a:r>
                <a:r>
                  <a:rPr lang="fa-IR" sz="1600" kern="10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مخفف </a:t>
                </a:r>
                <a:r>
                  <a:rPr lang="fa-IR" sz="1600" b="1" kern="100" dirty="0" smtClean="0">
                    <a:latin typeface="Times New Roman" panose="02020603050405020304" pitchFamily="18" charset="0"/>
                    <a:ea typeface="Times New Roman" panose="02020603050405020304" pitchFamily="18" charset="0"/>
                    <a:cs typeface="B Nazanin" panose="00000400000000000000" pitchFamily="2" charset="-78"/>
                  </a:rPr>
                  <a:t>دسی‌بل</a:t>
                </a:r>
                <a:r>
                  <a:rPr lang="en-US" sz="1600" kern="100" dirty="0" smtClean="0">
                    <a:effectLst/>
                    <a:latin typeface="Times New Roman" panose="02020603050405020304" pitchFamily="18" charset="0"/>
                    <a:ea typeface="Times New Roman" panose="02020603050405020304" pitchFamily="18" charset="0"/>
                    <a:cs typeface="B Nazanin" panose="00000400000000000000" pitchFamily="2" charset="-78"/>
                  </a:rPr>
                  <a:t>(Decibel</a:t>
                </a:r>
                <a:r>
                  <a:rPr lang="en-US" sz="1600" kern="1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600" kern="100" dirty="0">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است</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تعریف ولتاژ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و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جریان برحسب</a:t>
                </a:r>
                <a:r>
                  <a:rPr lang="en-US" sz="1600" kern="100" dirty="0" smtClean="0">
                    <a:effectLst/>
                    <a:latin typeface="Times New Roman" panose="02020603050405020304" pitchFamily="18" charset="0"/>
                    <a:ea typeface="Times New Roman" panose="02020603050405020304" pitchFamily="18" charset="0"/>
                    <a:cs typeface="Arial" panose="020B0604020202020204" pitchFamily="34" charset="0"/>
                  </a:rPr>
                  <a:t>dB </a:t>
                </a:r>
                <a:r>
                  <a:rPr lang="fa-IR" sz="1600" kern="100" dirty="0" smtClean="0">
                    <a:effectLst/>
                    <a:latin typeface="Times New Roman" panose="02020603050405020304" pitchFamily="18" charset="0"/>
                    <a:ea typeface="Times New Roman" panose="02020603050405020304" pitchFamily="18" charset="0"/>
                    <a:cs typeface="Arial" panose="020B0604020202020204" pitchFamily="34" charset="0"/>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به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صورت زیر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است:</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pPr>
                <a:r>
                  <a:rPr lang="fa-IR" sz="1600"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جریان</a:t>
                </a:r>
                <a:r>
                  <a:rPr lang="en-US" sz="1600" kern="100"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20log</a:t>
                </a:r>
                <a:r>
                  <a:rPr lang="en-US" sz="1600" kern="100" dirty="0" smtClean="0">
                    <a:solidFill>
                      <a:srgbClr val="FF0000"/>
                    </a:solidFill>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solidFill>
                      <a:srgbClr val="FF0000"/>
                    </a:solidFill>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a-IR" sz="1600" kern="1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جریان بر حسب دسی </a:t>
                </a:r>
                <a:r>
                  <a:rPr lang="fa-IR" sz="1600"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بل       </a:t>
                </a:r>
                <a:r>
                  <a:rPr lang="fa-IR" sz="1600"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یا</a:t>
                </a:r>
                <a:r>
                  <a:rPr lang="fa-IR" sz="1600"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ولتاژ</a:t>
                </a:r>
                <a:r>
                  <a:rPr lang="en-US" sz="1600" kern="100"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20log</a:t>
                </a:r>
                <a:r>
                  <a:rPr lang="en-US" sz="1600" kern="100" dirty="0" smtClean="0">
                    <a:solidFill>
                      <a:srgbClr val="FF0000"/>
                    </a:solidFill>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solidFill>
                      <a:srgbClr val="FF0000"/>
                    </a:solidFill>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a-IR" sz="1600" kern="1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ولتاژ بر حسب دسی بل </a:t>
                </a:r>
                <a:endParaRPr lang="en-US" sz="1600"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pP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و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به طریق مشابه، تابع شبکه </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𝐻</m:t>
                    </m:r>
                    <m:d>
                      <m:d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B Nazanin" panose="00000400000000000000" pitchFamily="2" charset="-78"/>
                          </a:rPr>
                          <m:t>𝑗</m:t>
                        </m:r>
                        <m:r>
                          <a:rPr lang="en-US" sz="1600" i="1" kern="100">
                            <a:latin typeface="Cambria Math" panose="02040503050406030204" pitchFamily="18" charset="0"/>
                            <a:ea typeface="Times New Roman" panose="02020603050405020304" pitchFamily="18" charset="0"/>
                            <a:cs typeface="B Nazanin" panose="00000400000000000000" pitchFamily="2" charset="-78"/>
                          </a:rPr>
                          <m:t>𝜔</m:t>
                        </m:r>
                      </m:e>
                    </m:d>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را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می توان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برحسب دسی بل بیان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کرد:</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tabLst>
                    <a:tab pos="1813560" algn="l"/>
                  </a:tabLst>
                </a:pPr>
                <a14:m>
                  <m:oMathPara xmlns:m="http://schemas.openxmlformats.org/officeDocument/2006/math">
                    <m:oMathParaPr>
                      <m:jc m:val="centerGroup"/>
                    </m:oMathParaPr>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𝐻</m:t>
                          </m:r>
                          <m:d>
                            <m:d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dPr>
                            <m:e>
                              <m:r>
                                <a:rPr lang="en-US" sz="1600" i="1" kern="100">
                                  <a:latin typeface="Cambria Math" panose="02040503050406030204" pitchFamily="18" charset="0"/>
                                  <a:ea typeface="Times New Roman" panose="02020603050405020304" pitchFamily="18" charset="0"/>
                                  <a:cs typeface="B Nazanin" panose="00000400000000000000" pitchFamily="2" charset="-78"/>
                                </a:rPr>
                                <m:t>𝑗</m:t>
                              </m:r>
                              <m:r>
                                <a:rPr lang="en-US" sz="1600" i="1" kern="100">
                                  <a:latin typeface="Cambria Math" panose="02040503050406030204" pitchFamily="18" charset="0"/>
                                  <a:ea typeface="Times New Roman" panose="02020603050405020304" pitchFamily="18" charset="0"/>
                                  <a:cs typeface="B Nazanin" panose="00000400000000000000" pitchFamily="2" charset="-78"/>
                                </a:rPr>
                                <m:t>𝜔</m:t>
                              </m:r>
                            </m:e>
                          </m:d>
                          <m:r>
                            <a:rPr lang="en-US" sz="1600" i="1" kern="100">
                              <a:latin typeface="Cambria Math" panose="02040503050406030204" pitchFamily="18" charset="0"/>
                              <a:ea typeface="Times New Roman" panose="02020603050405020304" pitchFamily="18" charset="0"/>
                              <a:cs typeface="B Nazanin" panose="00000400000000000000" pitchFamily="2" charset="-78"/>
                            </a:rPr>
                            <m:t>|</m:t>
                          </m:r>
                        </m:e>
                        <m:sub>
                          <m:r>
                            <a:rPr lang="en-US" sz="1600" i="1" kern="100">
                              <a:latin typeface="Cambria Math" panose="02040503050406030204" pitchFamily="18" charset="0"/>
                              <a:ea typeface="Times New Roman" panose="02020603050405020304" pitchFamily="18" charset="0"/>
                              <a:cs typeface="B Nazanin" panose="00000400000000000000" pitchFamily="2" charset="-78"/>
                            </a:rPr>
                            <m:t>𝑑𝐵</m:t>
                          </m:r>
                        </m:sub>
                      </m:sSub>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20</m:t>
                      </m:r>
                      <m:r>
                        <a:rPr lang="en-US" sz="1600" i="1" kern="100">
                          <a:latin typeface="Cambria Math" panose="02040503050406030204" pitchFamily="18" charset="0"/>
                          <a:ea typeface="Times New Roman" panose="02020603050405020304" pitchFamily="18" charset="0"/>
                          <a:cs typeface="B Nazanin" panose="00000400000000000000" pitchFamily="2" charset="-78"/>
                        </a:rPr>
                        <m:t> </m:t>
                      </m:r>
                      <m:r>
                        <m:rPr>
                          <m:sty m:val="p"/>
                        </m:rPr>
                        <a:rPr lang="en-US" sz="1600" kern="100">
                          <a:latin typeface="Cambria Math" panose="02040503050406030204" pitchFamily="18" charset="0"/>
                          <a:ea typeface="Times New Roman" panose="02020603050405020304" pitchFamily="18" charset="0"/>
                          <a:cs typeface="B Nazanin" panose="00000400000000000000" pitchFamily="2" charset="-78"/>
                        </a:rPr>
                        <m:t>log</m:t>
                      </m:r>
                      <m:r>
                        <a:rPr lang="en-US" sz="1600"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600" kern="100">
                          <a:latin typeface="Cambria Math" panose="02040503050406030204" pitchFamily="18" charset="0"/>
                          <a:ea typeface="Times New Roman" panose="02020603050405020304" pitchFamily="18" charset="0"/>
                          <a:cs typeface="B Nazanin" panose="00000400000000000000" pitchFamily="2" charset="-78"/>
                        </a:rPr>
                        <m:t>H</m:t>
                      </m:r>
                      <m:d>
                        <m:d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600" kern="100">
                              <a:latin typeface="Cambria Math" panose="02040503050406030204" pitchFamily="18" charset="0"/>
                              <a:ea typeface="Times New Roman" panose="02020603050405020304" pitchFamily="18" charset="0"/>
                              <a:cs typeface="B Nazanin" panose="00000400000000000000" pitchFamily="2" charset="-78"/>
                            </a:rPr>
                            <m:t>jω</m:t>
                          </m:r>
                        </m:e>
                      </m:d>
                      <m:r>
                        <a:rPr lang="en-US" sz="1600" kern="100">
                          <a:latin typeface="Cambria Math" panose="02040503050406030204" pitchFamily="18" charset="0"/>
                          <a:ea typeface="Times New Roman" panose="02020603050405020304" pitchFamily="18" charset="0"/>
                          <a:cs typeface="B Nazanin" panose="00000400000000000000" pitchFamily="2" charset="-78"/>
                        </a:rPr>
                        <m:t>|</m:t>
                      </m:r>
                    </m:oMath>
                  </m:oMathPara>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tabLst>
                    <a:tab pos="1379220" algn="l"/>
                  </a:tabLst>
                </a:pP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چون </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20</m:t>
                    </m:r>
                    <m:r>
                      <a:rPr lang="en-US" sz="1600" i="1" kern="100">
                        <a:latin typeface="Cambria Math" panose="02040503050406030204" pitchFamily="18" charset="0"/>
                        <a:ea typeface="Times New Roman" panose="02020603050405020304" pitchFamily="18" charset="0"/>
                        <a:cs typeface="B Nazanin" panose="00000400000000000000" pitchFamily="2" charset="-78"/>
                      </a:rPr>
                      <m:t>𝑙𝑜𝑔</m:t>
                    </m:r>
                    <m:f>
                      <m:f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B Nazanin" panose="00000400000000000000" pitchFamily="2" charset="-78"/>
                          </a:rPr>
                          <m:t>1</m:t>
                        </m:r>
                      </m:num>
                      <m:den>
                        <m:rad>
                          <m:radPr>
                            <m:degHide m:val="on"/>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radPr>
                          <m:deg/>
                          <m:e>
                            <m:r>
                              <a:rPr lang="en-US" sz="1600" i="1" kern="100">
                                <a:latin typeface="Cambria Math" panose="02040503050406030204" pitchFamily="18" charset="0"/>
                                <a:ea typeface="Times New Roman" panose="02020603050405020304" pitchFamily="18" charset="0"/>
                                <a:cs typeface="B Nazanin" panose="00000400000000000000" pitchFamily="2" charset="-78"/>
                              </a:rPr>
                              <m:t>2</m:t>
                            </m:r>
                          </m:e>
                        </m:rad>
                      </m:den>
                    </m:f>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3</m:t>
                    </m:r>
                    <m:r>
                      <a:rPr lang="en-US" sz="1600" i="1" kern="100">
                        <a:latin typeface="Cambria Math" panose="02040503050406030204" pitchFamily="18" charset="0"/>
                        <a:ea typeface="Times New Roman" panose="02020603050405020304" pitchFamily="18" charset="0"/>
                        <a:cs typeface="B Nazanin" panose="00000400000000000000" pitchFamily="2" charset="-78"/>
                      </a:rPr>
                      <m:t>𝑑𝐵</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بنابراین تضعیف اندازه با ضریب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B Nazanin" panose="00000400000000000000" pitchFamily="2" charset="-78"/>
                          </a:rPr>
                          <m:t>1</m:t>
                        </m:r>
                      </m:num>
                      <m:den>
                        <m:rad>
                          <m:radPr>
                            <m:degHide m:val="on"/>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radPr>
                          <m:deg/>
                          <m:e>
                            <m:r>
                              <a:rPr lang="en-US" sz="1600" i="1" kern="100">
                                <a:latin typeface="Cambria Math" panose="02040503050406030204" pitchFamily="18" charset="0"/>
                                <a:ea typeface="Times New Roman" panose="02020603050405020304" pitchFamily="18" charset="0"/>
                                <a:cs typeface="B Nazanin" panose="00000400000000000000" pitchFamily="2" charset="-78"/>
                              </a:rPr>
                              <m:t>2</m:t>
                            </m:r>
                          </m:e>
                        </m:rad>
                      </m:den>
                    </m:f>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برابر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با همان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کاهش اندازه به مقدار </a:t>
                </a:r>
                <a14:m>
                  <m:oMath xmlns:m="http://schemas.openxmlformats.org/officeDocument/2006/math">
                    <m:r>
                      <a:rPr lang="en-US" sz="1600" i="1" kern="100">
                        <a:latin typeface="Cambria Math" panose="02040503050406030204" pitchFamily="18" charset="0"/>
                        <a:ea typeface="Times New Roman" panose="02020603050405020304" pitchFamily="18" charset="0"/>
                        <a:cs typeface="B Nazanin" panose="00000400000000000000" pitchFamily="2" charset="-78"/>
                      </a:rPr>
                      <m:t>3</m:t>
                    </m:r>
                    <m:r>
                      <a:rPr lang="en-US" sz="1600" i="1" kern="100">
                        <a:latin typeface="Cambria Math" panose="02040503050406030204" pitchFamily="18" charset="0"/>
                        <a:ea typeface="Times New Roman" panose="02020603050405020304" pitchFamily="18" charset="0"/>
                        <a:cs typeface="B Nazanin" panose="00000400000000000000" pitchFamily="2" charset="-78"/>
                      </a:rPr>
                      <m:t>𝑑𝐵</m:t>
                    </m:r>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است.</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25135" y="4058567"/>
                <a:ext cx="8817033" cy="2314608"/>
              </a:xfrm>
              <a:prstGeom prst="rect">
                <a:avLst/>
              </a:prstGeom>
              <a:blipFill>
                <a:blip r:embed="rId5"/>
                <a:stretch>
                  <a:fillRect l="-1037" r="-346" b="-13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52600" y="6216131"/>
                <a:ext cx="4659288"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20</m:t>
                      </m:r>
                      <m:r>
                        <m:rPr>
                          <m:sty m:val="p"/>
                        </m:rPr>
                        <a:rPr lang="en-US" sz="1600" i="0">
                          <a:latin typeface="Cambria Math" panose="02040503050406030204" pitchFamily="18" charset="0"/>
                        </a:rPr>
                        <m:t>log</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0">
                                  <a:latin typeface="Cambria Math" panose="02040503050406030204" pitchFamily="18" charset="0"/>
                                </a:rPr>
                                <m:t>1</m:t>
                              </m:r>
                            </m:num>
                            <m:den>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den>
                          </m:f>
                          <m:sSub>
                            <m:sSubPr>
                              <m:ctrlPr>
                                <a:rPr lang="en-US" sz="1600" i="1">
                                  <a:latin typeface="Cambria Math" panose="02040503050406030204" pitchFamily="18" charset="0"/>
                                </a:rPr>
                              </m:ctrlPr>
                            </m:sSubPr>
                            <m:e>
                              <m:r>
                                <a:rPr lang="en-US" sz="1600" i="0">
                                  <a:latin typeface="Cambria Math" panose="02040503050406030204" pitchFamily="18" charset="0"/>
                                </a:rPr>
                                <m:t>|</m:t>
                              </m:r>
                              <m:d>
                                <m:dPr>
                                  <m:beg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e>
                            <m:sub>
                              <m:r>
                                <m:rPr>
                                  <m:sty m:val="p"/>
                                </m:rPr>
                                <a:rPr lang="en-US" sz="1600" i="0">
                                  <a:latin typeface="Cambria Math" panose="02040503050406030204" pitchFamily="18" charset="0"/>
                                </a:rPr>
                                <m:t>max</m:t>
                              </m:r>
                            </m:sub>
                          </m:sSub>
                        </m:e>
                      </m:d>
                      <m:r>
                        <a:rPr lang="en-US" sz="1600" i="0">
                          <a:latin typeface="Cambria Math" panose="02040503050406030204" pitchFamily="18" charset="0"/>
                        </a:rPr>
                        <m:t>=</m:t>
                      </m:r>
                      <m:r>
                        <a:rPr lang="en-US" sz="1600" i="0">
                          <a:latin typeface="Cambria Math" panose="02040503050406030204" pitchFamily="18" charset="0"/>
                        </a:rPr>
                        <m:t>20</m:t>
                      </m:r>
                      <m:r>
                        <m:rPr>
                          <m:sty m:val="p"/>
                        </m:rPr>
                        <a:rPr lang="en-US" sz="1600" i="0">
                          <a:latin typeface="Cambria Math" panose="02040503050406030204" pitchFamily="18" charset="0"/>
                        </a:rPr>
                        <m:t>log</m:t>
                      </m:r>
                      <m:sSub>
                        <m:sSubPr>
                          <m:ctrlPr>
                            <a:rPr lang="en-US" sz="1600" i="1">
                              <a:latin typeface="Cambria Math" panose="02040503050406030204" pitchFamily="18" charset="0"/>
                            </a:rPr>
                          </m:ctrlPr>
                        </m:sSubPr>
                        <m:e>
                          <m:r>
                            <a:rPr lang="en-US" sz="1600" i="0">
                              <a:latin typeface="Cambria Math" panose="02040503050406030204" pitchFamily="18" charset="0"/>
                            </a:rPr>
                            <m:t>|</m:t>
                          </m:r>
                          <m:d>
                            <m:dPr>
                              <m:beg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e>
                        <m:sub>
                          <m:r>
                            <m:rPr>
                              <m:sty m:val="p"/>
                            </m:rPr>
                            <a:rPr lang="en-US" sz="1600" i="0">
                              <a:latin typeface="Cambria Math" panose="02040503050406030204" pitchFamily="18" charset="0"/>
                            </a:rPr>
                            <m:t>max</m:t>
                          </m:r>
                        </m:sub>
                      </m:sSub>
                      <m:r>
                        <a:rPr lang="en-US" sz="1600" i="0">
                          <a:latin typeface="Cambria Math" panose="02040503050406030204" pitchFamily="18" charset="0"/>
                        </a:rPr>
                        <m:t>−</m:t>
                      </m:r>
                      <m:r>
                        <a:rPr lang="en-US" sz="1600" i="0">
                          <a:latin typeface="Cambria Math" panose="02040503050406030204" pitchFamily="18" charset="0"/>
                        </a:rPr>
                        <m:t>3</m:t>
                      </m:r>
                      <m:r>
                        <m:rPr>
                          <m:nor/>
                        </m:rPr>
                        <a:rPr lang="en-US" sz="1600" i="1">
                          <a:latin typeface="Cambria Math" panose="02040503050406030204" pitchFamily="18" charset="0"/>
                        </a:rPr>
                        <m:t> </m:t>
                      </m:r>
                      <m:r>
                        <a:rPr lang="en-US" sz="1600" i="1">
                          <a:latin typeface="Cambria Math" panose="02040503050406030204" pitchFamily="18" charset="0"/>
                        </a:rPr>
                        <m:t>𝑑𝑏</m:t>
                      </m:r>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1752600" y="6216131"/>
                <a:ext cx="4659288" cy="645561"/>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419393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dirty="0"/>
          </a:p>
        </p:txBody>
      </p:sp>
      <p:pic>
        <p:nvPicPr>
          <p:cNvPr id="3" name="Picture 2"/>
          <p:cNvPicPr>
            <a:picLocks noChangeAspect="1"/>
          </p:cNvPicPr>
          <p:nvPr/>
        </p:nvPicPr>
        <p:blipFill>
          <a:blip r:embed="rId3"/>
          <a:stretch>
            <a:fillRect/>
          </a:stretch>
        </p:blipFill>
        <p:spPr>
          <a:xfrm>
            <a:off x="3178880" y="5663"/>
            <a:ext cx="3736125" cy="2095393"/>
          </a:xfrm>
          <a:prstGeom prst="rect">
            <a:avLst/>
          </a:prstGeom>
        </p:spPr>
      </p:pic>
      <p:pic>
        <p:nvPicPr>
          <p:cNvPr id="4" name="Picture 3"/>
          <p:cNvPicPr>
            <a:picLocks noChangeAspect="1"/>
          </p:cNvPicPr>
          <p:nvPr/>
        </p:nvPicPr>
        <p:blipFill>
          <a:blip r:embed="rId4"/>
          <a:stretch>
            <a:fillRect/>
          </a:stretch>
        </p:blipFill>
        <p:spPr>
          <a:xfrm>
            <a:off x="194582" y="186470"/>
            <a:ext cx="2964750" cy="1243655"/>
          </a:xfrm>
          <a:prstGeom prst="rect">
            <a:avLst/>
          </a:prstGeom>
        </p:spPr>
      </p:pic>
      <p:sp>
        <p:nvSpPr>
          <p:cNvPr id="5" name="Rectangle 4"/>
          <p:cNvSpPr>
            <a:spLocks noChangeArrowheads="1"/>
          </p:cNvSpPr>
          <p:nvPr/>
        </p:nvSpPr>
        <p:spPr bwMode="auto">
          <a:xfrm>
            <a:off x="6553200" y="157968"/>
            <a:ext cx="24068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فیلتر پایین گذر:  </a:t>
            </a:r>
            <a:endParaRPr lang="en-US" altLang="en-US" sz="1600" b="1" dirty="0">
              <a:solidFill>
                <a:srgbClr val="FF000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838200" y="1939043"/>
                <a:ext cx="2779928" cy="59657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𝐿</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𝑆</m:t>
                              </m:r>
                            </m:sub>
                          </m:sSub>
                        </m:den>
                      </m:f>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𝐿</m:t>
                          </m:r>
                        </m:den>
                      </m:f>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838200" y="1939043"/>
                <a:ext cx="2779928" cy="59657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28346" y="1939043"/>
                <a:ext cx="2975110" cy="6566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d>
                        <m:dPr>
                          <m:beg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num>
                        <m:den>
                          <m:rad>
                            <m:radPr>
                              <m:degHide m:val="on"/>
                              <m:ctrlPr>
                                <a:rPr lang="en-US" sz="1600" i="1">
                                  <a:latin typeface="Cambria Math" panose="02040503050406030204" pitchFamily="18" charset="0"/>
                                </a:rPr>
                              </m:ctrlPr>
                            </m:radPr>
                            <m:deg/>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e>
                                  </m:d>
                                </m:e>
                                <m:sup>
                                  <m:r>
                                    <a:rPr lang="en-US" sz="1600" i="0">
                                      <a:latin typeface="Cambria Math" panose="02040503050406030204" pitchFamily="18" charset="0"/>
                                    </a:rPr>
                                    <m:t>2</m:t>
                                  </m:r>
                                </m:sup>
                              </m:sSup>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𝐿</m:t>
                                  </m:r>
                                </m:e>
                                <m:sup>
                                  <m:r>
                                    <a:rPr lang="en-US" sz="1600" i="0">
                                      <a:latin typeface="Cambria Math" panose="02040503050406030204" pitchFamily="18" charset="0"/>
                                    </a:rPr>
                                    <m:t>2</m:t>
                                  </m:r>
                                </m:sup>
                              </m:sSup>
                            </m:e>
                          </m:rad>
                        </m:den>
                      </m:f>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3728346" y="1939043"/>
                <a:ext cx="2975110" cy="656655"/>
              </a:xfrm>
              <a:prstGeom prst="rect">
                <a:avLst/>
              </a:prstGeom>
              <a:blipFill>
                <a:blip r:embed="rId6"/>
                <a:stretch>
                  <a:fillRect/>
                </a:stretch>
              </a:blipFill>
            </p:spPr>
            <p:txBody>
              <a:bodyPr/>
              <a:lstStyle/>
              <a:p>
                <a:r>
                  <a:rPr lang="en-US">
                    <a:noFill/>
                  </a:rPr>
                  <a:t> </a:t>
                </a:r>
              </a:p>
            </p:txBody>
          </p:sp>
        </mc:Fallback>
      </mc:AlternateContent>
      <p:sp>
        <p:nvSpPr>
          <p:cNvPr id="8" name="Rectangle 7"/>
          <p:cNvSpPr>
            <a:spLocks noChangeArrowheads="1"/>
          </p:cNvSpPr>
          <p:nvPr/>
        </p:nvSpPr>
        <p:spPr bwMode="auto">
          <a:xfrm>
            <a:off x="3807142" y="2670359"/>
            <a:ext cx="5152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پهنای باند فیلتر در این مثال، با فرکانس قطع فیلتر </a:t>
            </a:r>
            <a:r>
              <a:rPr lang="en-US" altLang="en-US" sz="1700" dirty="0" err="1" smtClean="0">
                <a:latin typeface="Times New Roman" panose="02020603050405020304" pitchFamily="18" charset="0"/>
                <a:ea typeface="Calibri" panose="020F0502020204030204" pitchFamily="34" charset="0"/>
                <a:cs typeface="B Nazanin" panose="00000400000000000000" pitchFamily="2" charset="-78"/>
              </a:rPr>
              <a:t>ω</a:t>
            </a:r>
            <a:r>
              <a:rPr lang="en-US" altLang="en-US" sz="1700" baseline="-25000" dirty="0" err="1" smtClean="0">
                <a:latin typeface="Times New Roman" panose="02020603050405020304" pitchFamily="18" charset="0"/>
                <a:ea typeface="Calibri" panose="020F0502020204030204" pitchFamily="34" charset="0"/>
                <a:cs typeface="B Nazanin" panose="00000400000000000000" pitchFamily="2" charset="-78"/>
              </a:rPr>
              <a:t>L</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برابر است. </a:t>
            </a:r>
            <a:endParaRPr lang="en-US" altLang="en-US" dirty="0">
              <a:ea typeface="Calibri" panose="020F0502020204030204" pitchFamily="34" charset="0"/>
              <a:cs typeface="Arial" panose="020B0604020202020204" pitchFamily="34" charset="0"/>
            </a:endParaRPr>
          </a:p>
        </p:txBody>
      </p:sp>
      <p:sp>
        <p:nvSpPr>
          <p:cNvPr id="9" name="Rectangle 8"/>
          <p:cNvSpPr>
            <a:spLocks noChangeArrowheads="1"/>
          </p:cNvSpPr>
          <p:nvPr/>
        </p:nvSpPr>
        <p:spPr bwMode="auto">
          <a:xfrm>
            <a:off x="6703456" y="3786062"/>
            <a:ext cx="2264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فیلتر بالا گذر:  </a:t>
            </a:r>
            <a:endParaRPr lang="en-US" altLang="en-US" sz="1600" b="1" dirty="0">
              <a:solidFill>
                <a:srgbClr val="FF0000"/>
              </a:solidFill>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7"/>
          <a:stretch>
            <a:fillRect/>
          </a:stretch>
        </p:blipFill>
        <p:spPr>
          <a:xfrm>
            <a:off x="-16191" y="3834909"/>
            <a:ext cx="3107752" cy="1311222"/>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65275" y="5801889"/>
                <a:ext cx="2723823" cy="7518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𝐿</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𝑆</m:t>
                              </m:r>
                            </m:sub>
                          </m:sSub>
                        </m:den>
                      </m:f>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𝑗</m:t>
                              </m:r>
                            </m:num>
                            <m:den>
                              <m:r>
                                <a:rPr lang="en-US" sz="1600" i="1">
                                  <a:latin typeface="Cambria Math" panose="02040503050406030204" pitchFamily="18" charset="0"/>
                                </a:rPr>
                                <m:t>𝜔</m:t>
                              </m:r>
                              <m:r>
                                <a:rPr lang="en-US" sz="1600" i="1">
                                  <a:latin typeface="Cambria Math" panose="02040503050406030204" pitchFamily="18" charset="0"/>
                                </a:rPr>
                                <m:t>𝐶</m:t>
                              </m:r>
                            </m:den>
                          </m:f>
                        </m:den>
                      </m:f>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565275" y="5801889"/>
                <a:ext cx="2723823" cy="75180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473683" y="5800460"/>
                <a:ext cx="3013389" cy="8595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d>
                        <m:dPr>
                          <m:beg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num>
                        <m:den>
                          <m:rad>
                            <m:radPr>
                              <m:degHide m:val="on"/>
                              <m:ctrlPr>
                                <a:rPr lang="en-US" sz="1600" i="1">
                                  <a:latin typeface="Cambria Math" panose="02040503050406030204" pitchFamily="18" charset="0"/>
                                </a:rPr>
                              </m:ctrlPr>
                            </m:radPr>
                            <m:deg/>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e>
                                  </m:d>
                                </m:e>
                                <m:sup>
                                  <m:r>
                                    <a:rPr lang="en-US" sz="1600" i="0">
                                      <a:latin typeface="Cambria Math" panose="02040503050406030204" pitchFamily="18" charset="0"/>
                                    </a:rPr>
                                    <m:t>2</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sSup>
                                    <m:sSupPr>
                                      <m:ctrlPr>
                                        <a:rPr lang="en-US" sz="1600" i="1">
                                          <a:latin typeface="Cambria Math" panose="02040503050406030204" pitchFamily="18" charset="0"/>
                                        </a:rPr>
                                      </m:ctrlPr>
                                    </m:sSupPr>
                                    <m:e>
                                      <m:r>
                                        <a:rPr lang="en-US" sz="1600" i="1">
                                          <a:latin typeface="Cambria Math" panose="02040503050406030204" pitchFamily="18" charset="0"/>
                                        </a:rPr>
                                        <m:t>𝐶</m:t>
                                      </m:r>
                                    </m:e>
                                    <m:sup>
                                      <m:r>
                                        <a:rPr lang="en-US" sz="1600" i="0">
                                          <a:latin typeface="Cambria Math" panose="02040503050406030204" pitchFamily="18" charset="0"/>
                                        </a:rPr>
                                        <m:t>2</m:t>
                                      </m:r>
                                    </m:sup>
                                  </m:sSup>
                                </m:den>
                              </m:f>
                            </m:e>
                          </m:rad>
                        </m:den>
                      </m:f>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3473683" y="5800460"/>
                <a:ext cx="3013389" cy="85959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229549" y="3039691"/>
                <a:ext cx="4042004" cy="6009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smtClean="0">
                          <a:latin typeface="Cambria Math" panose="02040503050406030204" pitchFamily="18" charset="0"/>
                        </a:rPr>
                        <m:t>|</m:t>
                      </m:r>
                      <m:d>
                        <m:dPr>
                          <m:beg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m:rPr>
                                  <m:sty m:val="p"/>
                                </m:rPr>
                                <a:rPr lang="en-US" sz="1600" b="0" i="0" smtClean="0">
                                  <a:latin typeface="Cambria Math" panose="02040503050406030204" pitchFamily="18" charset="0"/>
                                </a:rPr>
                                <m:t>L</m:t>
                              </m:r>
                            </m:sub>
                          </m:sSub>
                        </m:e>
                      </m:d>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den>
                      </m:f>
                      <m:sSub>
                        <m:sSubPr>
                          <m:ctrlPr>
                            <a:rPr lang="en-US" sz="1600" i="1">
                              <a:latin typeface="Cambria Math" panose="02040503050406030204" pitchFamily="18" charset="0"/>
                            </a:rPr>
                          </m:ctrlPr>
                        </m:sSubPr>
                        <m:e>
                          <m:r>
                            <a:rPr lang="en-US" sz="1600" i="0">
                              <a:latin typeface="Cambria Math" panose="02040503050406030204" pitchFamily="18" charset="0"/>
                            </a:rPr>
                            <m:t>|</m:t>
                          </m:r>
                          <m:d>
                            <m:dPr>
                              <m:beg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e>
                        <m:sub>
                          <m:r>
                            <m:rPr>
                              <m:sty m:val="p"/>
                            </m:rPr>
                            <a:rPr lang="en-US" sz="1600" i="0">
                              <a:latin typeface="Cambria Math" panose="02040503050406030204" pitchFamily="18" charset="0"/>
                            </a:rPr>
                            <m:t>max</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m:rPr>
                              <m:sty m:val="p"/>
                            </m:rPr>
                            <a:rPr lang="en-US" sz="1600" b="0" i="0" smtClean="0">
                              <a:latin typeface="Cambria Math" panose="02040503050406030204" pitchFamily="18" charset="0"/>
                            </a:rPr>
                            <m:t>L</m:t>
                          </m:r>
                        </m:sub>
                      </m:sSub>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num>
                        <m:den>
                          <m:r>
                            <a:rPr lang="en-US" sz="1600" i="1">
                              <a:latin typeface="Cambria Math" panose="02040503050406030204" pitchFamily="18" charset="0"/>
                            </a:rPr>
                            <m:t>𝐿</m:t>
                          </m:r>
                        </m:den>
                      </m:f>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2229549" y="3039691"/>
                <a:ext cx="4042004" cy="600998"/>
              </a:xfrm>
              <a:prstGeom prst="rect">
                <a:avLst/>
              </a:prstGeom>
              <a:blipFill>
                <a:blip r:embed="rId10"/>
                <a:stretch>
                  <a:fillRect/>
                </a:stretch>
              </a:blipFill>
            </p:spPr>
            <p:txBody>
              <a:bodyPr/>
              <a:lstStyle/>
              <a:p>
                <a:r>
                  <a:rPr lang="en-US">
                    <a:noFill/>
                  </a:rPr>
                  <a:t> </a:t>
                </a:r>
              </a:p>
            </p:txBody>
          </p:sp>
        </mc:Fallback>
      </mc:AlternateContent>
      <p:pic>
        <p:nvPicPr>
          <p:cNvPr id="15" name="Picture 14"/>
          <p:cNvPicPr>
            <a:picLocks noChangeAspect="1"/>
          </p:cNvPicPr>
          <p:nvPr/>
        </p:nvPicPr>
        <p:blipFill>
          <a:blip r:embed="rId11"/>
          <a:stretch>
            <a:fillRect/>
          </a:stretch>
        </p:blipFill>
        <p:spPr>
          <a:xfrm>
            <a:off x="3133008" y="3697506"/>
            <a:ext cx="4041243" cy="2143095"/>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3480610" y="2052664"/>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a:solidFill>
                            <a:srgbClr val="0000FF"/>
                          </a:solidFill>
                          <a:latin typeface="Cambria Math" panose="02040503050406030204" pitchFamily="18" charset="0"/>
                        </a:rPr>
                        <m:t>⇒</m:t>
                      </m:r>
                    </m:oMath>
                  </m:oMathPara>
                </a14:m>
                <a:endParaRPr lang="en-US" dirty="0"/>
              </a:p>
            </p:txBody>
          </p:sp>
        </mc:Choice>
        <mc:Fallback xmlns="">
          <p:sp>
            <p:nvSpPr>
              <p:cNvPr id="16" name="Rectangle 15"/>
              <p:cNvSpPr>
                <a:spLocks noRot="1" noChangeAspect="1" noMove="1" noResize="1" noEditPoints="1" noAdjustHandles="1" noChangeArrowheads="1" noChangeShapeType="1" noTextEdit="1"/>
              </p:cNvSpPr>
              <p:nvPr/>
            </p:nvSpPr>
            <p:spPr>
              <a:xfrm>
                <a:off x="3480610" y="2052664"/>
                <a:ext cx="43794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178880" y="5923328"/>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a:solidFill>
                            <a:srgbClr val="0000FF"/>
                          </a:solidFill>
                          <a:latin typeface="Cambria Math" panose="02040503050406030204" pitchFamily="18"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3178880" y="5923328"/>
                <a:ext cx="437940" cy="369332"/>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351429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32</a:t>
            </a:fld>
            <a:endParaRPr lang="en-US" dirty="0"/>
          </a:p>
        </p:txBody>
      </p:sp>
      <p:pic>
        <p:nvPicPr>
          <p:cNvPr id="3" name="Picture 2"/>
          <p:cNvPicPr>
            <a:picLocks noChangeAspect="1"/>
          </p:cNvPicPr>
          <p:nvPr/>
        </p:nvPicPr>
        <p:blipFill>
          <a:blip r:embed="rId3"/>
          <a:stretch>
            <a:fillRect/>
          </a:stretch>
        </p:blipFill>
        <p:spPr>
          <a:xfrm>
            <a:off x="2999222" y="100053"/>
            <a:ext cx="3980752" cy="1930436"/>
          </a:xfrm>
          <a:prstGeom prst="rect">
            <a:avLst/>
          </a:prstGeom>
        </p:spPr>
      </p:pic>
      <p:pic>
        <p:nvPicPr>
          <p:cNvPr id="4" name="Picture 3"/>
          <p:cNvPicPr>
            <a:picLocks noChangeAspect="1"/>
          </p:cNvPicPr>
          <p:nvPr/>
        </p:nvPicPr>
        <p:blipFill>
          <a:blip r:embed="rId4"/>
          <a:stretch>
            <a:fillRect/>
          </a:stretch>
        </p:blipFill>
        <p:spPr>
          <a:xfrm>
            <a:off x="1385" y="76200"/>
            <a:ext cx="2962415" cy="1249902"/>
          </a:xfrm>
          <a:prstGeom prst="rect">
            <a:avLst/>
          </a:prstGeom>
        </p:spPr>
      </p:pic>
      <p:sp>
        <p:nvSpPr>
          <p:cNvPr id="5" name="Rectangle 4"/>
          <p:cNvSpPr>
            <a:spLocks noChangeArrowheads="1"/>
          </p:cNvSpPr>
          <p:nvPr/>
        </p:nvSpPr>
        <p:spPr bwMode="auto">
          <a:xfrm>
            <a:off x="6781800" y="183881"/>
            <a:ext cx="21841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فیلتر میان گذر:  </a:t>
            </a:r>
            <a:endParaRPr lang="en-US" altLang="en-US" sz="1600" b="1" dirty="0">
              <a:solidFill>
                <a:srgbClr val="FF000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352299" y="1988917"/>
                <a:ext cx="3543855" cy="7577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𝐿</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𝑆</m:t>
                              </m:r>
                            </m:sub>
                          </m:sSub>
                        </m:den>
                      </m:f>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r>
                            <a:rPr lang="en-US" sz="1600" i="0">
                              <a:latin typeface="Cambria Math" panose="02040503050406030204" pitchFamily="18" charset="0"/>
                            </a:rPr>
                            <m:t>+</m:t>
                          </m:r>
                          <m:r>
                            <a:rPr lang="en-US" sz="1600" i="1">
                              <a:latin typeface="Cambria Math" panose="02040503050406030204" pitchFamily="18" charset="0"/>
                            </a:rPr>
                            <m:t>𝑗</m:t>
                          </m:r>
                          <m:d>
                            <m:dPr>
                              <m:ctrlPr>
                                <a:rPr lang="en-US" sz="1600" i="1">
                                  <a:latin typeface="Cambria Math" panose="02040503050406030204" pitchFamily="18" charset="0"/>
                                </a:rPr>
                              </m:ctrlPr>
                            </m:dPr>
                            <m:e>
                              <m:r>
                                <a:rPr lang="en-US" sz="1600" i="1">
                                  <a:latin typeface="Cambria Math" panose="02040503050406030204" pitchFamily="18" charset="0"/>
                                </a:rPr>
                                <m:t>𝜔</m:t>
                              </m:r>
                              <m:r>
                                <a:rPr lang="en-US" sz="1600" i="1">
                                  <a:latin typeface="Cambria Math" panose="02040503050406030204" pitchFamily="18" charset="0"/>
                                </a:rPr>
                                <m:t>𝐿</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𝜔</m:t>
                                  </m:r>
                                  <m:r>
                                    <a:rPr lang="en-US" sz="1600" i="1">
                                      <a:latin typeface="Cambria Math" panose="02040503050406030204" pitchFamily="18" charset="0"/>
                                    </a:rPr>
                                    <m:t>𝐶</m:t>
                                  </m:r>
                                </m:den>
                              </m:f>
                            </m:e>
                          </m:d>
                        </m:den>
                      </m:f>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352299" y="1988917"/>
                <a:ext cx="3543855" cy="75777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4123524" y="1994261"/>
                <a:ext cx="3615349" cy="8595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d>
                        <m:dPr>
                          <m:beg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num>
                        <m:den>
                          <m:rad>
                            <m:radPr>
                              <m:degHide m:val="on"/>
                              <m:ctrlPr>
                                <a:rPr lang="en-US" sz="1600" i="1">
                                  <a:latin typeface="Cambria Math" panose="02040503050406030204" pitchFamily="18" charset="0"/>
                                </a:rPr>
                              </m:ctrlPr>
                            </m:radPr>
                            <m:deg/>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e>
                                  </m:d>
                                </m:e>
                                <m:sup>
                                  <m:r>
                                    <a:rPr lang="en-US" sz="1600" i="0">
                                      <a:latin typeface="Cambria Math" panose="02040503050406030204" pitchFamily="18" charset="0"/>
                                    </a:rPr>
                                    <m:t>2</m:t>
                                  </m:r>
                                </m:sup>
                              </m:sSup>
                              <m:r>
                                <a:rPr lang="en-US" sz="1600" i="0">
                                  <a:latin typeface="Cambria Math" panose="02040503050406030204" pitchFamily="18" charset="0"/>
                                </a:rPr>
                                <m:t>+</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1">
                                          <a:latin typeface="Cambria Math" panose="02040503050406030204" pitchFamily="18" charset="0"/>
                                        </a:rPr>
                                        <m:t>𝜔</m:t>
                                      </m:r>
                                      <m:r>
                                        <a:rPr lang="en-US" sz="1600" i="1">
                                          <a:latin typeface="Cambria Math" panose="02040503050406030204" pitchFamily="18" charset="0"/>
                                        </a:rPr>
                                        <m:t>𝐿</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1">
                                              <a:latin typeface="Cambria Math" panose="02040503050406030204" pitchFamily="18" charset="0"/>
                                            </a:rPr>
                                            <m:t>𝜔</m:t>
                                          </m:r>
                                          <m:r>
                                            <a:rPr lang="en-US" sz="1600" i="1">
                                              <a:latin typeface="Cambria Math" panose="02040503050406030204" pitchFamily="18" charset="0"/>
                                            </a:rPr>
                                            <m:t>𝐶</m:t>
                                          </m:r>
                                        </m:den>
                                      </m:f>
                                    </m:e>
                                  </m:d>
                                </m:e>
                                <m:sup>
                                  <m:r>
                                    <a:rPr lang="en-US" sz="1600" i="0">
                                      <a:latin typeface="Cambria Math" panose="02040503050406030204" pitchFamily="18" charset="0"/>
                                    </a:rPr>
                                    <m:t>2</m:t>
                                  </m:r>
                                </m:sup>
                              </m:sSup>
                            </m:e>
                          </m:rad>
                        </m:den>
                      </m:f>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4123524" y="1994261"/>
                <a:ext cx="3615349" cy="859594"/>
              </a:xfrm>
              <a:prstGeom prst="rect">
                <a:avLst/>
              </a:prstGeom>
              <a:blipFill>
                <a:blip r:embed="rId6"/>
                <a:stretch>
                  <a:fillRect/>
                </a:stretch>
              </a:blipFill>
            </p:spPr>
            <p:txBody>
              <a:bodyPr/>
              <a:lstStyle/>
              <a:p>
                <a:r>
                  <a:rPr lang="en-US">
                    <a:noFill/>
                  </a:rPr>
                  <a:t> </a:t>
                </a:r>
              </a:p>
            </p:txBody>
          </p:sp>
        </mc:Fallback>
      </mc:AlternateContent>
      <p:sp>
        <p:nvSpPr>
          <p:cNvPr id="8" name="Rectangle 7"/>
          <p:cNvSpPr>
            <a:spLocks noChangeArrowheads="1"/>
          </p:cNvSpPr>
          <p:nvPr/>
        </p:nvSpPr>
        <p:spPr bwMode="auto">
          <a:xfrm>
            <a:off x="677710" y="2921082"/>
            <a:ext cx="8268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dirty="0" smtClean="0">
                <a:latin typeface="Times New Roman" panose="02020603050405020304" pitchFamily="18" charset="0"/>
                <a:ea typeface="Calibri" panose="020F0502020204030204" pitchFamily="34" charset="0"/>
                <a:cs typeface="B Nazanin" panose="00000400000000000000" pitchFamily="2" charset="-78"/>
              </a:rPr>
              <a:t>مقدار تابع شبکه فوق در فرکانس تشدید، حداکثر می شود. ضمناً پهنای باند فیلتر فوق برابر است با:  </a:t>
            </a:r>
            <a:endParaRPr lang="en-US" altLang="en-US" dirty="0">
              <a:ea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7"/>
          <a:stretch>
            <a:fillRect/>
          </a:stretch>
        </p:blipFill>
        <p:spPr>
          <a:xfrm>
            <a:off x="-1385" y="4038600"/>
            <a:ext cx="3052916" cy="1429551"/>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547789" y="5861305"/>
                <a:ext cx="3295326" cy="768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𝐿</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𝑆</m:t>
                              </m:r>
                            </m:sub>
                          </m:sSub>
                        </m:den>
                      </m:f>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𝑗</m:t>
                              </m:r>
                              <m:r>
                                <a:rPr lang="en-US" sz="1600" i="1">
                                  <a:latin typeface="Cambria Math" panose="02040503050406030204" pitchFamily="18" charset="0"/>
                                </a:rPr>
                                <m:t>𝜔</m:t>
                              </m:r>
                              <m:r>
                                <a:rPr lang="en-US" sz="1600" i="1">
                                  <a:latin typeface="Cambria Math" panose="02040503050406030204" pitchFamily="18" charset="0"/>
                                </a:rPr>
                                <m:t>𝐿</m:t>
                              </m:r>
                            </m:num>
                            <m:den>
                              <m:r>
                                <a:rPr lang="en-US" sz="1600" i="0">
                                  <a:latin typeface="Cambria Math" panose="02040503050406030204" pitchFamily="18" charset="0"/>
                                </a:rPr>
                                <m:t>1</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r>
                                <a:rPr lang="en-US" sz="1600" i="1">
                                  <a:latin typeface="Cambria Math" panose="02040503050406030204" pitchFamily="18" charset="0"/>
                                </a:rPr>
                                <m:t>𝐿𝐶</m:t>
                              </m:r>
                            </m:den>
                          </m:f>
                        </m:den>
                      </m:f>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547789" y="5861305"/>
                <a:ext cx="3295326" cy="768095"/>
              </a:xfrm>
              <a:prstGeom prst="rect">
                <a:avLst/>
              </a:prstGeom>
              <a:blipFill>
                <a:blip r:embed="rId8"/>
                <a:stretch>
                  <a:fillRect/>
                </a:stretch>
              </a:blipFill>
            </p:spPr>
            <p:txBody>
              <a:bodyPr/>
              <a:lstStyle/>
              <a:p>
                <a:r>
                  <a:rPr lang="en-US">
                    <a:noFill/>
                  </a:rPr>
                  <a:t> </a:t>
                </a:r>
              </a:p>
            </p:txBody>
          </p:sp>
        </mc:Fallback>
      </mc:AlternateContent>
      <p:sp>
        <p:nvSpPr>
          <p:cNvPr id="12" name="Rectangle 11"/>
          <p:cNvSpPr>
            <a:spLocks noChangeArrowheads="1"/>
          </p:cNvSpPr>
          <p:nvPr/>
        </p:nvSpPr>
        <p:spPr bwMode="auto">
          <a:xfrm>
            <a:off x="6534922" y="3977382"/>
            <a:ext cx="2468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فیلتر میان نگذر: </a:t>
            </a:r>
            <a:endParaRPr lang="en-US" altLang="en-US" sz="1600" b="1" dirty="0">
              <a:solidFill>
                <a:srgbClr val="FF000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3940531" y="5867400"/>
                <a:ext cx="3679469" cy="8595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d>
                        <m:dPr>
                          <m:begChr m:val=""/>
                          <m:ctrlPr>
                            <a:rPr lang="en-US" sz="1600" i="1">
                              <a:latin typeface="Cambria Math" panose="02040503050406030204" pitchFamily="18" charset="0"/>
                            </a:rPr>
                          </m:ctrlPr>
                        </m:dPr>
                        <m:e>
                          <m:r>
                            <a:rPr lang="en-US" sz="1600" i="1">
                              <a:latin typeface="Cambria Math" panose="02040503050406030204" pitchFamily="18" charset="0"/>
                            </a:rPr>
                            <m:t>𝐻</m:t>
                          </m:r>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num>
                        <m:den>
                          <m:rad>
                            <m:radPr>
                              <m:degHide m:val="on"/>
                              <m:ctrlPr>
                                <a:rPr lang="en-US" sz="1600" i="1">
                                  <a:latin typeface="Cambria Math" panose="02040503050406030204" pitchFamily="18" charset="0"/>
                                </a:rPr>
                              </m:ctrlPr>
                            </m:radPr>
                            <m:deg/>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e>
                                  </m:d>
                                </m:e>
                                <m:sup>
                                  <m:r>
                                    <a:rPr lang="en-US" sz="1600" i="0">
                                      <a:latin typeface="Cambria Math" panose="02040503050406030204" pitchFamily="18" charset="0"/>
                                    </a:rPr>
                                    <m:t>2</m:t>
                                  </m:r>
                                </m:sup>
                              </m:sSup>
                              <m:r>
                                <a:rPr lang="en-US" sz="1600" i="0">
                                  <a:latin typeface="Cambria Math" panose="02040503050406030204" pitchFamily="18" charset="0"/>
                                </a:rPr>
                                <m:t>+</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𝜔</m:t>
                                          </m:r>
                                          <m:r>
                                            <a:rPr lang="en-US" sz="1600" i="1">
                                              <a:latin typeface="Cambria Math" panose="02040503050406030204" pitchFamily="18" charset="0"/>
                                            </a:rPr>
                                            <m:t>𝐿</m:t>
                                          </m:r>
                                        </m:num>
                                        <m:den>
                                          <m:r>
                                            <a:rPr lang="en-US" sz="1600" i="0">
                                              <a:latin typeface="Cambria Math" panose="02040503050406030204" pitchFamily="18" charset="0"/>
                                            </a:rPr>
                                            <m:t>1</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r>
                                            <a:rPr lang="en-US" sz="1600" i="1">
                                              <a:latin typeface="Cambria Math" panose="02040503050406030204" pitchFamily="18" charset="0"/>
                                            </a:rPr>
                                            <m:t>𝐿𝐶</m:t>
                                          </m:r>
                                        </m:den>
                                      </m:f>
                                    </m:e>
                                  </m:d>
                                </m:e>
                                <m:sup>
                                  <m:r>
                                    <a:rPr lang="en-US" sz="1600" i="0">
                                      <a:latin typeface="Cambria Math" panose="02040503050406030204" pitchFamily="18" charset="0"/>
                                    </a:rPr>
                                    <m:t>2</m:t>
                                  </m:r>
                                </m:sup>
                              </m:sSup>
                            </m:e>
                          </m:rad>
                        </m:den>
                      </m:f>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3940531" y="5867400"/>
                <a:ext cx="3679469" cy="859594"/>
              </a:xfrm>
              <a:prstGeom prst="rect">
                <a:avLst/>
              </a:prstGeom>
              <a:blipFill>
                <a:blip r:embed="rId9"/>
                <a:stretch>
                  <a:fillRect/>
                </a:stretch>
              </a:blipFill>
            </p:spPr>
            <p:txBody>
              <a:bodyPr/>
              <a:lstStyle/>
              <a:p>
                <a:r>
                  <a:rPr lang="en-US">
                    <a:noFill/>
                  </a:rPr>
                  <a:t> </a:t>
                </a:r>
              </a:p>
            </p:txBody>
          </p:sp>
        </mc:Fallback>
      </mc:AlternateContent>
      <p:pic>
        <p:nvPicPr>
          <p:cNvPr id="14" name="Picture 13"/>
          <p:cNvPicPr>
            <a:picLocks noChangeAspect="1"/>
          </p:cNvPicPr>
          <p:nvPr/>
        </p:nvPicPr>
        <p:blipFill>
          <a:blip r:embed="rId10"/>
          <a:stretch>
            <a:fillRect/>
          </a:stretch>
        </p:blipFill>
        <p:spPr>
          <a:xfrm>
            <a:off x="3054301" y="3928865"/>
            <a:ext cx="3940723" cy="2090935"/>
          </a:xfrm>
          <a:prstGeom prst="rect">
            <a:avLst/>
          </a:prstGeom>
        </p:spPr>
      </p:pic>
      <mc:AlternateContent xmlns:mc="http://schemas.openxmlformats.org/markup-compatibility/2006" xmlns:a14="http://schemas.microsoft.com/office/drawing/2010/main">
        <mc:Choice Requires="a14">
          <p:sp>
            <p:nvSpPr>
              <p:cNvPr id="15" name="Rectangle 14"/>
              <p:cNvSpPr/>
              <p:nvPr/>
            </p:nvSpPr>
            <p:spPr>
              <a:xfrm>
                <a:off x="3785165" y="2112624"/>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a:solidFill>
                            <a:srgbClr val="0000FF"/>
                          </a:solidFill>
                          <a:latin typeface="Cambria Math" panose="02040503050406030204" pitchFamily="18" charset="0"/>
                        </a:rPr>
                        <m:t>⇒</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3785165" y="2112624"/>
                <a:ext cx="437940" cy="36933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657176" y="3246915"/>
                <a:ext cx="17602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𝜟𝝎</m:t>
                      </m:r>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𝝎</m:t>
                          </m:r>
                        </m:e>
                        <m:sub>
                          <m:r>
                            <a:rPr lang="en-US" b="1" i="0" smtClean="0">
                              <a:latin typeface="Cambria Math" panose="02040503050406030204" pitchFamily="18" charset="0"/>
                            </a:rPr>
                            <m:t>𝐇</m:t>
                          </m:r>
                        </m:sub>
                      </m:sSub>
                      <m:r>
                        <a:rPr lang="en-US" b="1" i="0">
                          <a:latin typeface="Cambria Math" panose="02040503050406030204" pitchFamily="18" charset="0"/>
                        </a:rPr>
                        <m:t>−</m:t>
                      </m:r>
                      <m:sSub>
                        <m:sSubPr>
                          <m:ctrlPr>
                            <a:rPr lang="en-US" b="1" i="1">
                              <a:latin typeface="Cambria Math" panose="02040503050406030204" pitchFamily="18" charset="0"/>
                            </a:rPr>
                          </m:ctrlPr>
                        </m:sSubPr>
                        <m:e>
                          <m:r>
                            <a:rPr lang="en-US" b="1" i="1">
                              <a:latin typeface="Cambria Math" panose="02040503050406030204" pitchFamily="18" charset="0"/>
                            </a:rPr>
                            <m:t>𝝎</m:t>
                          </m:r>
                        </m:e>
                        <m:sub>
                          <m:r>
                            <a:rPr lang="en-US" b="1" i="0" smtClean="0">
                              <a:latin typeface="Cambria Math" panose="02040503050406030204" pitchFamily="18" charset="0"/>
                            </a:rPr>
                            <m:t>𝐋</m:t>
                          </m:r>
                        </m:sub>
                      </m:sSub>
                    </m:oMath>
                  </m:oMathPara>
                </a14:m>
                <a:endParaRPr lang="en-US" b="1" dirty="0"/>
              </a:p>
            </p:txBody>
          </p:sp>
        </mc:Choice>
        <mc:Fallback xmlns="">
          <p:sp>
            <p:nvSpPr>
              <p:cNvPr id="16" name="Rectangle 15"/>
              <p:cNvSpPr>
                <a:spLocks noRot="1" noChangeAspect="1" noMove="1" noResize="1" noEditPoints="1" noAdjustHandles="1" noChangeArrowheads="1" noChangeShapeType="1" noTextEdit="1"/>
              </p:cNvSpPr>
              <p:nvPr/>
            </p:nvSpPr>
            <p:spPr>
              <a:xfrm>
                <a:off x="3657176" y="3246915"/>
                <a:ext cx="1760290" cy="36933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675187" y="5955268"/>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a:solidFill>
                            <a:srgbClr val="0000FF"/>
                          </a:solidFill>
                          <a:latin typeface="Cambria Math" panose="02040503050406030204" pitchFamily="18" charset="0"/>
                        </a:rPr>
                        <m:t>⇒</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3675187" y="5955268"/>
                <a:ext cx="437940" cy="36933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195452" y="3574117"/>
                <a:ext cx="6858000" cy="429156"/>
              </a:xfrm>
              <a:prstGeom prst="rect">
                <a:avLst/>
              </a:prstGeom>
            </p:spPr>
            <p:txBody>
              <a:bodyPr wrap="square">
                <a:spAutoFit/>
              </a:bodyPr>
              <a:lstStyle/>
              <a:p>
                <a:pPr algn="r" rtl="1">
                  <a:lnSpc>
                    <a:spcPct val="107000"/>
                  </a:lnSpc>
                  <a:spcAft>
                    <a:spcPts val="800"/>
                  </a:spcAft>
                  <a:tabLst>
                    <a:tab pos="1196340" algn="l"/>
                  </a:tabLst>
                </a:pPr>
                <a:r>
                  <a:rPr lang="en-US" i="1" kern="100" dirty="0" smtClean="0">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𝜔</m:t>
                        </m:r>
                      </m:e>
                      <m:sub>
                        <m:r>
                          <m:rPr>
                            <m:sty m:val="p"/>
                          </m:rPr>
                          <a:rPr lang="en-US" b="0" i="0" kern="100" smtClean="0">
                            <a:latin typeface="Cambria Math" panose="02040503050406030204" pitchFamily="18" charset="0"/>
                            <a:ea typeface="Times New Roman" panose="02020603050405020304" pitchFamily="18" charset="0"/>
                            <a:cs typeface="B Nazanin" panose="00000400000000000000" pitchFamily="2" charset="-78"/>
                          </a:rPr>
                          <m:t>L</m:t>
                        </m:r>
                      </m:sub>
                    </m:sSub>
                    <m:r>
                      <a:rPr lang="fa-IR" kern="100">
                        <a:latin typeface="Cambria Math" panose="02040503050406030204" pitchFamily="18" charset="0"/>
                        <a:ea typeface="Times New Roman" panose="02020603050405020304" pitchFamily="18" charset="0"/>
                        <a:cs typeface="B Nazanin" panose="00000400000000000000" pitchFamily="2" charset="-78"/>
                      </a:rPr>
                      <m:t>و</m:t>
                    </m:r>
                    <m:r>
                      <a:rPr lang="fa-IR" b="0" i="0" kern="100" smtClean="0">
                        <a:latin typeface="Cambria Math" panose="02040503050406030204" pitchFamily="18" charset="0"/>
                        <a:ea typeface="Times New Roman" panose="02020603050405020304" pitchFamily="18" charset="0"/>
                        <a:cs typeface="B Nazanin" panose="00000400000000000000" pitchFamily="2" charset="-78"/>
                      </a:rPr>
                      <m:t> </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𝜔</m:t>
                        </m:r>
                      </m:e>
                      <m:sub>
                        <m:r>
                          <m:rPr>
                            <m:sty m:val="p"/>
                          </m:rPr>
                          <a:rPr lang="en-US" b="0" i="0" kern="100" smtClean="0">
                            <a:latin typeface="Cambria Math" panose="02040503050406030204" pitchFamily="18" charset="0"/>
                            <a:ea typeface="Times New Roman" panose="02020603050405020304" pitchFamily="18" charset="0"/>
                            <a:cs typeface="B Nazanin" panose="00000400000000000000" pitchFamily="2" charset="-78"/>
                          </a:rPr>
                          <m:t>H</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را </a:t>
                </a:r>
                <a:r>
                  <a:rPr lang="fa-IR" b="1" kern="100" dirty="0">
                    <a:latin typeface="Times New Roman" panose="02020603050405020304" pitchFamily="18" charset="0"/>
                    <a:ea typeface="Times New Roman" panose="02020603050405020304" pitchFamily="18" charset="0"/>
                    <a:cs typeface="B Nazanin" panose="00000400000000000000" pitchFamily="2" charset="-78"/>
                  </a:rPr>
                  <a:t>فرکانس های قطع</a:t>
                </a:r>
                <a:r>
                  <a:rPr lang="fa-IR"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r>
                      <a:rPr lang="fa-IR" kern="100">
                        <a:latin typeface="Cambria Math" panose="02040503050406030204" pitchFamily="18" charset="0"/>
                        <a:ea typeface="Times New Roman" panose="02020603050405020304" pitchFamily="18" charset="0"/>
                      </a:rPr>
                      <m:t>∆</m:t>
                    </m:r>
                    <m:r>
                      <a:rPr lang="fa-IR" i="1" kern="100">
                        <a:latin typeface="Cambria Math" panose="02040503050406030204" pitchFamily="18" charset="0"/>
                        <a:ea typeface="Times New Roman" panose="02020603050405020304" pitchFamily="18" charset="0"/>
                        <a:cs typeface="Cambria Math" panose="02040503050406030204" pitchFamily="18" charset="0"/>
                      </a:rPr>
                      <m:t>𝜔</m:t>
                    </m:r>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𝜔</m:t>
                        </m:r>
                      </m:e>
                      <m:sub>
                        <m:r>
                          <a:rPr lang="en-US" b="0" i="1" kern="100" smtClean="0">
                            <a:latin typeface="Cambria Math" panose="02040503050406030204" pitchFamily="18" charset="0"/>
                            <a:ea typeface="Times New Roman" panose="02020603050405020304" pitchFamily="18" charset="0"/>
                            <a:cs typeface="B Nazanin" panose="00000400000000000000" pitchFamily="2" charset="-78"/>
                          </a:rPr>
                          <m:t>𝐻</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𝜔</m:t>
                        </m:r>
                      </m:e>
                      <m:sub>
                        <m:r>
                          <a:rPr lang="en-US" b="0" i="1" kern="100" smtClean="0">
                            <a:latin typeface="Cambria Math" panose="02040503050406030204" pitchFamily="18" charset="0"/>
                            <a:ea typeface="Times New Roman" panose="02020603050405020304" pitchFamily="18" charset="0"/>
                            <a:cs typeface="B Nazanin" panose="00000400000000000000" pitchFamily="2" charset="-78"/>
                          </a:rPr>
                          <m:t>𝐿</m:t>
                        </m:r>
                      </m:sub>
                    </m:sSub>
                  </m:oMath>
                </a14:m>
                <a:r>
                  <a:rPr lang="fa-IR" kern="100" dirty="0">
                    <a:latin typeface="Times New Roman" panose="02020603050405020304" pitchFamily="18" charset="0"/>
                    <a:ea typeface="Times New Roman" panose="02020603050405020304" pitchFamily="18" charset="0"/>
                    <a:cs typeface="B Nazanin" panose="00000400000000000000" pitchFamily="2" charset="-78"/>
                  </a:rPr>
                  <a:t> را </a:t>
                </a:r>
                <a:r>
                  <a:rPr lang="fa-IR" b="1" kern="100" dirty="0">
                    <a:latin typeface="Times New Roman" panose="02020603050405020304" pitchFamily="18" charset="0"/>
                    <a:ea typeface="Times New Roman" panose="02020603050405020304" pitchFamily="18" charset="0"/>
                    <a:cs typeface="B Nazanin" panose="00000400000000000000" pitchFamily="2" charset="-78"/>
                  </a:rPr>
                  <a:t>پهنای باند گذر</a:t>
                </a:r>
                <a:r>
                  <a:rPr lang="fa-IR" kern="100" dirty="0">
                    <a:latin typeface="Times New Roman" panose="02020603050405020304" pitchFamily="18" charset="0"/>
                    <a:ea typeface="Times New Roman" panose="02020603050405020304" pitchFamily="18" charset="0"/>
                    <a:cs typeface="B Nazanin" panose="00000400000000000000" pitchFamily="2" charset="-78"/>
                  </a:rPr>
                  <a:t> گویند.</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195452" y="3574117"/>
                <a:ext cx="6858000" cy="429156"/>
              </a:xfrm>
              <a:prstGeom prst="rect">
                <a:avLst/>
              </a:prstGeom>
              <a:blipFill>
                <a:blip r:embed="rId14"/>
                <a:stretch>
                  <a:fillRect b="-21127"/>
                </a:stretch>
              </a:blipFill>
            </p:spPr>
            <p:txBody>
              <a:bodyPr/>
              <a:lstStyle/>
              <a:p>
                <a:r>
                  <a:rPr lang="en-US">
                    <a:noFill/>
                  </a:rPr>
                  <a:t> </a:t>
                </a:r>
              </a:p>
            </p:txBody>
          </p:sp>
        </mc:Fallback>
      </mc:AlternateContent>
    </p:spTree>
    <p:extLst>
      <p:ext uri="{BB962C8B-B14F-4D97-AF65-F5344CB8AC3E}">
        <p14:creationId xmlns:p14="http://schemas.microsoft.com/office/powerpoint/2010/main" val="2473700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dirty="0"/>
          </a:p>
        </p:txBody>
      </p:sp>
      <p:pic>
        <p:nvPicPr>
          <p:cNvPr id="3" name="Picture 2"/>
          <p:cNvPicPr>
            <a:picLocks noChangeAspect="1"/>
          </p:cNvPicPr>
          <p:nvPr/>
        </p:nvPicPr>
        <p:blipFill>
          <a:blip r:embed="rId3"/>
          <a:stretch>
            <a:fillRect/>
          </a:stretch>
        </p:blipFill>
        <p:spPr>
          <a:xfrm>
            <a:off x="228599" y="228600"/>
            <a:ext cx="3748967" cy="1524000"/>
          </a:xfrm>
          <a:prstGeom prst="rect">
            <a:avLst/>
          </a:prstGeom>
        </p:spPr>
      </p:pic>
      <p:sp>
        <p:nvSpPr>
          <p:cNvPr id="5" name="Rectangle 4"/>
          <p:cNvSpPr/>
          <p:nvPr/>
        </p:nvSpPr>
        <p:spPr>
          <a:xfrm>
            <a:off x="3977566" y="228600"/>
            <a:ext cx="4937834" cy="619272"/>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q"/>
            </a:pPr>
            <a:r>
              <a:rPr lang="fa-IR" sz="1600"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تابع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شبکه مدار شکل مقابل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را تعیین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و رفتار فیلتری آن را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مشخص </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کنید</a:t>
            </a:r>
            <a:r>
              <a:rPr lang="fa-IR" sz="1600" dirty="0">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p>
        </p:txBody>
      </p:sp>
      <mc:AlternateContent xmlns:mc="http://schemas.openxmlformats.org/markup-compatibility/2006" xmlns:a14="http://schemas.microsoft.com/office/drawing/2010/main">
        <mc:Choice Requires="a14">
          <p:sp>
            <p:nvSpPr>
              <p:cNvPr id="7" name="Rectangle 6"/>
              <p:cNvSpPr/>
              <p:nvPr/>
            </p:nvSpPr>
            <p:spPr>
              <a:xfrm>
                <a:off x="5276835" y="1014153"/>
                <a:ext cx="1645450" cy="6117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𝐻</m:t>
                      </m:r>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b="0" i="1" smtClean="0">
                                  <a:latin typeface="Cambria Math" panose="02040503050406030204" pitchFamily="18" charset="0"/>
                                </a:rPr>
                                <m:t>𝑜</m:t>
                              </m:r>
                            </m:sub>
                          </m:sSub>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den>
                      </m:f>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5276835" y="1014153"/>
                <a:ext cx="1645450" cy="61177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905000" y="1853094"/>
                <a:ext cx="5943600" cy="704616"/>
              </a:xfrm>
              <a:prstGeom prst="rect">
                <a:avLst/>
              </a:prstGeom>
            </p:spPr>
            <p:txBody>
              <a:bodyPr wrap="square">
                <a:spAutoFit/>
              </a:bodyPr>
              <a:lstStyle/>
              <a:p>
                <a:pPr algn="r" rtl="1">
                  <a:lnSpc>
                    <a:spcPct val="107000"/>
                  </a:lnSpc>
                  <a:spcAft>
                    <a:spcPts val="800"/>
                  </a:spcAft>
                </a:pPr>
                <a:r>
                  <a:rPr lang="en-US" sz="1600" b="1" i="1" kern="100" dirty="0" smtClean="0">
                    <a:solidFill>
                      <a:srgbClr val="0000FF"/>
                    </a:solidFill>
                    <a:latin typeface="Times New Roman" panose="02020603050405020304" pitchFamily="18" charset="0"/>
                    <a:ea typeface="Times New Roman" panose="02020603050405020304" pitchFamily="18" charset="0"/>
                    <a:cs typeface="Arial" panose="020B0604020202020204" pitchFamily="34" charset="0"/>
                  </a:rPr>
                  <a:t>KCL</a:t>
                </a:r>
                <a:r>
                  <a:rPr lang="en-US" sz="1600" b="1" kern="100"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rPr>
                  <a:t> </a:t>
                </a:r>
                <a:r>
                  <a:rPr lang="fa-IR" sz="1600" b="1"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در گره </a:t>
                </a:r>
                <a:r>
                  <a:rPr lang="fa-IR" sz="1600" b="1" kern="10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1 </a:t>
                </a:r>
                <a:r>
                  <a:rPr lang="fa-IR" sz="1600" b="1"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𝑉</m:t>
                        </m:r>
                      </m:e>
                      <m:sub>
                        <m:r>
                          <a:rPr lang="en-US" sz="1600" b="0" i="1" kern="100" smtClean="0">
                            <a:latin typeface="Cambria Math" panose="02040503050406030204" pitchFamily="18" charset="0"/>
                            <a:ea typeface="Times New Roman" panose="02020603050405020304" pitchFamily="18" charset="0"/>
                            <a:cs typeface="B Nazanin" panose="00000400000000000000" pitchFamily="2" charset="-78"/>
                          </a:rPr>
                          <m:t>𝑜</m:t>
                        </m:r>
                      </m:sub>
                    </m:sSub>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𝑗</m:t>
                    </m:r>
                    <m:r>
                      <a:rPr lang="en-US" sz="1600" i="1" kern="100">
                        <a:latin typeface="Cambria Math" panose="02040503050406030204" pitchFamily="18" charset="0"/>
                        <a:ea typeface="Times New Roman" panose="02020603050405020304" pitchFamily="18" charset="0"/>
                        <a:cs typeface="B Nazanin" panose="00000400000000000000" pitchFamily="2" charset="-78"/>
                      </a:rPr>
                      <m:t>𝜔</m:t>
                    </m:r>
                    <m:d>
                      <m:d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𝑉</m:t>
                            </m:r>
                          </m:e>
                          <m:sub>
                            <m:r>
                              <a:rPr lang="en-US" sz="1600" b="0" i="1" kern="100" smtClean="0">
                                <a:latin typeface="Cambria Math" panose="02040503050406030204" pitchFamily="18" charset="0"/>
                                <a:ea typeface="Times New Roman" panose="02020603050405020304" pitchFamily="18" charset="0"/>
                                <a:cs typeface="B Nazanin" panose="00000400000000000000" pitchFamily="2" charset="-78"/>
                              </a:rPr>
                              <m:t>𝑜</m:t>
                            </m:r>
                          </m:sub>
                        </m:sSub>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𝑉</m:t>
                        </m:r>
                      </m:e>
                    </m:d>
                    <m:r>
                      <a:rPr lang="en-US" sz="1600" i="1" kern="100">
                        <a:latin typeface="Cambria Math" panose="02040503050406030204" pitchFamily="18" charset="0"/>
                        <a:ea typeface="Times New Roman" panose="02020603050405020304" pitchFamily="18" charset="0"/>
                        <a:cs typeface="B Nazanin" panose="00000400000000000000" pitchFamily="2" charset="-78"/>
                      </a:rPr>
                      <m:t>=</m:t>
                    </m:r>
                    <m:r>
                      <a:rPr lang="en-US" sz="1600" i="1" kern="100">
                        <a:latin typeface="Cambria Math" panose="02040503050406030204" pitchFamily="18" charset="0"/>
                        <a:ea typeface="Times New Roman" panose="02020603050405020304" pitchFamily="18" charset="0"/>
                        <a:cs typeface="B Nazanin" panose="00000400000000000000" pitchFamily="2" charset="-78"/>
                      </a:rPr>
                      <m:t>0</m:t>
                    </m:r>
                  </m:oMath>
                </a14:m>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algn="r" rtl="1"/>
                <a:r>
                  <a:rPr lang="en-US" sz="1600" b="1" i="1" dirty="0">
                    <a:solidFill>
                      <a:srgbClr val="0000FF"/>
                    </a:solidFill>
                    <a:effectLst/>
                    <a:latin typeface="Times New Roman" panose="02020603050405020304" pitchFamily="18" charset="0"/>
                    <a:ea typeface="Times New Roman" panose="02020603050405020304" pitchFamily="18" charset="0"/>
                  </a:rPr>
                  <a:t>KCL</a:t>
                </a:r>
                <a:r>
                  <a:rPr lang="en-US" sz="1600" b="1" dirty="0">
                    <a:solidFill>
                      <a:srgbClr val="0000FF"/>
                    </a:solidFill>
                    <a:effectLst/>
                    <a:latin typeface="Times New Roman" panose="02020603050405020304" pitchFamily="18" charset="0"/>
                    <a:ea typeface="Times New Roman" panose="02020603050405020304" pitchFamily="18" charset="0"/>
                  </a:rPr>
                  <a:t> </a:t>
                </a:r>
                <a:r>
                  <a:rPr lang="fa-IR" sz="1600" b="1"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در گره </a:t>
                </a:r>
                <a:r>
                  <a:rPr lang="fa-IR" sz="1600" b="1" dirty="0">
                    <a:solidFill>
                      <a:srgbClr val="0000FF"/>
                    </a:solidFill>
                    <a:effectLst/>
                    <a:ea typeface="Times New Roman" panose="02020603050405020304" pitchFamily="18" charset="0"/>
                    <a:cs typeface="Times New Roman" panose="02020603050405020304" pitchFamily="18" charset="0"/>
                  </a:rPr>
                  <a:t>2 :        </a:t>
                </a:r>
                <a14:m>
                  <m:oMath xmlns:m="http://schemas.openxmlformats.org/officeDocument/2006/math">
                    <m:r>
                      <a:rPr lang="en-US" sz="1600" i="1">
                        <a:latin typeface="Cambria Math" panose="02040503050406030204" pitchFamily="18" charset="0"/>
                        <a:ea typeface="Times New Roman" panose="02020603050405020304" pitchFamily="18" charset="0"/>
                        <a:cs typeface="Times New Roman" panose="02020603050405020304" pitchFamily="18" charset="0"/>
                      </a:rPr>
                      <m:t>2</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𝑉</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1600" b="0" i="1" smtClean="0">
                                <a:latin typeface="Cambria Math" panose="02040503050406030204" pitchFamily="18" charset="0"/>
                                <a:ea typeface="Times New Roman" panose="02020603050405020304" pitchFamily="18" charset="0"/>
                                <a:cs typeface="Times New Roman" panose="02020603050405020304" pitchFamily="18" charset="0"/>
                              </a:rPr>
                              <m:t>𝑜</m:t>
                            </m:r>
                          </m:sub>
                        </m:sSub>
                      </m:e>
                    </m:d>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𝑗</m:t>
                    </m:r>
                    <m:r>
                      <a:rPr lang="en-US" sz="1600" i="1">
                        <a:latin typeface="Cambria Math" panose="02040503050406030204" pitchFamily="18" charset="0"/>
                        <a:ea typeface="Times New Roman" panose="02020603050405020304" pitchFamily="18" charset="0"/>
                        <a:cs typeface="Times New Roman" panose="02020603050405020304" pitchFamily="18" charset="0"/>
                      </a:rPr>
                      <m:t>𝜔</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𝑉</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1600" i="1">
                                <a:latin typeface="Cambria Math" panose="02040503050406030204" pitchFamily="18" charset="0"/>
                                <a:ea typeface="Times New Roman" panose="02020603050405020304" pitchFamily="18" charset="0"/>
                                <a:cs typeface="Times New Roman" panose="02020603050405020304" pitchFamily="18" charset="0"/>
                              </a:rPr>
                              <m:t>𝑠</m:t>
                            </m:r>
                          </m:sub>
                        </m:sSub>
                      </m:e>
                    </m:d>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𝑗</m:t>
                    </m:r>
                    <m:r>
                      <a:rPr lang="en-US" sz="1600" i="1">
                        <a:latin typeface="Cambria Math" panose="02040503050406030204" pitchFamily="18" charset="0"/>
                        <a:ea typeface="Times New Roman" panose="02020603050405020304" pitchFamily="18" charset="0"/>
                        <a:cs typeface="Times New Roman" panose="02020603050405020304" pitchFamily="18" charset="0"/>
                      </a:rPr>
                      <m:t>𝜔</m:t>
                    </m:r>
                    <m:d>
                      <m:d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dPr>
                      <m:e>
                        <m:r>
                          <a:rPr lang="en-US" sz="1600" i="1">
                            <a:latin typeface="Cambria Math" panose="02040503050406030204" pitchFamily="18" charset="0"/>
                            <a:ea typeface="Times New Roman" panose="02020603050405020304" pitchFamily="18" charset="0"/>
                            <a:cs typeface="Times New Roman" panose="02020603050405020304" pitchFamily="18" charset="0"/>
                          </a:rPr>
                          <m:t>𝑉</m:t>
                        </m:r>
                        <m:r>
                          <a:rPr lang="en-US" sz="16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cs typeface="Times New Roman" panose="02020603050405020304" pitchFamily="18" charset="0"/>
                              </a:rPr>
                              <m:t>𝑉</m:t>
                            </m:r>
                          </m:e>
                          <m:sub>
                            <m:r>
                              <a:rPr lang="en-US" sz="1600" b="0" i="1" smtClean="0">
                                <a:latin typeface="Cambria Math" panose="02040503050406030204" pitchFamily="18" charset="0"/>
                                <a:ea typeface="Times New Roman" panose="02020603050405020304" pitchFamily="18" charset="0"/>
                                <a:cs typeface="Times New Roman" panose="02020603050405020304" pitchFamily="18" charset="0"/>
                              </a:rPr>
                              <m:t>𝑜</m:t>
                            </m:r>
                          </m:sub>
                        </m:sSub>
                      </m:e>
                    </m:d>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i="1">
                        <a:latin typeface="Cambria Math" panose="02040503050406030204" pitchFamily="18" charset="0"/>
                        <a:ea typeface="Times New Roman" panose="02020603050405020304" pitchFamily="18" charset="0"/>
                        <a:cs typeface="Times New Roman" panose="02020603050405020304" pitchFamily="18" charset="0"/>
                      </a:rPr>
                      <m:t>0</m:t>
                    </m:r>
                  </m:oMath>
                </a14:m>
                <a:r>
                  <a:rPr lang="en-US" sz="1600" dirty="0">
                    <a:effectLst/>
                    <a:latin typeface="Times New Roman" panose="02020603050405020304" pitchFamily="18" charset="0"/>
                    <a:ea typeface="Times New Roman" panose="02020603050405020304" pitchFamily="18" charset="0"/>
                  </a:rPr>
                  <a:t> </a:t>
                </a:r>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1905000" y="1853094"/>
                <a:ext cx="5943600" cy="704616"/>
              </a:xfrm>
              <a:prstGeom prst="rect">
                <a:avLst/>
              </a:prstGeom>
              <a:blipFill>
                <a:blip r:embed="rId5"/>
                <a:stretch>
                  <a:fillRect t="-3448" b="-11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143000" y="2864150"/>
                <a:ext cx="3003964" cy="6296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𝐻</m:t>
                      </m:r>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𝑜</m:t>
                              </m:r>
                            </m:sub>
                          </m:sSub>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den>
                      </m:f>
                      <m:r>
                        <a:rPr lang="en-US" sz="1600" i="0">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0">
                                  <a:latin typeface="Cambria Math" panose="02040503050406030204" pitchFamily="18" charset="0"/>
                                </a:rPr>
                                <m:t>−</m:t>
                              </m:r>
                              <m:r>
                                <a:rPr lang="en-US" sz="1600" i="1">
                                  <a:latin typeface="Cambria Math" panose="02040503050406030204" pitchFamily="18" charset="0"/>
                                </a:rPr>
                                <m:t>𝜔</m:t>
                              </m:r>
                            </m:e>
                            <m:sup>
                              <m:r>
                                <a:rPr lang="en-US" sz="1600" i="0">
                                  <a:latin typeface="Cambria Math" panose="02040503050406030204" pitchFamily="18" charset="0"/>
                                </a:rPr>
                                <m:t>2</m:t>
                              </m:r>
                            </m:sup>
                          </m:sSup>
                        </m:num>
                        <m:den>
                          <m:r>
                            <a:rPr lang="en-US" sz="1600" i="0">
                              <a:latin typeface="Cambria Math" panose="02040503050406030204" pitchFamily="18" charset="0"/>
                            </a:rPr>
                            <m:t>2</m:t>
                          </m:r>
                          <m:sSup>
                            <m:sSupPr>
                              <m:ctrlPr>
                                <a:rPr lang="en-US" sz="1600" i="1">
                                  <a:latin typeface="Cambria Math" panose="02040503050406030204" pitchFamily="18" charset="0"/>
                                </a:rPr>
                              </m:ctrlPr>
                            </m:sSupPr>
                            <m:e>
                              <m:r>
                                <a:rPr lang="en-US" sz="1600" i="0">
                                  <a:latin typeface="Cambria Math" panose="02040503050406030204" pitchFamily="18" charset="0"/>
                                </a:rPr>
                                <m:t>−</m:t>
                              </m:r>
                              <m:r>
                                <a:rPr lang="en-US" sz="1600" i="1">
                                  <a:latin typeface="Cambria Math" panose="02040503050406030204" pitchFamily="18" charset="0"/>
                                </a:rPr>
                                <m:t>𝜔</m:t>
                              </m:r>
                            </m:e>
                            <m:sup>
                              <m:r>
                                <a:rPr lang="en-US" sz="1600" i="0">
                                  <a:latin typeface="Cambria Math" panose="02040503050406030204" pitchFamily="18" charset="0"/>
                                </a:rPr>
                                <m:t>2</m:t>
                              </m:r>
                            </m:sup>
                          </m:sSup>
                          <m:r>
                            <a:rPr lang="en-US" sz="1600" i="0">
                              <a:latin typeface="Cambria Math" panose="02040503050406030204" pitchFamily="18" charset="0"/>
                            </a:rPr>
                            <m:t>+</m:t>
                          </m:r>
                          <m:r>
                            <a:rPr lang="en-US" sz="1600" i="1">
                              <a:latin typeface="Cambria Math" panose="02040503050406030204" pitchFamily="18" charset="0"/>
                            </a:rPr>
                            <m:t>𝑗</m:t>
                          </m:r>
                          <m:r>
                            <a:rPr lang="en-US" sz="1600" i="0">
                              <a:latin typeface="Cambria Math" panose="02040503050406030204" pitchFamily="18" charset="0"/>
                            </a:rPr>
                            <m:t>2</m:t>
                          </m:r>
                          <m:r>
                            <a:rPr lang="en-US" sz="1600" i="1">
                              <a:latin typeface="Cambria Math" panose="02040503050406030204" pitchFamily="18" charset="0"/>
                            </a:rPr>
                            <m:t>𝜔</m:t>
                          </m:r>
                        </m:den>
                      </m:f>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143000" y="2864150"/>
                <a:ext cx="3003964" cy="62966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267200" y="2864150"/>
                <a:ext cx="1928028" cy="6324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𝐻</m:t>
                          </m:r>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e>
                      </m:d>
                      <m:r>
                        <a:rPr lang="en-US" sz="1600" i="0">
                          <a:latin typeface="Cambria Math" panose="02040503050406030204" pitchFamily="18" charset="0"/>
                        </a:rPr>
                        <m:t>=</m:t>
                      </m:r>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num>
                        <m:den>
                          <m:rad>
                            <m:radPr>
                              <m:degHide m:val="on"/>
                              <m:ctrlPr>
                                <a:rPr lang="en-US" sz="1600" i="1">
                                  <a:latin typeface="Cambria Math" panose="02040503050406030204" pitchFamily="18" charset="0"/>
                                </a:rPr>
                              </m:ctrlPr>
                            </m:radPr>
                            <m:deg/>
                            <m:e>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4</m:t>
                                  </m:r>
                                </m:sup>
                              </m:sSup>
                              <m:r>
                                <a:rPr lang="en-US" sz="1600" i="0">
                                  <a:latin typeface="Cambria Math" panose="02040503050406030204" pitchFamily="18" charset="0"/>
                                </a:rPr>
                                <m:t>+</m:t>
                              </m:r>
                              <m:r>
                                <a:rPr lang="en-US" sz="1600" i="0">
                                  <a:latin typeface="Cambria Math" panose="02040503050406030204" pitchFamily="18" charset="0"/>
                                </a:rPr>
                                <m:t>4</m:t>
                              </m:r>
                            </m:e>
                          </m:rad>
                        </m:den>
                      </m:f>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4267200" y="2864150"/>
                <a:ext cx="1928028" cy="632481"/>
              </a:xfrm>
              <a:prstGeom prst="rect">
                <a:avLst/>
              </a:prstGeom>
              <a:blipFill>
                <a:blip r:embed="rId7"/>
                <a:stretch>
                  <a:fillRect/>
                </a:stretch>
              </a:blipFill>
            </p:spPr>
            <p:txBody>
              <a:bodyPr/>
              <a:lstStyle/>
              <a:p>
                <a:r>
                  <a:rPr lang="en-US">
                    <a:noFill/>
                  </a:rPr>
                  <a:t> </a:t>
                </a:r>
              </a:p>
            </p:txBody>
          </p:sp>
        </mc:Fallback>
      </mc:AlternateContent>
      <p:sp>
        <p:nvSpPr>
          <p:cNvPr id="15" name="Rectangle 14"/>
          <p:cNvSpPr/>
          <p:nvPr/>
        </p:nvSpPr>
        <p:spPr>
          <a:xfrm>
            <a:off x="2743200" y="3618919"/>
            <a:ext cx="6172200" cy="338554"/>
          </a:xfrm>
          <a:prstGeom prst="rect">
            <a:avLst/>
          </a:prstGeom>
        </p:spPr>
        <p:txBody>
          <a:bodyPr wrap="square">
            <a:spAutoFit/>
          </a:bodyPr>
          <a:lstStyle/>
          <a:p>
            <a:pPr algn="r" rtl="1"/>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این مدار </a:t>
            </a:r>
            <a:r>
              <a:rPr lang="fa-IR" sz="1600" dirty="0">
                <a:latin typeface="Times New Roman" panose="02020603050405020304" pitchFamily="18" charset="0"/>
                <a:ea typeface="Times New Roman" panose="02020603050405020304" pitchFamily="18" charset="0"/>
                <a:cs typeface="B Nazanin" panose="00000400000000000000" pitchFamily="2" charset="-78"/>
              </a:rPr>
              <a:t>خاصیت فیلتری بالا گذر دارد که فرکانس قطع آن چنین </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است:</a:t>
            </a:r>
            <a:endParaRPr lang="en-US" sz="1600" dirty="0"/>
          </a:p>
        </p:txBody>
      </p:sp>
      <mc:AlternateContent xmlns:mc="http://schemas.openxmlformats.org/markup-compatibility/2006" xmlns:a14="http://schemas.microsoft.com/office/drawing/2010/main">
        <mc:Choice Requires="a14">
          <p:sp>
            <p:nvSpPr>
              <p:cNvPr id="17" name="Rectangle 16"/>
              <p:cNvSpPr/>
              <p:nvPr/>
            </p:nvSpPr>
            <p:spPr>
              <a:xfrm>
                <a:off x="3148621" y="3947944"/>
                <a:ext cx="1493999" cy="6324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num>
                        <m:den>
                          <m:rad>
                            <m:radPr>
                              <m:degHide m:val="on"/>
                              <m:ctrlPr>
                                <a:rPr lang="en-US" sz="1600" i="1">
                                  <a:latin typeface="Cambria Math" panose="02040503050406030204" pitchFamily="18" charset="0"/>
                                </a:rPr>
                              </m:ctrlPr>
                            </m:radPr>
                            <m:deg/>
                            <m:e>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4</m:t>
                                  </m:r>
                                </m:sup>
                              </m:sSup>
                              <m:r>
                                <a:rPr lang="en-US" sz="1600" i="0">
                                  <a:latin typeface="Cambria Math" panose="02040503050406030204" pitchFamily="18" charset="0"/>
                                </a:rPr>
                                <m:t>+</m:t>
                              </m:r>
                              <m:r>
                                <a:rPr lang="en-US" sz="1600" i="0">
                                  <a:latin typeface="Cambria Math" panose="02040503050406030204" pitchFamily="18" charset="0"/>
                                </a:rPr>
                                <m:t>4</m:t>
                              </m:r>
                            </m:e>
                          </m:rad>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den>
                      </m:f>
                    </m:oMath>
                  </m:oMathPara>
                </a14:m>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3148621" y="3947944"/>
                <a:ext cx="1493999" cy="63248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778802" y="4096959"/>
                <a:ext cx="1136145" cy="367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smtClean="0">
                          <a:solidFill>
                            <a:srgbClr val="0000FF"/>
                          </a:solidFill>
                          <a:latin typeface="Cambria Math" panose="02040503050406030204" pitchFamily="18" charset="0"/>
                        </a:rPr>
                        <m:t>⇒</m:t>
                      </m:r>
                      <m:r>
                        <a:rPr lang="en-US" sz="1600" i="1">
                          <a:latin typeface="Cambria Math" panose="02040503050406030204" pitchFamily="18" charset="0"/>
                        </a:rPr>
                        <m:t>𝜔</m:t>
                      </m:r>
                      <m:r>
                        <a:rPr lang="en-US" sz="1600" i="0">
                          <a:latin typeface="Cambria Math" panose="02040503050406030204" pitchFamily="18" charset="0"/>
                        </a:rPr>
                        <m:t>=</m:t>
                      </m:r>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oMath>
                  </m:oMathPara>
                </a14:m>
                <a:endParaRPr lang="en-US" sz="1600" dirty="0"/>
              </a:p>
            </p:txBody>
          </p:sp>
        </mc:Choice>
        <mc:Fallback xmlns="">
          <p:sp>
            <p:nvSpPr>
              <p:cNvPr id="19" name="Rectangle 18"/>
              <p:cNvSpPr>
                <a:spLocks noRot="1" noChangeAspect="1" noMove="1" noResize="1" noEditPoints="1" noAdjustHandles="1" noChangeArrowheads="1" noChangeShapeType="1" noTextEdit="1"/>
              </p:cNvSpPr>
              <p:nvPr/>
            </p:nvSpPr>
            <p:spPr>
              <a:xfrm>
                <a:off x="4778802" y="4096959"/>
                <a:ext cx="1136145" cy="367601"/>
              </a:xfrm>
              <a:prstGeom prst="rect">
                <a:avLst/>
              </a:prstGeom>
              <a:blipFill>
                <a:blip r:embed="rId9"/>
                <a:stretch>
                  <a:fillRect/>
                </a:stretch>
              </a:blipFill>
            </p:spPr>
            <p:txBody>
              <a:bodyPr/>
              <a:lstStyle/>
              <a:p>
                <a:r>
                  <a:rPr lang="en-US">
                    <a:noFill/>
                  </a:rPr>
                  <a:t> </a:t>
                </a:r>
              </a:p>
            </p:txBody>
          </p:sp>
        </mc:Fallback>
      </mc:AlternateContent>
      <p:pic>
        <p:nvPicPr>
          <p:cNvPr id="20" name="Picture 19"/>
          <p:cNvPicPr/>
          <p:nvPr/>
        </p:nvPicPr>
        <p:blipFill rotWithShape="1">
          <a:blip r:embed="rId10">
            <a:extLst>
              <a:ext uri="{28A0092B-C50C-407E-A947-70E740481C1C}">
                <a14:useLocalDpi xmlns:a14="http://schemas.microsoft.com/office/drawing/2010/main" val="0"/>
              </a:ext>
            </a:extLst>
          </a:blip>
          <a:srcRect l="2941" t="6989" r="2941"/>
          <a:stretch/>
        </p:blipFill>
        <p:spPr>
          <a:xfrm>
            <a:off x="304800" y="3895937"/>
            <a:ext cx="2820637" cy="2508615"/>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3966100" y="3034203"/>
                <a:ext cx="40908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sz="1600">
                          <a:solidFill>
                            <a:srgbClr val="0000FF"/>
                          </a:solidFill>
                          <a:latin typeface="Cambria Math" panose="02040503050406030204" pitchFamily="18" charset="0"/>
                        </a:rPr>
                        <m:t>⇒</m:t>
                      </m:r>
                    </m:oMath>
                  </m:oMathPara>
                </a14:m>
                <a:endParaRPr lang="en-US" sz="1600" dirty="0"/>
              </a:p>
            </p:txBody>
          </p:sp>
        </mc:Choice>
        <mc:Fallback xmlns="">
          <p:sp>
            <p:nvSpPr>
              <p:cNvPr id="21" name="Rectangle 20"/>
              <p:cNvSpPr>
                <a:spLocks noRot="1" noChangeAspect="1" noMove="1" noResize="1" noEditPoints="1" noAdjustHandles="1" noChangeArrowheads="1" noChangeShapeType="1" noTextEdit="1"/>
              </p:cNvSpPr>
              <p:nvPr/>
            </p:nvSpPr>
            <p:spPr>
              <a:xfrm>
                <a:off x="3966100" y="3034203"/>
                <a:ext cx="409086" cy="338554"/>
              </a:xfrm>
              <a:prstGeom prst="rect">
                <a:avLst/>
              </a:prstGeom>
              <a:blipFill>
                <a:blip r:embed="rId11"/>
                <a:stretch>
                  <a:fillRect/>
                </a:stretch>
              </a:blipFill>
            </p:spPr>
            <p:txBody>
              <a:bodyPr/>
              <a:lstStyle/>
              <a:p>
                <a:r>
                  <a:rPr lang="en-US">
                    <a:noFill/>
                  </a:rPr>
                  <a:t> </a:t>
                </a:r>
              </a:p>
            </p:txBody>
          </p:sp>
        </mc:Fallback>
      </mc:AlternateContent>
      <p:sp>
        <p:nvSpPr>
          <p:cNvPr id="22" name="Rectangle 21"/>
          <p:cNvSpPr/>
          <p:nvPr/>
        </p:nvSpPr>
        <p:spPr>
          <a:xfrm>
            <a:off x="1219200" y="6335806"/>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23" name="Rectangle 22"/>
          <p:cNvSpPr/>
          <p:nvPr/>
        </p:nvSpPr>
        <p:spPr>
          <a:xfrm>
            <a:off x="8086818" y="968428"/>
            <a:ext cx="787395" cy="338554"/>
          </a:xfrm>
          <a:prstGeom prst="rect">
            <a:avLst/>
          </a:prstGeom>
        </p:spPr>
        <p:txBody>
          <a:bodyPr wrap="none">
            <a:spAutoFit/>
          </a:bodyPr>
          <a:lstStyle/>
          <a:p>
            <a:pPr marL="285750" indent="-285750" algn="r" rtl="1">
              <a:buFont typeface="Times New Roman" panose="02020603050405020304" pitchFamily="18" charset="0"/>
              <a:buChar char="■"/>
            </a:pPr>
            <a:r>
              <a:rPr lang="ar-SA" sz="16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6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600" b="1" dirty="0">
              <a:solidFill>
                <a:srgbClr val="FF0000"/>
              </a:solidFill>
            </a:endParaRPr>
          </a:p>
        </p:txBody>
      </p:sp>
    </p:spTree>
    <p:extLst>
      <p:ext uri="{BB962C8B-B14F-4D97-AF65-F5344CB8AC3E}">
        <p14:creationId xmlns:p14="http://schemas.microsoft.com/office/powerpoint/2010/main" val="4637700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dirty="0"/>
          </a:p>
        </p:txBody>
      </p:sp>
      <p:sp>
        <p:nvSpPr>
          <p:cNvPr id="3" name="Rectangle 2"/>
          <p:cNvSpPr/>
          <p:nvPr/>
        </p:nvSpPr>
        <p:spPr>
          <a:xfrm>
            <a:off x="2971800" y="228600"/>
            <a:ext cx="5943600" cy="355803"/>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q"/>
            </a:pPr>
            <a:r>
              <a:rPr lang="fa-IR" sz="1600"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تابع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شبکه مدار شکل مقابل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را تعیین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و رفتار فیلتری آن را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مشخص </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کنید</a:t>
            </a:r>
            <a:r>
              <a:rPr lang="fa-IR" sz="1600" dirty="0">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p>
        </p:txBody>
      </p:sp>
      <p:sp>
        <p:nvSpPr>
          <p:cNvPr id="4" name="Rectangle 3"/>
          <p:cNvSpPr/>
          <p:nvPr/>
        </p:nvSpPr>
        <p:spPr>
          <a:xfrm>
            <a:off x="8086818" y="675397"/>
            <a:ext cx="787395" cy="338554"/>
          </a:xfrm>
          <a:prstGeom prst="rect">
            <a:avLst/>
          </a:prstGeom>
        </p:spPr>
        <p:txBody>
          <a:bodyPr wrap="none">
            <a:spAutoFit/>
          </a:bodyPr>
          <a:lstStyle/>
          <a:p>
            <a:pPr marL="285750" indent="-285750" algn="r" rtl="1">
              <a:buFont typeface="Times New Roman" panose="02020603050405020304" pitchFamily="18" charset="0"/>
              <a:buChar char="■"/>
            </a:pPr>
            <a:r>
              <a:rPr lang="ar-SA" sz="16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6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600" b="1" dirty="0">
              <a:solidFill>
                <a:srgbClr val="FF0000"/>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81000" y="214745"/>
            <a:ext cx="2438400" cy="1290637"/>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4946301" y="689451"/>
                <a:ext cx="1629485" cy="6134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𝐻</m:t>
                      </m:r>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𝑜</m:t>
                              </m:r>
                            </m:sub>
                          </m:sSub>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den>
                      </m:f>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4946301" y="689451"/>
                <a:ext cx="1629485" cy="61343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779078" y="1246206"/>
                <a:ext cx="5159746" cy="464358"/>
              </a:xfrm>
              <a:prstGeom prst="rect">
                <a:avLst/>
              </a:prstGeom>
            </p:spPr>
            <p:txBody>
              <a:bodyPr wrap="none">
                <a:spAutoFit/>
              </a:bodyPr>
              <a:lstStyle/>
              <a:p>
                <a:pPr algn="r" rtl="1">
                  <a:lnSpc>
                    <a:spcPct val="107000"/>
                  </a:lnSpc>
                  <a:spcAft>
                    <a:spcPts val="800"/>
                  </a:spcAft>
                </a:pP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𝑍</m:t>
                        </m:r>
                      </m:e>
                      <m:sub>
                        <m:r>
                          <a:rPr lang="en-US" sz="1600"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امپدانس اتصال مقاومت </a:t>
                </a:r>
                <a:r>
                  <a:rPr lang="fa-IR" sz="1600" kern="100" dirty="0">
                    <a:effectLst/>
                    <a:latin typeface="Calibri" panose="020F0502020204030204" pitchFamily="34" charset="0"/>
                    <a:ea typeface="Times New Roman" panose="02020603050405020304" pitchFamily="18" charset="0"/>
                    <a:cs typeface="Times New Roman" panose="02020603050405020304" pitchFamily="18" charset="0"/>
                  </a:rPr>
                  <a:t>10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اهم و خازن </a:t>
                </a:r>
                <a14:m>
                  <m:oMath xmlns:m="http://schemas.openxmlformats.org/officeDocument/2006/math">
                    <m:f>
                      <m:f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600" i="1" kern="100">
                            <a:latin typeface="Cambria Math" panose="02040503050406030204" pitchFamily="18" charset="0"/>
                            <a:ea typeface="Times New Roman" panose="02020603050405020304" pitchFamily="18" charset="0"/>
                            <a:cs typeface="B Nazanin" panose="00000400000000000000" pitchFamily="2" charset="-78"/>
                          </a:rPr>
                          <m:t>1</m:t>
                        </m:r>
                      </m:num>
                      <m:den>
                        <m:r>
                          <a:rPr lang="en-US" sz="1600" i="1" kern="100">
                            <a:latin typeface="Cambria Math" panose="02040503050406030204" pitchFamily="18" charset="0"/>
                            <a:ea typeface="Times New Roman" panose="02020603050405020304" pitchFamily="18" charset="0"/>
                            <a:cs typeface="B Nazanin" panose="00000400000000000000" pitchFamily="2" charset="-78"/>
                          </a:rPr>
                          <m:t>2</m:t>
                        </m:r>
                      </m:den>
                    </m:f>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فاراد بوده و مقدار آن برابر است با:</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779078" y="1246206"/>
                <a:ext cx="5159746" cy="464358"/>
              </a:xfrm>
              <a:prstGeom prst="rect">
                <a:avLst/>
              </a:prstGeom>
              <a:blipFill>
                <a:blip r:embed="rId5"/>
                <a:stretch>
                  <a:fillRect b="-11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167617" y="1642388"/>
                <a:ext cx="2521075" cy="7535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0">
                              <a:latin typeface="Cambria Math" panose="02040503050406030204" pitchFamily="18" charset="0"/>
                            </a:rPr>
                            <m:t>1</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10</m:t>
                              </m:r>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r>
                            <a:rPr lang="en-US" sz="1600" i="1">
                              <a:latin typeface="Cambria Math" panose="02040503050406030204" pitchFamily="18" charset="0"/>
                            </a:rPr>
                            <m:t>𝑗</m:t>
                          </m:r>
                          <m:r>
                            <a:rPr lang="en-US" sz="1600" i="1">
                              <a:latin typeface="Cambria Math" panose="02040503050406030204" pitchFamily="18" charset="0"/>
                            </a:rPr>
                            <m:t>𝜔</m:t>
                          </m:r>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10</m:t>
                          </m:r>
                        </m:num>
                        <m:den>
                          <m:r>
                            <a:rPr lang="en-US" sz="1600" i="0">
                              <a:latin typeface="Cambria Math" panose="02040503050406030204" pitchFamily="18" charset="0"/>
                            </a:rPr>
                            <m:t>1</m:t>
                          </m:r>
                          <m:r>
                            <a:rPr lang="en-US" sz="1600" i="0">
                              <a:latin typeface="Cambria Math" panose="02040503050406030204" pitchFamily="18" charset="0"/>
                            </a:rPr>
                            <m:t>+</m:t>
                          </m:r>
                          <m:r>
                            <a:rPr lang="en-US" sz="1600" i="1">
                              <a:latin typeface="Cambria Math" panose="02040503050406030204" pitchFamily="18" charset="0"/>
                            </a:rPr>
                            <m:t>𝑗</m:t>
                          </m:r>
                          <m:r>
                            <a:rPr lang="en-US" sz="1600" i="0">
                              <a:latin typeface="Cambria Math" panose="02040503050406030204" pitchFamily="18" charset="0"/>
                            </a:rPr>
                            <m:t>5</m:t>
                          </m:r>
                          <m:r>
                            <a:rPr lang="en-US" sz="1600" i="1">
                              <a:latin typeface="Cambria Math" panose="02040503050406030204" pitchFamily="18" charset="0"/>
                            </a:rPr>
                            <m:t>𝜔</m:t>
                          </m:r>
                        </m:den>
                      </m:f>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3167617" y="1642388"/>
                <a:ext cx="2521075" cy="753540"/>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5395290" y="2133600"/>
                <a:ext cx="3543534" cy="355803"/>
              </a:xfrm>
              <a:prstGeom prst="rect">
                <a:avLst/>
              </a:prstGeom>
            </p:spPr>
            <p:txBody>
              <a:bodyPr wrap="none">
                <a:spAutoFit/>
              </a:bodyPr>
              <a:lstStyle/>
              <a:p>
                <a:pPr algn="r" rtl="1">
                  <a:lnSpc>
                    <a:spcPct val="107000"/>
                  </a:lnSpc>
                  <a:spcAft>
                    <a:spcPts val="800"/>
                  </a:spcAft>
                </a:pPr>
                <a14:m>
                  <m:oMath xmlns:m="http://schemas.openxmlformats.org/officeDocument/2006/math">
                    <m:sSub>
                      <m:sSubPr>
                        <m:ctrlPr>
                          <a:rPr lang="en-US" sz="1600" i="1" kern="100" smtClean="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𝑉</m:t>
                        </m:r>
                      </m:e>
                      <m:sub>
                        <m:r>
                          <a:rPr lang="en-US" sz="1600" b="0" i="1" kern="100" smtClean="0">
                            <a:latin typeface="Cambria Math" panose="02040503050406030204" pitchFamily="18" charset="0"/>
                            <a:ea typeface="Times New Roman" panose="02020603050405020304" pitchFamily="18" charset="0"/>
                            <a:cs typeface="B Nazanin" panose="00000400000000000000" pitchFamily="2" charset="-78"/>
                          </a:rPr>
                          <m:t>𝑜</m:t>
                        </m:r>
                      </m:sub>
                    </m:sSub>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را می‌توان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به صورت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تقسیم کننده ولتاژ تعیین کرد:</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5395290" y="2133600"/>
                <a:ext cx="3543534" cy="355803"/>
              </a:xfrm>
              <a:prstGeom prst="rect">
                <a:avLst/>
              </a:prstGeom>
              <a:blipFill>
                <a:blip r:embed="rId7"/>
                <a:stretch>
                  <a:fillRect b="-2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19171" y="2496222"/>
                <a:ext cx="5744347" cy="6134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𝑉</m:t>
                          </m:r>
                        </m:e>
                        <m:sub>
                          <m:r>
                            <m:rPr>
                              <m:sty m:val="p"/>
                            </m:rPr>
                            <a:rPr lang="en-US" sz="1600" b="0" i="0" smtClean="0">
                              <a:latin typeface="Cambria Math" panose="02040503050406030204" pitchFamily="18" charset="0"/>
                            </a:rPr>
                            <m:t>o</m:t>
                          </m:r>
                        </m:sub>
                      </m:sSub>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0">
                                  <a:latin typeface="Cambria Math" panose="02040503050406030204" pitchFamily="18" charset="0"/>
                                </a:rPr>
                                <m:t>1</m:t>
                              </m:r>
                            </m:sub>
                          </m:sSub>
                        </m:num>
                        <m:den>
                          <m:r>
                            <a:rPr lang="en-US" sz="1600" i="1">
                              <a:latin typeface="Cambria Math" panose="02040503050406030204" pitchFamily="18" charset="0"/>
                            </a:rPr>
                            <m:t>𝑗</m:t>
                          </m:r>
                          <m:r>
                            <a:rPr lang="en-US" sz="1600" i="0">
                              <a:latin typeface="Cambria Math" panose="02040503050406030204" pitchFamily="18" charset="0"/>
                            </a:rPr>
                            <m:t>2</m:t>
                          </m:r>
                          <m:r>
                            <a:rPr lang="en-US" sz="1600" i="1">
                              <a:latin typeface="Cambria Math" panose="02040503050406030204" pitchFamily="18" charset="0"/>
                            </a:rPr>
                            <m:t>𝜔</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0">
                                  <a:latin typeface="Cambria Math" panose="02040503050406030204" pitchFamily="18" charset="0"/>
                                </a:rPr>
                                <m:t>1</m:t>
                              </m:r>
                            </m:sub>
                          </m:sSub>
                        </m:den>
                      </m:f>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r>
                        <a:rPr lang="en-US" sz="1600" i="0" smtClean="0">
                          <a:latin typeface="Cambria Math" panose="02040503050406030204" pitchFamily="18" charset="0"/>
                        </a:rPr>
                        <m:t> </m:t>
                      </m:r>
                      <m:r>
                        <a:rPr lang="en-US" sz="1600" i="0" smtClean="0">
                          <a:solidFill>
                            <a:srgbClr val="0000FF"/>
                          </a:solidFill>
                          <a:latin typeface="Cambria Math" panose="02040503050406030204" pitchFamily="18" charset="0"/>
                        </a:rPr>
                        <m:t>⇒</m:t>
                      </m:r>
                      <m:r>
                        <a:rPr lang="en-US" sz="1600" i="0">
                          <a:latin typeface="Cambria Math" panose="02040503050406030204" pitchFamily="18" charset="0"/>
                        </a:rPr>
                        <m:t> </m:t>
                      </m:r>
                      <m:r>
                        <a:rPr lang="en-US" sz="1600" i="1">
                          <a:latin typeface="Cambria Math" panose="02040503050406030204" pitchFamily="18" charset="0"/>
                        </a:rPr>
                        <m:t>𝐻</m:t>
                      </m:r>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𝑜</m:t>
                              </m:r>
                            </m:sub>
                          </m:sSub>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num>
                        <m:den>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5</m:t>
                          </m:r>
                        </m:num>
                        <m:den>
                          <m:r>
                            <a:rPr lang="en-US" sz="1600" i="0">
                              <a:latin typeface="Cambria Math" panose="02040503050406030204" pitchFamily="18" charset="0"/>
                            </a:rPr>
                            <m:t>5</m:t>
                          </m:r>
                          <m:d>
                            <m:dPr>
                              <m:ctrlPr>
                                <a:rPr lang="en-US" sz="1600" i="1">
                                  <a:latin typeface="Cambria Math" panose="02040503050406030204" pitchFamily="18" charset="0"/>
                                </a:rPr>
                              </m:ctrlPr>
                            </m:dPr>
                            <m:e>
                              <m:r>
                                <a:rPr lang="en-US" sz="1600" i="0">
                                  <a:latin typeface="Cambria Math" panose="02040503050406030204" pitchFamily="18" charset="0"/>
                                </a:rPr>
                                <m:t>1</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e>
                          </m:d>
                          <m:r>
                            <a:rPr lang="en-US" sz="1600" i="0">
                              <a:latin typeface="Cambria Math" panose="02040503050406030204" pitchFamily="18" charset="0"/>
                            </a:rPr>
                            <m:t>+</m:t>
                          </m:r>
                          <m:r>
                            <a:rPr lang="en-US" sz="1600" i="1">
                              <a:latin typeface="Cambria Math" panose="02040503050406030204" pitchFamily="18" charset="0"/>
                            </a:rPr>
                            <m:t>𝑗</m:t>
                          </m:r>
                          <m:r>
                            <a:rPr lang="en-US" sz="1600" i="1">
                              <a:latin typeface="Cambria Math" panose="02040503050406030204" pitchFamily="18" charset="0"/>
                            </a:rPr>
                            <m:t>𝜔</m:t>
                          </m:r>
                        </m:den>
                      </m:f>
                    </m:oMath>
                  </m:oMathPara>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219171" y="2496222"/>
                <a:ext cx="5744347" cy="61343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664924" y="2493874"/>
                <a:ext cx="3067635" cy="712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𝐻</m:t>
                          </m:r>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e>
                      </m:d>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5</m:t>
                          </m:r>
                        </m:num>
                        <m:den>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0">
                                      <a:latin typeface="Cambria Math" panose="02040503050406030204" pitchFamily="18" charset="0"/>
                                    </a:rPr>
                                    <m:t>25</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0">
                                              <a:latin typeface="Cambria Math" panose="02040503050406030204" pitchFamily="18" charset="0"/>
                                            </a:rPr>
                                            <m:t>1</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e>
                                      </m:d>
                                    </m:e>
                                    <m:sup>
                                      <m:r>
                                        <a:rPr lang="en-US" sz="1600" i="0">
                                          <a:latin typeface="Cambria Math" panose="02040503050406030204" pitchFamily="18" charset="0"/>
                                        </a:rPr>
                                        <m:t>2</m:t>
                                      </m:r>
                                    </m:sup>
                                  </m:sSup>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e>
                              </m:d>
                            </m:e>
                            <m:sup>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up>
                          </m:sSup>
                        </m:den>
                      </m:f>
                      <m:r>
                        <a:rPr lang="en-US" sz="1600" i="0">
                          <a:latin typeface="Cambria Math" panose="02040503050406030204" pitchFamily="18" charset="0"/>
                        </a:rPr>
                        <m:t> </m:t>
                      </m:r>
                    </m:oMath>
                  </m:oMathPara>
                </a14:m>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5664924" y="2493874"/>
                <a:ext cx="3067635" cy="71288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425873" y="2645865"/>
                <a:ext cx="40908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solidFill>
                            <a:srgbClr val="0000FF"/>
                          </a:solidFill>
                          <a:latin typeface="Cambria Math" panose="02040503050406030204" pitchFamily="18" charset="0"/>
                        </a:rPr>
                        <m:t>⇒</m:t>
                      </m:r>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5425873" y="2645865"/>
                <a:ext cx="409086"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74832" y="3268583"/>
                <a:ext cx="5501028" cy="338554"/>
              </a:xfrm>
              <a:prstGeom prst="rect">
                <a:avLst/>
              </a:prstGeom>
            </p:spPr>
            <p:txBody>
              <a:bodyPr wrap="square">
                <a:spAutoFit/>
              </a:bodyPr>
              <a:lstStyle/>
              <a:p>
                <a:pPr algn="r" rtl="1"/>
                <a:r>
                  <a:rPr lang="fa-IR" sz="1600" dirty="0">
                    <a:latin typeface="Times New Roman" panose="02020603050405020304" pitchFamily="18" charset="0"/>
                    <a:ea typeface="Times New Roman" panose="02020603050405020304" pitchFamily="18" charset="0"/>
                    <a:cs typeface="B Nazanin" panose="00000400000000000000" pitchFamily="2" charset="-78"/>
                  </a:rPr>
                  <a:t>می‌توان ماکزیمم </a:t>
                </a:r>
                <a14:m>
                  <m:oMath xmlns:m="http://schemas.openxmlformats.org/officeDocument/2006/math">
                    <m:d>
                      <m:dPr>
                        <m:begChr m:val="|"/>
                        <m:endChr m:val="|"/>
                        <m:ctrlPr>
                          <a:rPr lang="en-US" sz="1600" i="1">
                            <a:latin typeface="Cambria Math" panose="02040503050406030204" pitchFamily="18" charset="0"/>
                            <a:ea typeface="Times New Roman" panose="02020603050405020304" pitchFamily="18" charset="0"/>
                            <a:cs typeface="B Nazanin" panose="00000400000000000000" pitchFamily="2" charset="-78"/>
                          </a:rPr>
                        </m:ctrlPr>
                      </m:dPr>
                      <m:e>
                        <m:r>
                          <a:rPr lang="en-US" sz="1600" i="1">
                            <a:latin typeface="Cambria Math" panose="02040503050406030204" pitchFamily="18" charset="0"/>
                            <a:ea typeface="Times New Roman" panose="02020603050405020304" pitchFamily="18" charset="0"/>
                            <a:cs typeface="B Nazanin" panose="00000400000000000000" pitchFamily="2" charset="-78"/>
                          </a:rPr>
                          <m:t>𝐻</m:t>
                        </m:r>
                        <m:d>
                          <m:dPr>
                            <m:ctrlPr>
                              <a:rPr lang="en-US" sz="1600" i="1">
                                <a:latin typeface="Cambria Math" panose="02040503050406030204" pitchFamily="18" charset="0"/>
                                <a:ea typeface="Times New Roman" panose="02020603050405020304" pitchFamily="18" charset="0"/>
                                <a:cs typeface="B Nazanin" panose="00000400000000000000" pitchFamily="2" charset="-78"/>
                              </a:rPr>
                            </m:ctrlPr>
                          </m:dPr>
                          <m:e>
                            <m:r>
                              <a:rPr lang="en-US" sz="1600" i="1">
                                <a:latin typeface="Cambria Math" panose="02040503050406030204" pitchFamily="18" charset="0"/>
                                <a:ea typeface="Times New Roman" panose="02020603050405020304" pitchFamily="18" charset="0"/>
                                <a:cs typeface="B Nazanin" panose="00000400000000000000" pitchFamily="2" charset="-78"/>
                              </a:rPr>
                              <m:t>𝑗</m:t>
                            </m:r>
                            <m:r>
                              <a:rPr lang="en-US" sz="1600" i="1">
                                <a:latin typeface="Cambria Math" panose="02040503050406030204" pitchFamily="18" charset="0"/>
                                <a:ea typeface="Times New Roman" panose="02020603050405020304" pitchFamily="18" charset="0"/>
                                <a:cs typeface="B Nazanin" panose="00000400000000000000" pitchFamily="2" charset="-78"/>
                              </a:rPr>
                              <m:t>𝜔</m:t>
                            </m:r>
                          </m:e>
                        </m:d>
                      </m:e>
                    </m:d>
                  </m:oMath>
                </a14:m>
                <a:r>
                  <a:rPr lang="fa-IR" sz="1600" dirty="0">
                    <a:latin typeface="Times New Roman" panose="02020603050405020304" pitchFamily="18" charset="0"/>
                    <a:ea typeface="Times New Roman" panose="02020603050405020304" pitchFamily="18" charset="0"/>
                    <a:cs typeface="B Nazanin" panose="00000400000000000000" pitchFamily="2" charset="-78"/>
                  </a:rPr>
                  <a:t> را از طریق مشتق‌گیری تعیین </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کرد:</a:t>
                </a:r>
                <a:endParaRPr lang="en-US" sz="1600" dirty="0"/>
              </a:p>
            </p:txBody>
          </p:sp>
        </mc:Choice>
        <mc:Fallback xmlns="">
          <p:sp>
            <p:nvSpPr>
              <p:cNvPr id="20" name="Rectangle 19"/>
              <p:cNvSpPr>
                <a:spLocks noRot="1" noChangeAspect="1" noMove="1" noResize="1" noEditPoints="1" noAdjustHandles="1" noChangeArrowheads="1" noChangeShapeType="1" noTextEdit="1"/>
              </p:cNvSpPr>
              <p:nvPr/>
            </p:nvSpPr>
            <p:spPr>
              <a:xfrm>
                <a:off x="3374832" y="3268583"/>
                <a:ext cx="5501028" cy="338554"/>
              </a:xfrm>
              <a:prstGeom prst="rect">
                <a:avLst/>
              </a:prstGeom>
              <a:blipFill>
                <a:blip r:embed="rId11"/>
                <a:stretch>
                  <a:fillRect t="-1786" r="-554"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925258" y="3554967"/>
                <a:ext cx="6019800" cy="55983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𝑑</m:t>
                          </m:r>
                        </m:num>
                        <m:den>
                          <m:r>
                            <a:rPr lang="en-US" sz="1600" i="1">
                              <a:latin typeface="Cambria Math" panose="02040503050406030204" pitchFamily="18" charset="0"/>
                            </a:rPr>
                            <m:t>𝑑</m:t>
                          </m:r>
                          <m:r>
                            <a:rPr lang="en-US" sz="1600" i="1">
                              <a:latin typeface="Cambria Math" panose="02040503050406030204" pitchFamily="18" charset="0"/>
                            </a:rPr>
                            <m:t>𝜔</m:t>
                          </m:r>
                        </m:den>
                      </m:f>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𝐻</m:t>
                          </m:r>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e>
                      </m:d>
                      <m:r>
                        <a:rPr lang="en-US" sz="1600" i="0">
                          <a:latin typeface="Cambria Math" panose="02040503050406030204" pitchFamily="18" charset="0"/>
                        </a:rPr>
                        <m:t>=</m:t>
                      </m:r>
                      <m:r>
                        <a:rPr lang="en-US" sz="1600" i="0">
                          <a:latin typeface="Cambria Math" panose="02040503050406030204" pitchFamily="18" charset="0"/>
                        </a:rPr>
                        <m:t>0</m:t>
                      </m:r>
                      <m:r>
                        <a:rPr lang="en-US" sz="1600" i="0">
                          <a:latin typeface="Cambria Math" panose="02040503050406030204" pitchFamily="18" charset="0"/>
                        </a:rPr>
                        <m:t> ⇒ </m:t>
                      </m:r>
                      <m:r>
                        <a:rPr lang="en-US" sz="1600" i="0">
                          <a:latin typeface="Cambria Math" panose="02040503050406030204" pitchFamily="18" charset="0"/>
                        </a:rPr>
                        <m:t>25</m:t>
                      </m:r>
                      <m:r>
                        <a:rPr lang="en-US" sz="1600" i="0">
                          <a:latin typeface="Cambria Math" panose="02040503050406030204" pitchFamily="18" charset="0"/>
                        </a:rPr>
                        <m:t>×</m:t>
                      </m:r>
                      <m:r>
                        <a:rPr lang="en-US" sz="1600" i="0">
                          <a:latin typeface="Cambria Math" panose="02040503050406030204" pitchFamily="18" charset="0"/>
                        </a:rPr>
                        <m:t>2</m:t>
                      </m:r>
                      <m:r>
                        <a:rPr lang="en-US" sz="1600" i="0">
                          <a:latin typeface="Cambria Math" panose="02040503050406030204" pitchFamily="18" charset="0"/>
                        </a:rPr>
                        <m:t>×</m:t>
                      </m:r>
                      <m:d>
                        <m:dPr>
                          <m:ctrlPr>
                            <a:rPr lang="en-US" sz="1600" i="1">
                              <a:latin typeface="Cambria Math" panose="02040503050406030204" pitchFamily="18" charset="0"/>
                            </a:rPr>
                          </m:ctrlPr>
                        </m:dPr>
                        <m:e>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𝜔</m:t>
                          </m:r>
                        </m:e>
                      </m:d>
                      <m:d>
                        <m:dPr>
                          <m:ctrlPr>
                            <a:rPr lang="en-US" sz="1600" i="1">
                              <a:latin typeface="Cambria Math" panose="02040503050406030204" pitchFamily="18" charset="0"/>
                            </a:rPr>
                          </m:ctrlPr>
                        </m:dPr>
                        <m:e>
                          <m:r>
                            <a:rPr lang="en-US" sz="1600" i="0">
                              <a:latin typeface="Cambria Math" panose="02040503050406030204" pitchFamily="18" charset="0"/>
                            </a:rPr>
                            <m:t>1</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e>
                      </m:d>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𝜔</m:t>
                      </m:r>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22" name="Rectangle 21"/>
              <p:cNvSpPr>
                <a:spLocks noRot="1" noChangeAspect="1" noMove="1" noResize="1" noEditPoints="1" noAdjustHandles="1" noChangeArrowheads="1" noChangeShapeType="1" noTextEdit="1"/>
              </p:cNvSpPr>
              <p:nvPr/>
            </p:nvSpPr>
            <p:spPr>
              <a:xfrm>
                <a:off x="925258" y="3554967"/>
                <a:ext cx="6019800" cy="55983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6349572" y="3679547"/>
                <a:ext cx="261154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smtClean="0">
                          <a:solidFill>
                            <a:srgbClr val="0000FF"/>
                          </a:solidFill>
                          <a:latin typeface="Cambria Math" panose="02040503050406030204" pitchFamily="18" charset="0"/>
                        </a:rPr>
                        <m:t>⇒</m:t>
                      </m:r>
                      <m:r>
                        <a:rPr lang="en-US" sz="1600" i="0">
                          <a:latin typeface="Cambria Math" panose="02040503050406030204" pitchFamily="18" charset="0"/>
                        </a:rPr>
                        <m:t> </m:t>
                      </m:r>
                      <m:r>
                        <a:rPr lang="en-US" sz="1600" i="0">
                          <a:latin typeface="Cambria Math" panose="02040503050406030204" pitchFamily="18" charset="0"/>
                        </a:rPr>
                        <m:t>2</m:t>
                      </m:r>
                      <m:r>
                        <a:rPr lang="en-US" sz="1600" i="1">
                          <a:latin typeface="Cambria Math" panose="02040503050406030204" pitchFamily="18" charset="0"/>
                        </a:rPr>
                        <m:t>𝜔</m:t>
                      </m:r>
                      <m:d>
                        <m:dPr>
                          <m:begChr m:val="["/>
                          <m:endChr m:val="]"/>
                          <m:ctrlPr>
                            <a:rPr lang="en-US" sz="1600" i="1">
                              <a:latin typeface="Cambria Math" panose="02040503050406030204" pitchFamily="18" charset="0"/>
                            </a:rPr>
                          </m:ctrlPr>
                        </m:dPr>
                        <m:e>
                          <m:r>
                            <a:rPr lang="en-US" sz="1600" i="0">
                              <a:latin typeface="Cambria Math" panose="02040503050406030204" pitchFamily="18" charset="0"/>
                            </a:rPr>
                            <m:t>1</m:t>
                          </m:r>
                          <m:r>
                            <a:rPr lang="en-US" sz="1600" i="0">
                              <a:latin typeface="Cambria Math" panose="02040503050406030204" pitchFamily="18" charset="0"/>
                            </a:rPr>
                            <m:t>−</m:t>
                          </m:r>
                          <m:r>
                            <a:rPr lang="en-US" sz="1600" i="0">
                              <a:latin typeface="Cambria Math" panose="02040503050406030204" pitchFamily="18" charset="0"/>
                            </a:rPr>
                            <m:t>50</m:t>
                          </m:r>
                          <m:r>
                            <a:rPr lang="en-US" sz="1600" i="0">
                              <a:latin typeface="Cambria Math" panose="02040503050406030204" pitchFamily="18" charset="0"/>
                            </a:rPr>
                            <m:t>+</m:t>
                          </m:r>
                          <m:r>
                            <a:rPr lang="en-US" sz="1600" i="0">
                              <a:latin typeface="Cambria Math" panose="02040503050406030204" pitchFamily="18" charset="0"/>
                            </a:rPr>
                            <m:t>50</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e>
                      </m:d>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24" name="Rectangle 23"/>
              <p:cNvSpPr>
                <a:spLocks noRot="1" noChangeAspect="1" noMove="1" noResize="1" noEditPoints="1" noAdjustHandles="1" noChangeArrowheads="1" noChangeShapeType="1" noTextEdit="1"/>
              </p:cNvSpPr>
              <p:nvPr/>
            </p:nvSpPr>
            <p:spPr>
              <a:xfrm>
                <a:off x="6349572" y="3679547"/>
                <a:ext cx="2611548" cy="33855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098681" y="4361231"/>
                <a:ext cx="2552302" cy="453137"/>
              </a:xfrm>
              <a:prstGeom prst="rect">
                <a:avLst/>
              </a:prstGeom>
            </p:spPr>
            <p:txBody>
              <a:bodyPr wrap="none">
                <a:spAutoFit/>
              </a:bodyPr>
              <a:lstStyle/>
              <a:p>
                <a14:m>
                  <m:oMath xmlns:m="http://schemas.openxmlformats.org/officeDocument/2006/math">
                    <m:r>
                      <a:rPr lang="en-US" sz="1600" b="1" smtClean="0">
                        <a:solidFill>
                          <a:srgbClr val="0000FF"/>
                        </a:solidFill>
                        <a:latin typeface="Cambria Math" panose="02040503050406030204" pitchFamily="18" charset="0"/>
                      </a:rPr>
                      <m:t>⇒</m:t>
                    </m:r>
                    <m:r>
                      <a:rPr lang="en-US" sz="1600" i="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𝑚𝑎𝑥</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7</m:t>
                        </m:r>
                      </m:num>
                      <m:den>
                        <m:rad>
                          <m:radPr>
                            <m:degHide m:val="on"/>
                            <m:ctrlPr>
                              <a:rPr lang="en-US" sz="1600" i="1">
                                <a:latin typeface="Cambria Math" panose="02040503050406030204" pitchFamily="18" charset="0"/>
                              </a:rPr>
                            </m:ctrlPr>
                          </m:radPr>
                          <m:deg/>
                          <m:e>
                            <m:r>
                              <a:rPr lang="en-US" sz="1600" i="0">
                                <a:latin typeface="Cambria Math" panose="02040503050406030204" pitchFamily="18" charset="0"/>
                              </a:rPr>
                              <m:t>50</m:t>
                            </m:r>
                          </m:e>
                        </m:rad>
                      </m:den>
                    </m:f>
                    <m:r>
                      <a:rPr lang="en-US" sz="1600" i="0">
                        <a:latin typeface="Cambria Math" panose="02040503050406030204" pitchFamily="18" charset="0"/>
                      </a:rPr>
                      <m:t>=</m:t>
                    </m:r>
                    <m:r>
                      <a:rPr lang="en-US" sz="1600" i="0">
                        <a:latin typeface="Cambria Math" panose="02040503050406030204" pitchFamily="18" charset="0"/>
                      </a:rPr>
                      <m:t>0</m:t>
                    </m:r>
                    <m:r>
                      <a:rPr lang="en-US" sz="1600" i="0">
                        <a:latin typeface="Cambria Math" panose="02040503050406030204" pitchFamily="18" charset="0"/>
                      </a:rPr>
                      <m:t>.</m:t>
                    </m:r>
                    <m:r>
                      <a:rPr lang="en-US" sz="1600" i="0">
                        <a:latin typeface="Cambria Math" panose="02040503050406030204" pitchFamily="18" charset="0"/>
                      </a:rPr>
                      <m:t>9899</m:t>
                    </m:r>
                  </m:oMath>
                </a14:m>
                <a:r>
                  <a:rPr lang="en-US" sz="1600" dirty="0" smtClean="0"/>
                  <a:t>  ,</a:t>
                </a:r>
                <a:endParaRPr lang="en-US" sz="1600" dirty="0"/>
              </a:p>
            </p:txBody>
          </p:sp>
        </mc:Choice>
        <mc:Fallback xmlns="">
          <p:sp>
            <p:nvSpPr>
              <p:cNvPr id="26" name="Rectangle 25"/>
              <p:cNvSpPr>
                <a:spLocks noRot="1" noChangeAspect="1" noMove="1" noResize="1" noEditPoints="1" noAdjustHandles="1" noChangeArrowheads="1" noChangeShapeType="1" noTextEdit="1"/>
              </p:cNvSpPr>
              <p:nvPr/>
            </p:nvSpPr>
            <p:spPr>
              <a:xfrm>
                <a:off x="2098681" y="4361231"/>
                <a:ext cx="2552302" cy="453137"/>
              </a:xfrm>
              <a:prstGeom prst="rect">
                <a:avLst/>
              </a:prstGeom>
              <a:blipFill>
                <a:blip r:embed="rId14"/>
                <a:stretch>
                  <a:fillRect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4315718" y="4256161"/>
                <a:ext cx="4859884" cy="104868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𝐻</m:t>
                              </m:r>
                              <m:d>
                                <m:dPr>
                                  <m:ctrlPr>
                                    <a:rPr lang="en-US" sz="1600" i="1">
                                      <a:latin typeface="Cambria Math" panose="02040503050406030204" pitchFamily="18" charset="0"/>
                                    </a:rPr>
                                  </m:ctrlPr>
                                </m:dPr>
                                <m:e>
                                  <m:r>
                                    <a:rPr lang="en-US" sz="1600" i="1">
                                      <a:latin typeface="Cambria Math" panose="02040503050406030204" pitchFamily="18" charset="0"/>
                                    </a:rPr>
                                    <m:t>𝑗</m:t>
                                  </m:r>
                                  <m:r>
                                    <a:rPr lang="en-US" sz="1600" i="1">
                                      <a:latin typeface="Cambria Math" panose="02040503050406030204" pitchFamily="18" charset="0"/>
                                    </a:rPr>
                                    <m:t>𝜔</m:t>
                                  </m:r>
                                </m:e>
                              </m:d>
                            </m:e>
                          </m:d>
                        </m:e>
                        <m:sub>
                          <m:r>
                            <a:rPr lang="en-US" sz="1600" i="1">
                              <a:latin typeface="Cambria Math" panose="02040503050406030204" pitchFamily="18" charset="0"/>
                            </a:rPr>
                            <m:t>𝜔</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1">
                                  <a:latin typeface="Cambria Math" panose="02040503050406030204" pitchFamily="18" charset="0"/>
                                </a:rPr>
                                <m:t>𝑚𝑎𝑥</m:t>
                              </m:r>
                            </m:sub>
                          </m:sSub>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5</m:t>
                          </m:r>
                        </m:num>
                        <m:den>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0">
                                      <a:latin typeface="Cambria Math" panose="02040503050406030204" pitchFamily="18" charset="0"/>
                                    </a:rPr>
                                    <m:t>25</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0">
                                              <a:latin typeface="Cambria Math" panose="02040503050406030204" pitchFamily="18" charset="0"/>
                                            </a:rPr>
                                            <m:t>1</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49</m:t>
                                              </m:r>
                                            </m:num>
                                            <m:den>
                                              <m:r>
                                                <a:rPr lang="en-US" sz="1600" i="0">
                                                  <a:latin typeface="Cambria Math" panose="02040503050406030204" pitchFamily="18" charset="0"/>
                                                </a:rPr>
                                                <m:t>50</m:t>
                                              </m:r>
                                            </m:den>
                                          </m:f>
                                        </m:e>
                                      </m:d>
                                    </m:e>
                                    <m:sup>
                                      <m:r>
                                        <a:rPr lang="en-US" sz="1600" i="0">
                                          <a:latin typeface="Cambria Math" panose="02040503050406030204" pitchFamily="18" charset="0"/>
                                        </a:rPr>
                                        <m:t>2</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49</m:t>
                                      </m:r>
                                    </m:num>
                                    <m:den>
                                      <m:r>
                                        <a:rPr lang="en-US" sz="1600" i="0">
                                          <a:latin typeface="Cambria Math" panose="02040503050406030204" pitchFamily="18" charset="0"/>
                                        </a:rPr>
                                        <m:t>50</m:t>
                                      </m:r>
                                    </m:den>
                                  </m:f>
                                </m:e>
                              </m:d>
                            </m:e>
                            <m:sup>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up>
                          </m:sSup>
                        </m:den>
                      </m:f>
                      <m:r>
                        <a:rPr lang="en-US" sz="1600" i="0">
                          <a:latin typeface="Cambria Math" panose="02040503050406030204" pitchFamily="18" charset="0"/>
                        </a:rPr>
                        <m:t>=</m:t>
                      </m:r>
                      <m:r>
                        <a:rPr lang="en-US" sz="1600" i="0">
                          <a:latin typeface="Cambria Math" panose="02040503050406030204" pitchFamily="18" charset="0"/>
                        </a:rPr>
                        <m:t>5</m:t>
                      </m:r>
                      <m:r>
                        <a:rPr lang="en-US" sz="1600" i="0">
                          <a:latin typeface="Cambria Math" panose="02040503050406030204" pitchFamily="18" charset="0"/>
                        </a:rPr>
                        <m:t>.</m:t>
                      </m:r>
                      <m:r>
                        <a:rPr lang="en-US" sz="1600" i="0">
                          <a:latin typeface="Cambria Math" panose="02040503050406030204" pitchFamily="18" charset="0"/>
                        </a:rPr>
                        <m:t>025</m:t>
                      </m:r>
                    </m:oMath>
                  </m:oMathPara>
                </a14:m>
                <a:endParaRPr lang="en-US" sz="1600" dirty="0"/>
              </a:p>
            </p:txBody>
          </p:sp>
        </mc:Choice>
        <mc:Fallback xmlns="">
          <p:sp>
            <p:nvSpPr>
              <p:cNvPr id="28" name="Rectangle 27"/>
              <p:cNvSpPr>
                <a:spLocks noRot="1" noChangeAspect="1" noMove="1" noResize="1" noEditPoints="1" noAdjustHandles="1" noChangeArrowheads="1" noChangeShapeType="1" noTextEdit="1"/>
              </p:cNvSpPr>
              <p:nvPr/>
            </p:nvSpPr>
            <p:spPr>
              <a:xfrm>
                <a:off x="4315718" y="4256161"/>
                <a:ext cx="4859884" cy="1048685"/>
              </a:xfrm>
              <a:prstGeom prst="rect">
                <a:avLst/>
              </a:prstGeom>
              <a:blipFill>
                <a:blip r:embed="rId15"/>
                <a:stretch>
                  <a:fillRect/>
                </a:stretch>
              </a:blipFill>
            </p:spPr>
            <p:txBody>
              <a:bodyPr/>
              <a:lstStyle/>
              <a:p>
                <a:r>
                  <a:rPr lang="en-US">
                    <a:noFill/>
                  </a:rPr>
                  <a:t> </a:t>
                </a:r>
              </a:p>
            </p:txBody>
          </p:sp>
        </mc:Fallback>
      </mc:AlternateContent>
      <p:sp>
        <p:nvSpPr>
          <p:cNvPr id="30" name="Rectangle 29"/>
          <p:cNvSpPr/>
          <p:nvPr/>
        </p:nvSpPr>
        <p:spPr>
          <a:xfrm>
            <a:off x="2438400" y="5257800"/>
            <a:ext cx="6505787" cy="584775"/>
          </a:xfrm>
          <a:prstGeom prst="rect">
            <a:avLst/>
          </a:prstGeom>
        </p:spPr>
        <p:txBody>
          <a:bodyPr wrap="square">
            <a:spAutoFit/>
          </a:bodyPr>
          <a:lstStyle/>
          <a:p>
            <a:pPr algn="just" rtl="1"/>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از شکل پاسخ فرکانسی مشخص است که این فیلتر، از نوع میان گذر است. برای </a:t>
            </a:r>
            <a:r>
              <a:rPr lang="fa-IR" sz="1600" dirty="0">
                <a:latin typeface="Times New Roman" panose="02020603050405020304" pitchFamily="18" charset="0"/>
                <a:ea typeface="Times New Roman" panose="02020603050405020304" pitchFamily="18" charset="0"/>
                <a:cs typeface="B Nazanin" panose="00000400000000000000" pitchFamily="2" charset="-78"/>
              </a:rPr>
              <a:t>تعیین فرکانس های قطع، معادله زیر را حل </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می کنیم:</a:t>
            </a:r>
            <a:endParaRPr lang="en-US" sz="1600" dirty="0"/>
          </a:p>
        </p:txBody>
      </p:sp>
      <mc:AlternateContent xmlns:mc="http://schemas.openxmlformats.org/markup-compatibility/2006" xmlns:a14="http://schemas.microsoft.com/office/drawing/2010/main">
        <mc:Choice Requires="a14">
          <p:sp>
            <p:nvSpPr>
              <p:cNvPr id="32" name="Rectangle 31"/>
              <p:cNvSpPr/>
              <p:nvPr/>
            </p:nvSpPr>
            <p:spPr>
              <a:xfrm>
                <a:off x="380999" y="5723670"/>
                <a:ext cx="2837059" cy="712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r>
                            <a:rPr lang="en-US" sz="1600">
                              <a:latin typeface="Cambria Math" panose="02040503050406030204" pitchFamily="18" charset="0"/>
                            </a:rPr>
                            <m:t>5</m:t>
                          </m:r>
                        </m:num>
                        <m:den>
                          <m:sSup>
                            <m:sSupPr>
                              <m:ctrlPr>
                                <a:rPr lang="en-US" sz="1600" i="1">
                                  <a:latin typeface="Cambria Math" panose="02040503050406030204" pitchFamily="18" charset="0"/>
                                </a:rPr>
                              </m:ctrlPr>
                            </m:sSupPr>
                            <m:e>
                              <m:d>
                                <m:dPr>
                                  <m:begChr m:val="["/>
                                  <m:endChr m:val="]"/>
                                  <m:ctrlPr>
                                    <a:rPr lang="en-US" sz="1600" i="1">
                                      <a:latin typeface="Cambria Math" panose="02040503050406030204" pitchFamily="18" charset="0"/>
                                    </a:rPr>
                                  </m:ctrlPr>
                                </m:dPr>
                                <m:e>
                                  <m:r>
                                    <a:rPr lang="en-US" sz="1600" i="0">
                                      <a:latin typeface="Cambria Math" panose="02040503050406030204" pitchFamily="18" charset="0"/>
                                    </a:rPr>
                                    <m:t>25</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r>
                                            <a:rPr lang="en-US" sz="1600" i="0">
                                              <a:latin typeface="Cambria Math" panose="02040503050406030204" pitchFamily="18" charset="0"/>
                                            </a:rPr>
                                            <m:t>1</m:t>
                                          </m:r>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e>
                                      </m:d>
                                    </m:e>
                                    <m:sup>
                                      <m:r>
                                        <a:rPr lang="en-US" sz="1600" i="0">
                                          <a:latin typeface="Cambria Math" panose="02040503050406030204" pitchFamily="18" charset="0"/>
                                        </a:rPr>
                                        <m:t>2</m:t>
                                      </m:r>
                                    </m:sup>
                                  </m:sSup>
                                  <m:r>
                                    <a:rPr lang="en-US" sz="1600" i="0">
                                      <a:latin typeface="Cambria Math" panose="02040503050406030204" pitchFamily="18" charset="0"/>
                                    </a:rPr>
                                    <m:t>+</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e>
                              </m:d>
                            </m:e>
                            <m:sup>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up>
                          </m:sSup>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5</m:t>
                          </m:r>
                          <m:r>
                            <a:rPr lang="en-US" sz="1600" i="0">
                              <a:latin typeface="Cambria Math" panose="02040503050406030204" pitchFamily="18" charset="0"/>
                            </a:rPr>
                            <m:t>.</m:t>
                          </m:r>
                          <m:r>
                            <a:rPr lang="en-US" sz="1600" i="0">
                              <a:latin typeface="Cambria Math" panose="02040503050406030204" pitchFamily="18" charset="0"/>
                            </a:rPr>
                            <m:t>025</m:t>
                          </m:r>
                        </m:num>
                        <m:den>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den>
                      </m:f>
                    </m:oMath>
                  </m:oMathPara>
                </a14:m>
                <a:endParaRPr lang="en-US" sz="1600" dirty="0"/>
              </a:p>
            </p:txBody>
          </p:sp>
        </mc:Choice>
        <mc:Fallback xmlns="">
          <p:sp>
            <p:nvSpPr>
              <p:cNvPr id="32" name="Rectangle 31"/>
              <p:cNvSpPr>
                <a:spLocks noRot="1" noChangeAspect="1" noMove="1" noResize="1" noEditPoints="1" noAdjustHandles="1" noChangeArrowheads="1" noChangeShapeType="1" noTextEdit="1"/>
              </p:cNvSpPr>
              <p:nvPr/>
            </p:nvSpPr>
            <p:spPr>
              <a:xfrm>
                <a:off x="380999" y="5723670"/>
                <a:ext cx="2837059" cy="712887"/>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069608" y="5866325"/>
                <a:ext cx="287399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smtClean="0">
                          <a:solidFill>
                            <a:srgbClr val="0000FF"/>
                          </a:solidFill>
                          <a:latin typeface="Cambria Math" panose="02040503050406030204" pitchFamily="18" charset="0"/>
                        </a:rPr>
                        <m:t>⇒</m:t>
                      </m:r>
                      <m:r>
                        <a:rPr lang="en-US" sz="1600" i="0">
                          <a:latin typeface="Cambria Math" panose="02040503050406030204" pitchFamily="18" charset="0"/>
                        </a:rPr>
                        <m:t> </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4</m:t>
                          </m:r>
                        </m:sup>
                      </m:sSup>
                      <m:r>
                        <a:rPr lang="en-US" sz="1600" i="0">
                          <a:latin typeface="Cambria Math" panose="02040503050406030204" pitchFamily="18" charset="0"/>
                        </a:rPr>
                        <m:t>−</m:t>
                      </m:r>
                      <m:r>
                        <a:rPr lang="en-US" sz="1600" i="0">
                          <a:latin typeface="Cambria Math" panose="02040503050406030204" pitchFamily="18" charset="0"/>
                        </a:rPr>
                        <m:t>1</m:t>
                      </m:r>
                      <m:r>
                        <a:rPr lang="en-US" sz="1600" i="0">
                          <a:latin typeface="Cambria Math" panose="02040503050406030204" pitchFamily="18" charset="0"/>
                        </a:rPr>
                        <m:t>.</m:t>
                      </m:r>
                      <m:r>
                        <a:rPr lang="en-US" sz="1600" i="0">
                          <a:latin typeface="Cambria Math" panose="02040503050406030204" pitchFamily="18" charset="0"/>
                        </a:rPr>
                        <m:t>96</m:t>
                      </m:r>
                      <m:sSup>
                        <m:sSupPr>
                          <m:ctrlPr>
                            <a:rPr lang="en-US" sz="1600" i="1">
                              <a:latin typeface="Cambria Math" panose="02040503050406030204" pitchFamily="18" charset="0"/>
                            </a:rPr>
                          </m:ctrlPr>
                        </m:sSupPr>
                        <m:e>
                          <m:r>
                            <a:rPr lang="en-US" sz="1600" i="1">
                              <a:latin typeface="Cambria Math" panose="02040503050406030204" pitchFamily="18" charset="0"/>
                            </a:rPr>
                            <m:t>𝜔</m:t>
                          </m:r>
                        </m:e>
                        <m:sup>
                          <m:r>
                            <a:rPr lang="en-US" sz="1600" i="0">
                              <a:latin typeface="Cambria Math" panose="02040503050406030204" pitchFamily="18" charset="0"/>
                            </a:rPr>
                            <m:t>2</m:t>
                          </m:r>
                        </m:sup>
                      </m:sSup>
                      <m:r>
                        <a:rPr lang="en-US" sz="1600" i="0">
                          <a:latin typeface="Cambria Math" panose="02040503050406030204" pitchFamily="18" charset="0"/>
                        </a:rPr>
                        <m:t>+</m:t>
                      </m:r>
                      <m:r>
                        <a:rPr lang="en-US" sz="1600" i="0">
                          <a:latin typeface="Cambria Math" panose="02040503050406030204" pitchFamily="18" charset="0"/>
                        </a:rPr>
                        <m:t>0</m:t>
                      </m:r>
                      <m:r>
                        <a:rPr lang="en-US" sz="1600" i="0">
                          <a:latin typeface="Cambria Math" panose="02040503050406030204" pitchFamily="18" charset="0"/>
                        </a:rPr>
                        <m:t>.</m:t>
                      </m:r>
                      <m:r>
                        <a:rPr lang="en-US" sz="1600" i="0">
                          <a:latin typeface="Cambria Math" panose="02040503050406030204" pitchFamily="18" charset="0"/>
                        </a:rPr>
                        <m:t>9207</m:t>
                      </m:r>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34" name="Rectangle 33"/>
              <p:cNvSpPr>
                <a:spLocks noRot="1" noChangeAspect="1" noMove="1" noResize="1" noEditPoints="1" noAdjustHandles="1" noChangeArrowheads="1" noChangeShapeType="1" noTextEdit="1"/>
              </p:cNvSpPr>
              <p:nvPr/>
            </p:nvSpPr>
            <p:spPr>
              <a:xfrm>
                <a:off x="3069608" y="5866325"/>
                <a:ext cx="2873992" cy="33855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5729114" y="5867746"/>
                <a:ext cx="257602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smtClean="0">
                          <a:solidFill>
                            <a:srgbClr val="0000FF"/>
                          </a:solidFill>
                          <a:latin typeface="Cambria Math" panose="02040503050406030204" pitchFamily="18" charset="0"/>
                        </a:rPr>
                        <m:t>⇒</m:t>
                      </m:r>
                      <m:r>
                        <a:rPr lang="en-US" sz="1600" i="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1</m:t>
                          </m:r>
                        </m:sub>
                      </m:sSub>
                      <m:r>
                        <a:rPr lang="en-US" sz="1600" i="0">
                          <a:latin typeface="Cambria Math" panose="02040503050406030204" pitchFamily="18" charset="0"/>
                        </a:rPr>
                        <m:t>=</m:t>
                      </m:r>
                      <m:r>
                        <a:rPr lang="en-US" sz="1600" i="0">
                          <a:latin typeface="Cambria Math" panose="02040503050406030204" pitchFamily="18" charset="0"/>
                        </a:rPr>
                        <m:t>0</m:t>
                      </m:r>
                      <m:r>
                        <a:rPr lang="en-US" sz="1600" i="0">
                          <a:latin typeface="Cambria Math" panose="02040503050406030204" pitchFamily="18" charset="0"/>
                        </a:rPr>
                        <m:t>.</m:t>
                      </m:r>
                      <m:r>
                        <a:rPr lang="en-US" sz="1600" i="0">
                          <a:latin typeface="Cambria Math" panose="02040503050406030204" pitchFamily="18" charset="0"/>
                        </a:rPr>
                        <m:t>88</m:t>
                      </m:r>
                      <m:r>
                        <a:rPr lang="en-US" sz="1600" i="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2</m:t>
                          </m:r>
                        </m:sub>
                      </m:sSub>
                      <m:r>
                        <a:rPr lang="en-US" sz="1600" i="0">
                          <a:latin typeface="Cambria Math" panose="02040503050406030204" pitchFamily="18" charset="0"/>
                        </a:rPr>
                        <m:t>=</m:t>
                      </m:r>
                      <m:r>
                        <a:rPr lang="en-US" sz="1600" i="0">
                          <a:latin typeface="Cambria Math" panose="02040503050406030204" pitchFamily="18" charset="0"/>
                        </a:rPr>
                        <m:t>1</m:t>
                      </m:r>
                      <m:r>
                        <a:rPr lang="en-US" sz="1600" i="0">
                          <a:latin typeface="Cambria Math" panose="02040503050406030204" pitchFamily="18" charset="0"/>
                        </a:rPr>
                        <m:t>.</m:t>
                      </m:r>
                      <m:r>
                        <a:rPr lang="en-US" sz="1600" i="0">
                          <a:latin typeface="Cambria Math" panose="02040503050406030204" pitchFamily="18" charset="0"/>
                        </a:rPr>
                        <m:t>086</m:t>
                      </m:r>
                      <m:r>
                        <a:rPr lang="en-US" sz="1600" i="0">
                          <a:latin typeface="Cambria Math" panose="02040503050406030204" pitchFamily="18" charset="0"/>
                        </a:rPr>
                        <m:t> </m:t>
                      </m:r>
                    </m:oMath>
                  </m:oMathPara>
                </a14:m>
                <a:endParaRPr lang="en-US" sz="1600" dirty="0"/>
              </a:p>
            </p:txBody>
          </p:sp>
        </mc:Choice>
        <mc:Fallback xmlns="">
          <p:sp>
            <p:nvSpPr>
              <p:cNvPr id="36" name="Rectangle 35"/>
              <p:cNvSpPr>
                <a:spLocks noRot="1" noChangeAspect="1" noMove="1" noResize="1" noEditPoints="1" noAdjustHandles="1" noChangeArrowheads="1" noChangeShapeType="1" noTextEdit="1"/>
              </p:cNvSpPr>
              <p:nvPr/>
            </p:nvSpPr>
            <p:spPr>
              <a:xfrm>
                <a:off x="5729114" y="5867746"/>
                <a:ext cx="2576025" cy="338554"/>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3810000" y="6172200"/>
                <a:ext cx="204030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a:latin typeface="Cambria Math" panose="02040503050406030204" pitchFamily="18" charset="0"/>
                        </a:rPr>
                        <m:t>∆</m:t>
                      </m:r>
                      <m:r>
                        <a:rPr lang="en-US" sz="1600" i="1">
                          <a:latin typeface="Cambria Math" panose="02040503050406030204" pitchFamily="18" charset="0"/>
                        </a:rPr>
                        <m:t>𝜔</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2</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1</m:t>
                          </m:r>
                        </m:sub>
                      </m:sSub>
                      <m:r>
                        <a:rPr lang="en-US" sz="1600" i="0">
                          <a:latin typeface="Cambria Math" panose="02040503050406030204" pitchFamily="18" charset="0"/>
                        </a:rPr>
                        <m:t>=</m:t>
                      </m:r>
                      <m:r>
                        <a:rPr lang="en-US" sz="1600" i="0">
                          <a:latin typeface="Cambria Math" panose="02040503050406030204" pitchFamily="18" charset="0"/>
                        </a:rPr>
                        <m:t>0</m:t>
                      </m:r>
                      <m:r>
                        <a:rPr lang="en-US" sz="1600" i="0">
                          <a:latin typeface="Cambria Math" panose="02040503050406030204" pitchFamily="18" charset="0"/>
                        </a:rPr>
                        <m:t>.</m:t>
                      </m:r>
                      <m:r>
                        <a:rPr lang="en-US" sz="1600" i="0">
                          <a:latin typeface="Cambria Math" panose="02040503050406030204" pitchFamily="18" charset="0"/>
                        </a:rPr>
                        <m:t>2</m:t>
                      </m:r>
                    </m:oMath>
                  </m:oMathPara>
                </a14:m>
                <a:endParaRPr lang="en-US" sz="1600" dirty="0"/>
              </a:p>
            </p:txBody>
          </p:sp>
        </mc:Choice>
        <mc:Fallback xmlns="">
          <p:sp>
            <p:nvSpPr>
              <p:cNvPr id="38" name="Rectangle 37"/>
              <p:cNvSpPr>
                <a:spLocks noRot="1" noChangeAspect="1" noMove="1" noResize="1" noEditPoints="1" noAdjustHandles="1" noChangeArrowheads="1" noChangeShapeType="1" noTextEdit="1"/>
              </p:cNvSpPr>
              <p:nvPr/>
            </p:nvSpPr>
            <p:spPr>
              <a:xfrm>
                <a:off x="3810000" y="6172200"/>
                <a:ext cx="2040302" cy="338554"/>
              </a:xfrm>
              <a:prstGeom prst="rect">
                <a:avLst/>
              </a:prstGeom>
              <a:blipFill>
                <a:blip r:embed="rId19"/>
                <a:stretch>
                  <a:fillRect/>
                </a:stretch>
              </a:blipFill>
            </p:spPr>
            <p:txBody>
              <a:bodyPr/>
              <a:lstStyle/>
              <a:p>
                <a:r>
                  <a:rPr lang="en-US">
                    <a:noFill/>
                  </a:rPr>
                  <a:t> </a:t>
                </a:r>
              </a:p>
            </p:txBody>
          </p:sp>
        </mc:Fallback>
      </mc:AlternateContent>
      <p:pic>
        <p:nvPicPr>
          <p:cNvPr id="39" name="Picture 38"/>
          <p:cNvPicPr/>
          <p:nvPr/>
        </p:nvPicPr>
        <p:blipFill>
          <a:blip r:embed="rId20">
            <a:extLst>
              <a:ext uri="{28A0092B-C50C-407E-A947-70E740481C1C}">
                <a14:useLocalDpi xmlns:a14="http://schemas.microsoft.com/office/drawing/2010/main" val="0"/>
              </a:ext>
            </a:extLst>
          </a:blip>
          <a:stretch>
            <a:fillRect/>
          </a:stretch>
        </p:blipFill>
        <p:spPr>
          <a:xfrm>
            <a:off x="141555" y="4114800"/>
            <a:ext cx="2022481" cy="1623389"/>
          </a:xfrm>
          <a:prstGeom prst="rect">
            <a:avLst/>
          </a:prstGeom>
        </p:spPr>
      </p:pic>
      <p:sp>
        <p:nvSpPr>
          <p:cNvPr id="40" name="Rectangle 39"/>
          <p:cNvSpPr/>
          <p:nvPr/>
        </p:nvSpPr>
        <p:spPr>
          <a:xfrm>
            <a:off x="1161875" y="6467994"/>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3018525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dirty="0"/>
          </a:p>
        </p:txBody>
      </p:sp>
      <p:sp>
        <p:nvSpPr>
          <p:cNvPr id="3" name="Rectangle 2"/>
          <p:cNvSpPr/>
          <p:nvPr/>
        </p:nvSpPr>
        <p:spPr>
          <a:xfrm>
            <a:off x="2971800" y="228600"/>
            <a:ext cx="5943600" cy="372281"/>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q"/>
            </a:pPr>
            <a:r>
              <a:rPr lang="fa-IR" sz="1700"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تابع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شبکه مدار شکل مقابل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را تعیین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و رفتار فیلتری آن را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مشخص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کنید</a:t>
            </a:r>
            <a:r>
              <a:rPr lang="fa-IR" sz="1700" dirty="0">
                <a:latin typeface="Times New Roman" panose="02020603050405020304" pitchFamily="18" charset="0"/>
                <a:ea typeface="Times New Roman" panose="02020603050405020304" pitchFamily="18" charset="0"/>
                <a:cs typeface="B Nazanin" panose="00000400000000000000" pitchFamily="2" charset="-78"/>
              </a:rPr>
              <a:t>.</a:t>
            </a:r>
            <a:endParaRPr lang="en-US" sz="1700" dirty="0"/>
          </a:p>
        </p:txBody>
      </p:sp>
      <p:sp>
        <p:nvSpPr>
          <p:cNvPr id="4" name="Rectangle 3"/>
          <p:cNvSpPr/>
          <p:nvPr/>
        </p:nvSpPr>
        <p:spPr>
          <a:xfrm>
            <a:off x="8110371" y="990600"/>
            <a:ext cx="805029" cy="353943"/>
          </a:xfrm>
          <a:prstGeom prst="rect">
            <a:avLst/>
          </a:prstGeom>
        </p:spPr>
        <p:txBody>
          <a:bodyPr wrap="none">
            <a:spAutoFit/>
          </a:bodyPr>
          <a:lstStyle/>
          <a:p>
            <a:pPr marL="285750" indent="-285750" algn="r" rtl="1">
              <a:buFont typeface="Times New Roman" panose="02020603050405020304" pitchFamily="18" charset="0"/>
              <a:buChar char="■"/>
            </a:pPr>
            <a:r>
              <a:rPr lang="ar-SA"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700" b="1" dirty="0">
              <a:solidFill>
                <a:srgbClr val="FF0000"/>
              </a:solidFill>
            </a:endParaRPr>
          </a:p>
        </p:txBody>
      </p:sp>
      <p:sp>
        <p:nvSpPr>
          <p:cNvPr id="10" name="Rectangle 6"/>
          <p:cNvSpPr>
            <a:spLocks noChangeArrowheads="1"/>
          </p:cNvSpPr>
          <p:nvPr/>
        </p:nvSpPr>
        <p:spPr bwMode="auto">
          <a:xfrm>
            <a:off x="0" y="51628"/>
            <a:ext cx="184731"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700"/>
          </a:p>
        </p:txBody>
      </p:sp>
      <p:pic>
        <p:nvPicPr>
          <p:cNvPr id="13" name="Picture 12"/>
          <p:cNvPicPr>
            <a:picLocks noChangeAspect="1"/>
          </p:cNvPicPr>
          <p:nvPr/>
        </p:nvPicPr>
        <p:blipFill>
          <a:blip r:embed="rId3"/>
          <a:stretch>
            <a:fillRect/>
          </a:stretch>
        </p:blipFill>
        <p:spPr>
          <a:xfrm>
            <a:off x="415636" y="156219"/>
            <a:ext cx="2057400" cy="1430772"/>
          </a:xfrm>
          <a:prstGeom prst="rect">
            <a:avLst/>
          </a:prstGeom>
        </p:spPr>
      </p:pic>
      <p:sp>
        <p:nvSpPr>
          <p:cNvPr id="17" name="Rectangle 16"/>
          <p:cNvSpPr/>
          <p:nvPr/>
        </p:nvSpPr>
        <p:spPr>
          <a:xfrm>
            <a:off x="4828145" y="680982"/>
            <a:ext cx="1541704" cy="353943"/>
          </a:xfrm>
          <a:prstGeom prst="rect">
            <a:avLst/>
          </a:prstGeom>
        </p:spPr>
        <p:txBody>
          <a:bodyPr wrap="none">
            <a:spAutoFit/>
          </a:bodyPr>
          <a:lstStyle/>
          <a:p>
            <a:r>
              <a:rPr lang="en-US" sz="1700" kern="100" dirty="0">
                <a:latin typeface="Cambria Math" panose="02040503050406030204" pitchFamily="18" charset="0"/>
                <a:ea typeface="Cambria Math" panose="02040503050406030204" pitchFamily="18" charset="0"/>
              </a:rPr>
              <a:t>i</a:t>
            </a:r>
            <a:r>
              <a:rPr lang="en-US" sz="1700" kern="100" baseline="-25000" dirty="0">
                <a:latin typeface="Cambria Math" panose="02040503050406030204" pitchFamily="18" charset="0"/>
                <a:ea typeface="Cambria Math" panose="02040503050406030204" pitchFamily="18" charset="0"/>
              </a:rPr>
              <a:t>s</a:t>
            </a:r>
            <a:r>
              <a:rPr lang="en-US" sz="1700" kern="100" dirty="0">
                <a:latin typeface="Cambria Math" panose="02040503050406030204" pitchFamily="18" charset="0"/>
                <a:ea typeface="Cambria Math" panose="02040503050406030204" pitchFamily="18" charset="0"/>
              </a:rPr>
              <a:t>(t)=Re[</a:t>
            </a:r>
            <a:r>
              <a:rPr lang="en-US" sz="1700" kern="100" dirty="0" err="1">
                <a:latin typeface="Cambria Math" panose="02040503050406030204" pitchFamily="18" charset="0"/>
                <a:ea typeface="Cambria Math" panose="02040503050406030204" pitchFamily="18" charset="0"/>
              </a:rPr>
              <a:t>I</a:t>
            </a:r>
            <a:r>
              <a:rPr lang="en-US" sz="1700" kern="100" baseline="-25000" dirty="0" err="1">
                <a:latin typeface="Cambria Math" panose="02040503050406030204" pitchFamily="18" charset="0"/>
                <a:ea typeface="Cambria Math" panose="02040503050406030204" pitchFamily="18" charset="0"/>
              </a:rPr>
              <a:t>s</a:t>
            </a:r>
            <a:r>
              <a:rPr lang="en-US" sz="1700" kern="100" dirty="0" err="1">
                <a:latin typeface="Cambria Math" panose="02040503050406030204" pitchFamily="18" charset="0"/>
                <a:ea typeface="Cambria Math" panose="02040503050406030204" pitchFamily="18" charset="0"/>
              </a:rPr>
              <a:t>e</a:t>
            </a:r>
            <a:r>
              <a:rPr lang="en-US" sz="1700" kern="100" baseline="30000" dirty="0" err="1">
                <a:latin typeface="Cambria Math" panose="02040503050406030204" pitchFamily="18" charset="0"/>
                <a:ea typeface="Cambria Math" panose="02040503050406030204" pitchFamily="18" charset="0"/>
              </a:rPr>
              <a:t>jωl</a:t>
            </a:r>
            <a:r>
              <a:rPr lang="en-US" sz="1700" kern="100" dirty="0">
                <a:latin typeface="Cambria Math" panose="02040503050406030204" pitchFamily="18" charset="0"/>
                <a:ea typeface="Cambria Math" panose="02040503050406030204" pitchFamily="18" charset="0"/>
              </a:rPr>
              <a:t>]</a:t>
            </a:r>
            <a:endParaRPr lang="en-US" sz="17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19" name="Rectangle 18"/>
              <p:cNvSpPr/>
              <p:nvPr/>
            </p:nvSpPr>
            <p:spPr>
              <a:xfrm>
                <a:off x="3048000" y="1286009"/>
                <a:ext cx="5867400" cy="492122"/>
              </a:xfrm>
              <a:prstGeom prst="rect">
                <a:avLst/>
              </a:prstGeom>
            </p:spPr>
            <p:txBody>
              <a:bodyPr wrap="square">
                <a:spAutoFit/>
              </a:bodyPr>
              <a:lstStyle/>
              <a:p>
                <a:pPr algn="r" rtl="1"/>
                <a:r>
                  <a:rPr lang="fa-IR" sz="1700" dirty="0">
                    <a:latin typeface="Cambria Math" panose="02040503050406030204" pitchFamily="18" charset="0"/>
                    <a:ea typeface="Cambria Math" panose="02040503050406030204" pitchFamily="18" charset="0"/>
                    <a:cs typeface="B Nazanin" panose="00000400000000000000" pitchFamily="2" charset="-78"/>
                  </a:rPr>
                  <a:t>امپدانس معادل اتصال موازی مقاومت 2 اهمی و شاخه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ی (</a:t>
                </a:r>
                <a:r>
                  <a:rPr lang="en-US" sz="1700" dirty="0" err="1" smtClean="0">
                    <a:effectLst/>
                    <a:latin typeface="Cambria Math" panose="02040503050406030204" pitchFamily="18" charset="0"/>
                    <a:ea typeface="Cambria Math" panose="02040503050406030204" pitchFamily="18" charset="0"/>
                  </a:rPr>
                  <a:t>jω</a:t>
                </a:r>
                <a:r>
                  <a:rPr lang="en-US" sz="1700" dirty="0">
                    <a:effectLst/>
                    <a:latin typeface="Cambria Math" panose="02040503050406030204" pitchFamily="18" charset="0"/>
                    <a:ea typeface="Cambria Math" panose="02040503050406030204" pitchFamily="18" charset="0"/>
                  </a:rPr>
                  <a:t>+</a:t>
                </a:r>
                <a14:m>
                  <m:oMath xmlns:m="http://schemas.openxmlformats.org/officeDocument/2006/math">
                    <m:f>
                      <m:fPr>
                        <m:ctrlPr>
                          <a:rPr lang="en-US" sz="17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1700" i="1">
                            <a:effectLst/>
                            <a:latin typeface="Cambria Math" panose="02040503050406030204" pitchFamily="18" charset="0"/>
                            <a:ea typeface="Cambria Math" panose="02040503050406030204" pitchFamily="18" charset="0"/>
                            <a:cs typeface="Times New Roman" panose="02020603050405020304" pitchFamily="18" charset="0"/>
                          </a:rPr>
                          <m:t>4</m:t>
                        </m:r>
                      </m:num>
                      <m:den>
                        <m:r>
                          <a:rPr lang="en-US" sz="1700" i="1">
                            <a:effectLst/>
                            <a:latin typeface="Cambria Math" panose="02040503050406030204" pitchFamily="18" charset="0"/>
                            <a:ea typeface="Cambria Math" panose="02040503050406030204" pitchFamily="18" charset="0"/>
                            <a:cs typeface="Times New Roman" panose="02020603050405020304" pitchFamily="18" charset="0"/>
                          </a:rPr>
                          <m:t>𝑗</m:t>
                        </m:r>
                        <m:r>
                          <m:rPr>
                            <m:nor/>
                          </m:rPr>
                          <a:rPr lang="en-US" sz="1700" dirty="0">
                            <a:latin typeface="Cambria Math" panose="02040503050406030204" pitchFamily="18" charset="0"/>
                            <a:ea typeface="Cambria Math" panose="02040503050406030204" pitchFamily="18" charset="0"/>
                          </a:rPr>
                          <m:t>ω</m:t>
                        </m:r>
                      </m:den>
                    </m:f>
                  </m:oMath>
                </a14:m>
                <a:r>
                  <a:rPr lang="fa-IR" sz="1700" dirty="0" smtClean="0">
                    <a:latin typeface="Cambria Math" panose="02040503050406030204" pitchFamily="18" charset="0"/>
                    <a:ea typeface="Cambria Math" panose="02040503050406030204" pitchFamily="18" charset="0"/>
                    <a:cs typeface="B Nazanin" panose="00000400000000000000" pitchFamily="2" charset="-78"/>
                  </a:rPr>
                  <a:t>) </a:t>
                </a:r>
                <a:r>
                  <a:rPr lang="fa-IR" sz="1700" dirty="0">
                    <a:latin typeface="Cambria Math" panose="02040503050406030204" pitchFamily="18" charset="0"/>
                    <a:ea typeface="Cambria Math" panose="02040503050406030204" pitchFamily="18" charset="0"/>
                    <a:cs typeface="B Nazanin" panose="00000400000000000000" pitchFamily="2" charset="-78"/>
                  </a:rPr>
                  <a:t>برابر است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با:</a:t>
                </a:r>
                <a:endParaRPr lang="en-US" sz="1700" dirty="0">
                  <a:latin typeface="Cambria Math" panose="02040503050406030204" pitchFamily="18" charset="0"/>
                  <a:ea typeface="Cambria Math" panose="020405030504060302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3048000" y="1286009"/>
                <a:ext cx="5867400" cy="492122"/>
              </a:xfrm>
              <a:prstGeom prst="rect">
                <a:avLst/>
              </a:prstGeom>
              <a:blipFill>
                <a:blip r:embed="rId4"/>
                <a:stretch>
                  <a:fillRect r="-519" b="-61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914400" y="1809647"/>
                <a:ext cx="7391400" cy="1798121"/>
              </a:xfrm>
              <a:prstGeom prst="rect">
                <a:avLst/>
              </a:prstGeom>
            </p:spPr>
            <p:txBody>
              <a:bodyPr wrap="square">
                <a:spAutoFit/>
              </a:bodyPr>
              <a:lstStyle/>
              <a:p>
                <a:pPr marL="457200">
                  <a:lnSpc>
                    <a:spcPct val="107000"/>
                  </a:lnSpc>
                  <a:spcAft>
                    <a:spcPts val="800"/>
                  </a:spcAft>
                </a:pPr>
                <a14:m>
                  <m:oMathPara xmlns:m="http://schemas.openxmlformats.org/officeDocument/2006/math">
                    <m:oMathParaPr>
                      <m:jc m:val="centerGroup"/>
                    </m:oMathParaPr>
                    <m:oMath xmlns:m="http://schemas.openxmlformats.org/officeDocument/2006/math">
                      <m:r>
                        <a:rPr lang="en-US" sz="1700" i="1" kern="100" smtClean="0">
                          <a:latin typeface="Cambria Math" panose="02040503050406030204" pitchFamily="18" charset="0"/>
                          <a:ea typeface="Cambria Math" panose="02040503050406030204" pitchFamily="18" charset="0"/>
                          <a:cs typeface="B Nazanin" panose="00000400000000000000" pitchFamily="2" charset="-78"/>
                        </a:rPr>
                        <m:t>𝑧</m:t>
                      </m:r>
                      <m:d>
                        <m:d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700" i="1" kern="100">
                              <a:latin typeface="Cambria Math" panose="02040503050406030204" pitchFamily="18" charset="0"/>
                              <a:ea typeface="Cambria Math" panose="02040503050406030204" pitchFamily="18" charset="0"/>
                              <a:cs typeface="B Nazanin" panose="00000400000000000000" pitchFamily="2" charset="-78"/>
                            </a:rPr>
                            <m:t>𝑗</m:t>
                          </m:r>
                          <m:r>
                            <a:rPr lang="en-US" sz="1700" i="1" kern="100">
                              <a:latin typeface="Cambria Math" panose="02040503050406030204" pitchFamily="18" charset="0"/>
                              <a:ea typeface="Cambria Math" panose="02040503050406030204" pitchFamily="18" charset="0"/>
                              <a:cs typeface="B Nazanin" panose="00000400000000000000" pitchFamily="2" charset="-78"/>
                            </a:rPr>
                            <m:t>𝜔</m:t>
                          </m:r>
                        </m:e>
                      </m:d>
                      <m:r>
                        <a:rPr lang="en-US" sz="17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fPr>
                        <m:num>
                          <m:d>
                            <m:d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700" i="1" kern="100">
                                  <a:latin typeface="Cambria Math" panose="02040503050406030204" pitchFamily="18" charset="0"/>
                                  <a:ea typeface="Cambria Math" panose="02040503050406030204" pitchFamily="18" charset="0"/>
                                  <a:cs typeface="B Nazanin" panose="00000400000000000000" pitchFamily="2" charset="-78"/>
                                </a:rPr>
                                <m:t>𝑗</m:t>
                              </m:r>
                              <m:r>
                                <a:rPr lang="en-US" sz="1700" i="1" kern="100">
                                  <a:latin typeface="Cambria Math" panose="02040503050406030204" pitchFamily="18" charset="0"/>
                                  <a:ea typeface="Cambria Math" panose="02040503050406030204" pitchFamily="18" charset="0"/>
                                  <a:cs typeface="B Nazanin" panose="00000400000000000000" pitchFamily="2" charset="-78"/>
                                </a:rPr>
                                <m:t>𝜔</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700" i="1" kern="100">
                                      <a:latin typeface="Cambria Math" panose="02040503050406030204" pitchFamily="18" charset="0"/>
                                      <a:ea typeface="Cambria Math" panose="02040503050406030204" pitchFamily="18" charset="0"/>
                                      <a:cs typeface="B Nazanin" panose="00000400000000000000" pitchFamily="2" charset="-78"/>
                                    </a:rPr>
                                    <m:t>4</m:t>
                                  </m:r>
                                </m:num>
                                <m:den>
                                  <m:r>
                                    <a:rPr lang="en-US" sz="1700" i="1" kern="100">
                                      <a:latin typeface="Cambria Math" panose="02040503050406030204" pitchFamily="18" charset="0"/>
                                      <a:ea typeface="Cambria Math" panose="02040503050406030204" pitchFamily="18" charset="0"/>
                                      <a:cs typeface="B Nazanin" panose="00000400000000000000" pitchFamily="2" charset="-78"/>
                                    </a:rPr>
                                    <m:t>𝑗</m:t>
                                  </m:r>
                                  <m:r>
                                    <a:rPr lang="en-US" sz="1700" i="1" kern="100">
                                      <a:latin typeface="Cambria Math" panose="02040503050406030204" pitchFamily="18" charset="0"/>
                                      <a:ea typeface="Cambria Math" panose="02040503050406030204" pitchFamily="18" charset="0"/>
                                      <a:cs typeface="B Nazanin" panose="00000400000000000000" pitchFamily="2" charset="-78"/>
                                    </a:rPr>
                                    <m:t>𝜔</m:t>
                                  </m:r>
                                </m:den>
                              </m:f>
                            </m:e>
                          </m:d>
                          <m:r>
                            <a:rPr lang="en-US" sz="1700" i="1" kern="100">
                              <a:latin typeface="Cambria Math" panose="02040503050406030204" pitchFamily="18" charset="0"/>
                              <a:ea typeface="Cambria Math" panose="02040503050406030204" pitchFamily="18" charset="0"/>
                              <a:cs typeface="B Nazanin" panose="00000400000000000000" pitchFamily="2" charset="-78"/>
                            </a:rPr>
                            <m:t>2</m:t>
                          </m:r>
                        </m:num>
                        <m:den>
                          <m:r>
                            <a:rPr lang="en-US" sz="1700" i="1" kern="100">
                              <a:latin typeface="Cambria Math" panose="02040503050406030204" pitchFamily="18" charset="0"/>
                              <a:ea typeface="Cambria Math" panose="02040503050406030204" pitchFamily="18" charset="0"/>
                              <a:cs typeface="B Nazanin" panose="00000400000000000000" pitchFamily="2" charset="-78"/>
                            </a:rPr>
                            <m:t>𝑗</m:t>
                          </m:r>
                          <m:r>
                            <a:rPr lang="en-US" sz="1700" i="1" kern="100">
                              <a:latin typeface="Cambria Math" panose="02040503050406030204" pitchFamily="18" charset="0"/>
                              <a:ea typeface="Cambria Math" panose="02040503050406030204" pitchFamily="18" charset="0"/>
                              <a:cs typeface="B Nazanin" panose="00000400000000000000" pitchFamily="2" charset="-78"/>
                            </a:rPr>
                            <m:t>𝜔</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700" i="1" kern="100">
                                  <a:latin typeface="Cambria Math" panose="02040503050406030204" pitchFamily="18" charset="0"/>
                                  <a:ea typeface="Cambria Math" panose="02040503050406030204" pitchFamily="18" charset="0"/>
                                  <a:cs typeface="B Nazanin" panose="00000400000000000000" pitchFamily="2" charset="-78"/>
                                </a:rPr>
                                <m:t>4</m:t>
                              </m:r>
                            </m:num>
                            <m:den>
                              <m:r>
                                <a:rPr lang="en-US" sz="1700" i="1" kern="100">
                                  <a:latin typeface="Cambria Math" panose="02040503050406030204" pitchFamily="18" charset="0"/>
                                  <a:ea typeface="Cambria Math" panose="02040503050406030204" pitchFamily="18" charset="0"/>
                                  <a:cs typeface="B Nazanin" panose="00000400000000000000" pitchFamily="2" charset="-78"/>
                                </a:rPr>
                                <m:t>𝑗</m:t>
                              </m:r>
                              <m:r>
                                <a:rPr lang="en-US" sz="1700" i="1" kern="100">
                                  <a:latin typeface="Cambria Math" panose="02040503050406030204" pitchFamily="18" charset="0"/>
                                  <a:ea typeface="Cambria Math" panose="02040503050406030204" pitchFamily="18" charset="0"/>
                                  <a:cs typeface="B Nazanin" panose="00000400000000000000" pitchFamily="2" charset="-78"/>
                                </a:rPr>
                                <m:t>𝜔</m:t>
                              </m:r>
                            </m:den>
                          </m:f>
                          <m:r>
                            <a:rPr lang="en-US" sz="1700" i="1" kern="100">
                              <a:latin typeface="Cambria Math" panose="02040503050406030204" pitchFamily="18" charset="0"/>
                              <a:ea typeface="Cambria Math" panose="02040503050406030204" pitchFamily="18" charset="0"/>
                              <a:cs typeface="B Nazanin" panose="00000400000000000000" pitchFamily="2" charset="-78"/>
                            </a:rPr>
                            <m:t>+</m:t>
                          </m:r>
                          <m:r>
                            <a:rPr lang="en-US" sz="1700" i="1" kern="100">
                              <a:latin typeface="Cambria Math" panose="02040503050406030204" pitchFamily="18" charset="0"/>
                              <a:ea typeface="Cambria Math" panose="02040503050406030204" pitchFamily="18" charset="0"/>
                              <a:cs typeface="B Nazanin" panose="00000400000000000000" pitchFamily="2" charset="-78"/>
                            </a:rPr>
                            <m:t>2</m:t>
                          </m:r>
                        </m:den>
                      </m:f>
                      <m:r>
                        <a:rPr lang="en-US" sz="1700" i="1" kern="100">
                          <a:latin typeface="Cambria Math" panose="02040503050406030204" pitchFamily="18" charset="0"/>
                          <a:ea typeface="Cambria Math" panose="02040503050406030204" pitchFamily="18" charset="0"/>
                          <a:cs typeface="B Nazanin" panose="00000400000000000000" pitchFamily="2" charset="-78"/>
                        </a:rPr>
                        <m:t>= </m:t>
                      </m:r>
                      <m:f>
                        <m:f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700" i="1" kern="100">
                              <a:latin typeface="Cambria Math" panose="02040503050406030204" pitchFamily="18" charset="0"/>
                              <a:ea typeface="Cambria Math" panose="02040503050406030204" pitchFamily="18" charset="0"/>
                              <a:cs typeface="B Nazanin" panose="00000400000000000000" pitchFamily="2" charset="-78"/>
                            </a:rPr>
                            <m:t>2</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r>
                            <a:rPr lang="en-US" sz="1700" i="1" kern="100">
                              <a:latin typeface="Cambria Math" panose="02040503050406030204" pitchFamily="18" charset="0"/>
                              <a:ea typeface="Cambria Math" panose="02040503050406030204" pitchFamily="18" charset="0"/>
                              <a:cs typeface="B Nazanin" panose="00000400000000000000" pitchFamily="2" charset="-78"/>
                            </a:rPr>
                            <m:t>4</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sSup>
                            <m:sSup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700" i="1" kern="100">
                                  <a:latin typeface="Cambria Math" panose="02040503050406030204" pitchFamily="18" charset="0"/>
                                  <a:ea typeface="Cambria Math" panose="02040503050406030204" pitchFamily="18" charset="0"/>
                                  <a:cs typeface="B Nazanin" panose="00000400000000000000" pitchFamily="2" charset="-78"/>
                                </a:rPr>
                                <m:t>𝜔</m:t>
                              </m:r>
                            </m:e>
                            <m:sup>
                              <m:r>
                                <a:rPr lang="en-US" sz="1700" i="1" kern="100">
                                  <a:latin typeface="Cambria Math" panose="02040503050406030204" pitchFamily="18" charset="0"/>
                                  <a:ea typeface="Cambria Math" panose="02040503050406030204" pitchFamily="18" charset="0"/>
                                  <a:cs typeface="B Nazanin" panose="00000400000000000000" pitchFamily="2" charset="-78"/>
                                </a:rPr>
                                <m:t>2</m:t>
                              </m:r>
                            </m:sup>
                          </m:sSup>
                          <m:r>
                            <a:rPr lang="en-US" sz="1700" i="1" kern="100">
                              <a:latin typeface="Cambria Math" panose="02040503050406030204" pitchFamily="18" charset="0"/>
                              <a:ea typeface="Cambria Math" panose="02040503050406030204" pitchFamily="18" charset="0"/>
                              <a:cs typeface="B Nazanin" panose="00000400000000000000" pitchFamily="2" charset="-78"/>
                            </a:rPr>
                            <m:t>)</m:t>
                          </m:r>
                        </m:num>
                        <m:den>
                          <m:r>
                            <a:rPr lang="en-US" sz="1700" i="1" kern="100">
                              <a:latin typeface="Cambria Math" panose="02040503050406030204" pitchFamily="18" charset="0"/>
                              <a:ea typeface="Cambria Math" panose="02040503050406030204" pitchFamily="18" charset="0"/>
                              <a:cs typeface="B Nazanin" panose="00000400000000000000" pitchFamily="2" charset="-78"/>
                            </a:rPr>
                            <m:t>4</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sSup>
                            <m:sSup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700" i="1" kern="100">
                                  <a:latin typeface="Cambria Math" panose="02040503050406030204" pitchFamily="18" charset="0"/>
                                  <a:ea typeface="Cambria Math" panose="02040503050406030204" pitchFamily="18" charset="0"/>
                                  <a:cs typeface="B Nazanin" panose="00000400000000000000" pitchFamily="2" charset="-78"/>
                                </a:rPr>
                                <m:t>𝜔</m:t>
                              </m:r>
                            </m:e>
                            <m:sup>
                              <m:r>
                                <a:rPr lang="en-US" sz="1700" i="1" kern="100">
                                  <a:latin typeface="Cambria Math" panose="02040503050406030204" pitchFamily="18" charset="0"/>
                                  <a:ea typeface="Cambria Math" panose="02040503050406030204" pitchFamily="18" charset="0"/>
                                  <a:cs typeface="B Nazanin" panose="00000400000000000000" pitchFamily="2" charset="-78"/>
                                </a:rPr>
                                <m:t>2</m:t>
                              </m:r>
                            </m:sup>
                          </m:sSup>
                          <m:r>
                            <a:rPr lang="en-US" sz="1700" i="1" kern="100">
                              <a:latin typeface="Cambria Math" panose="02040503050406030204" pitchFamily="18" charset="0"/>
                              <a:ea typeface="Cambria Math" panose="02040503050406030204" pitchFamily="18" charset="0"/>
                              <a:cs typeface="B Nazanin" panose="00000400000000000000" pitchFamily="2" charset="-78"/>
                            </a:rPr>
                            <m:t>+</m:t>
                          </m:r>
                          <m:r>
                            <a:rPr lang="en-US" sz="1700" i="1" kern="100">
                              <a:latin typeface="Cambria Math" panose="02040503050406030204" pitchFamily="18" charset="0"/>
                              <a:ea typeface="Cambria Math" panose="02040503050406030204" pitchFamily="18" charset="0"/>
                              <a:cs typeface="B Nazanin" panose="00000400000000000000" pitchFamily="2" charset="-78"/>
                            </a:rPr>
                            <m:t>𝑗</m:t>
                          </m:r>
                          <m:r>
                            <a:rPr lang="en-US" sz="1700" i="1" kern="100">
                              <a:latin typeface="Cambria Math" panose="02040503050406030204" pitchFamily="18" charset="0"/>
                              <a:ea typeface="Cambria Math" panose="02040503050406030204" pitchFamily="18" charset="0"/>
                              <a:cs typeface="B Nazanin" panose="00000400000000000000" pitchFamily="2" charset="-78"/>
                            </a:rPr>
                            <m:t>2</m:t>
                          </m:r>
                          <m:r>
                            <a:rPr lang="en-US" sz="1700" i="1" kern="100">
                              <a:latin typeface="Cambria Math" panose="02040503050406030204" pitchFamily="18" charset="0"/>
                              <a:ea typeface="Cambria Math" panose="02040503050406030204" pitchFamily="18" charset="0"/>
                              <a:cs typeface="B Nazanin" panose="00000400000000000000" pitchFamily="2" charset="-78"/>
                            </a:rPr>
                            <m:t>𝜔</m:t>
                          </m:r>
                        </m:den>
                      </m:f>
                    </m:oMath>
                  </m:oMathPara>
                </a14:m>
                <a:endParaRPr lang="en-US" sz="1700" kern="100" dirty="0">
                  <a:effectLst/>
                  <a:latin typeface="Cambria Math" panose="02040503050406030204" pitchFamily="18" charset="0"/>
                  <a:ea typeface="Cambria Math" panose="02040503050406030204" pitchFamily="18" charset="0"/>
                  <a:cs typeface="Arial" panose="020B0604020202020204" pitchFamily="34" charset="0"/>
                </a:endParaRPr>
              </a:p>
              <a:p>
                <a:pPr marL="457200">
                  <a:lnSpc>
                    <a:spcPct val="107000"/>
                  </a:lnSpc>
                  <a:spcAft>
                    <a:spcPts val="800"/>
                  </a:spcAft>
                </a:pPr>
                <a:r>
                  <a:rPr lang="en-US" sz="1700" kern="100" dirty="0" smtClean="0">
                    <a:latin typeface="Cambria Math" panose="02040503050406030204" pitchFamily="18" charset="0"/>
                    <a:ea typeface="Cambria Math" panose="02040503050406030204" pitchFamily="18" charset="0"/>
                    <a:cs typeface="B Nazanin" panose="00000400000000000000" pitchFamily="2" charset="-78"/>
                  </a:rPr>
                  <a:t>V</a:t>
                </a:r>
                <a:r>
                  <a:rPr lang="en-US" sz="1700" kern="100" baseline="-25000" dirty="0" smtClean="0">
                    <a:latin typeface="Cambria Math" panose="02040503050406030204" pitchFamily="18" charset="0"/>
                    <a:ea typeface="Cambria Math" panose="02040503050406030204" pitchFamily="18" charset="0"/>
                    <a:cs typeface="B Nazanin" panose="00000400000000000000" pitchFamily="2" charset="-78"/>
                  </a:rPr>
                  <a:t>o</a:t>
                </a:r>
                <a:r>
                  <a:rPr lang="en-US" sz="1700" kern="100" dirty="0" smtClean="0">
                    <a:latin typeface="Cambria Math" panose="02040503050406030204" pitchFamily="18" charset="0"/>
                    <a:ea typeface="Cambria Math" panose="02040503050406030204" pitchFamily="18" charset="0"/>
                    <a:cs typeface="B Nazanin" panose="00000400000000000000" pitchFamily="2" charset="-78"/>
                  </a:rPr>
                  <a:t>=</a:t>
                </a:r>
                <a:r>
                  <a:rPr lang="en-US" sz="1700" kern="100" dirty="0" err="1" smtClean="0">
                    <a:latin typeface="Cambria Math" panose="02040503050406030204" pitchFamily="18" charset="0"/>
                    <a:ea typeface="Cambria Math" panose="02040503050406030204" pitchFamily="18" charset="0"/>
                    <a:cs typeface="B Nazanin" panose="00000400000000000000" pitchFamily="2" charset="-78"/>
                  </a:rPr>
                  <a:t>I</a:t>
                </a:r>
                <a:r>
                  <a:rPr lang="en-US" sz="1700" kern="100" baseline="-25000" dirty="0" err="1" smtClean="0">
                    <a:latin typeface="Cambria Math" panose="02040503050406030204" pitchFamily="18" charset="0"/>
                    <a:ea typeface="Cambria Math" panose="02040503050406030204" pitchFamily="18" charset="0"/>
                    <a:cs typeface="B Nazanin" panose="00000400000000000000" pitchFamily="2" charset="-78"/>
                  </a:rPr>
                  <a:t>s</a:t>
                </a:r>
                <a:r>
                  <a:rPr lang="en-US" sz="1700" kern="100" dirty="0" err="1" smtClean="0">
                    <a:latin typeface="Cambria Math" panose="02040503050406030204" pitchFamily="18" charset="0"/>
                    <a:ea typeface="Cambria Math" panose="02040503050406030204" pitchFamily="18" charset="0"/>
                    <a:cs typeface="B Nazanin" panose="00000400000000000000" pitchFamily="2" charset="-78"/>
                  </a:rPr>
                  <a:t>.Z</a:t>
                </a:r>
                <a:r>
                  <a:rPr lang="en-US" sz="1700" kern="100" dirty="0" smtClean="0">
                    <a:latin typeface="Cambria Math" panose="02040503050406030204" pitchFamily="18" charset="0"/>
                    <a:ea typeface="Cambria Math" panose="02040503050406030204" pitchFamily="18" charset="0"/>
                    <a:cs typeface="B Nazanin" panose="00000400000000000000" pitchFamily="2" charset="-78"/>
                  </a:rPr>
                  <a:t>(</a:t>
                </a:r>
                <a:r>
                  <a:rPr lang="en-US" sz="1700" kern="100" dirty="0" err="1" smtClean="0">
                    <a:latin typeface="Cambria Math" panose="02040503050406030204" pitchFamily="18" charset="0"/>
                    <a:ea typeface="Cambria Math" panose="02040503050406030204" pitchFamily="18" charset="0"/>
                    <a:cs typeface="B Nazanin" panose="00000400000000000000" pitchFamily="2" charset="-78"/>
                  </a:rPr>
                  <a:t>jω</a:t>
                </a:r>
                <a:r>
                  <a:rPr lang="en-US" sz="1700" kern="100" dirty="0">
                    <a:latin typeface="Cambria Math" panose="02040503050406030204" pitchFamily="18" charset="0"/>
                    <a:ea typeface="Cambria Math" panose="02040503050406030204" pitchFamily="18" charset="0"/>
                    <a:cs typeface="B Nazanin" panose="00000400000000000000" pitchFamily="2" charset="-78"/>
                  </a:rPr>
                  <a:t>)</a:t>
                </a:r>
                <a14:m>
                  <m:oMath xmlns:m="http://schemas.openxmlformats.org/officeDocument/2006/math">
                    <m:r>
                      <a:rPr lang="en-US" sz="1700" b="0" i="0" kern="10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m:t> </m:t>
                    </m:r>
                    <m:r>
                      <a:rPr lang="en-US" sz="1700" kern="100">
                        <a:solidFill>
                          <a:srgbClr val="0000FF"/>
                        </a:solidFill>
                        <a:latin typeface="Cambria Math" panose="02040503050406030204" pitchFamily="18" charset="0"/>
                        <a:ea typeface="Cambria Math" panose="02040503050406030204" pitchFamily="18" charset="0"/>
                        <a:cs typeface="B Nazanin" panose="00000400000000000000" pitchFamily="2" charset="-78"/>
                      </a:rPr>
                      <m:t>⇒</m:t>
                    </m:r>
                  </m:oMath>
                </a14:m>
                <a:r>
                  <a:rPr lang="en-US" sz="1700" kern="100" dirty="0" smtClean="0">
                    <a:latin typeface="Cambria Math" panose="02040503050406030204" pitchFamily="18" charset="0"/>
                    <a:ea typeface="Cambria Math" panose="02040503050406030204" pitchFamily="18" charset="0"/>
                    <a:cs typeface="B Nazanin" panose="00000400000000000000" pitchFamily="2" charset="-78"/>
                  </a:rPr>
                  <a:t> </a:t>
                </a:r>
                <a:r>
                  <a:rPr lang="en-US" sz="1700" kern="100" dirty="0">
                    <a:latin typeface="Cambria Math" panose="02040503050406030204" pitchFamily="18" charset="0"/>
                    <a:ea typeface="Cambria Math" panose="02040503050406030204" pitchFamily="18" charset="0"/>
                    <a:cs typeface="B Nazanin" panose="00000400000000000000" pitchFamily="2" charset="-78"/>
                  </a:rPr>
                  <a:t>H(</a:t>
                </a:r>
                <a:r>
                  <a:rPr lang="en-US" sz="1700" kern="100" dirty="0" err="1">
                    <a:latin typeface="Cambria Math" panose="02040503050406030204" pitchFamily="18" charset="0"/>
                    <a:ea typeface="Cambria Math" panose="02040503050406030204" pitchFamily="18" charset="0"/>
                    <a:cs typeface="B Nazanin" panose="00000400000000000000" pitchFamily="2" charset="-78"/>
                  </a:rPr>
                  <a:t>jω</a:t>
                </a:r>
                <a:r>
                  <a:rPr lang="en-US" sz="1700" kern="100" dirty="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r>
                      <a:rPr lang="en-US">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𝑜</m:t>
                            </m:r>
                          </m:sub>
                        </m:sSub>
                        <m:d>
                          <m:dPr>
                            <m:ctrlPr>
                              <a:rPr lang="en-US"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𝜔</m:t>
                            </m:r>
                          </m:e>
                        </m:d>
                      </m:num>
                      <m:den>
                        <m:sSub>
                          <m:sSubPr>
                            <m:ctrlPr>
                              <a:rPr lang="en-US" i="1">
                                <a:latin typeface="Cambria Math" panose="02040503050406030204" pitchFamily="18" charset="0"/>
                              </a:rPr>
                            </m:ctrlPr>
                          </m:sSubPr>
                          <m:e>
                            <m:r>
                              <a:rPr lang="en-US" b="0" i="1" smtClean="0">
                                <a:latin typeface="Cambria Math" panose="02040503050406030204" pitchFamily="18" charset="0"/>
                              </a:rPr>
                              <m:t>𝐼</m:t>
                            </m:r>
                          </m:e>
                          <m:sub>
                            <m:r>
                              <a:rPr lang="en-US" i="1">
                                <a:latin typeface="Cambria Math" panose="02040503050406030204" pitchFamily="18" charset="0"/>
                              </a:rPr>
                              <m:t>𝑠</m:t>
                            </m:r>
                          </m:sub>
                        </m:sSub>
                        <m:d>
                          <m:dPr>
                            <m:ctrlPr>
                              <a:rPr lang="en-US"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𝜔</m:t>
                            </m:r>
                          </m:e>
                        </m:d>
                      </m:den>
                    </m:f>
                    <m:r>
                      <a:rPr lang="en-US" sz="1700" i="1" kern="100">
                        <a:latin typeface="Cambria Math" panose="02040503050406030204" pitchFamily="18" charset="0"/>
                        <a:ea typeface="Cambria Math" panose="02040503050406030204" pitchFamily="18" charset="0"/>
                        <a:cs typeface="B Nazanin" panose="00000400000000000000" pitchFamily="2" charset="-78"/>
                      </a:rPr>
                      <m:t> </m:t>
                    </m:r>
                  </m:oMath>
                </a14:m>
                <a:r>
                  <a:rPr lang="en-US" sz="1700" kern="100" dirty="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f>
                      <m:f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700" i="1" kern="100">
                            <a:latin typeface="Cambria Math" panose="02040503050406030204" pitchFamily="18" charset="0"/>
                            <a:ea typeface="Cambria Math" panose="02040503050406030204" pitchFamily="18" charset="0"/>
                            <a:cs typeface="B Nazanin" panose="00000400000000000000" pitchFamily="2" charset="-78"/>
                          </a:rPr>
                          <m:t>2</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r>
                          <a:rPr lang="en-US" sz="1700" i="1" kern="100">
                            <a:latin typeface="Cambria Math" panose="02040503050406030204" pitchFamily="18" charset="0"/>
                            <a:ea typeface="Cambria Math" panose="02040503050406030204" pitchFamily="18" charset="0"/>
                            <a:cs typeface="B Nazanin" panose="00000400000000000000" pitchFamily="2" charset="-78"/>
                          </a:rPr>
                          <m:t>4</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sSup>
                          <m:sSup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700" i="1" kern="100">
                                <a:latin typeface="Cambria Math" panose="02040503050406030204" pitchFamily="18" charset="0"/>
                                <a:ea typeface="Cambria Math" panose="02040503050406030204" pitchFamily="18" charset="0"/>
                                <a:cs typeface="B Nazanin" panose="00000400000000000000" pitchFamily="2" charset="-78"/>
                              </a:rPr>
                              <m:t>𝜔</m:t>
                            </m:r>
                          </m:e>
                          <m:sup>
                            <m:r>
                              <a:rPr lang="en-US" sz="1700" i="1" kern="100">
                                <a:latin typeface="Cambria Math" panose="02040503050406030204" pitchFamily="18" charset="0"/>
                                <a:ea typeface="Cambria Math" panose="02040503050406030204" pitchFamily="18" charset="0"/>
                                <a:cs typeface="B Nazanin" panose="00000400000000000000" pitchFamily="2" charset="-78"/>
                              </a:rPr>
                              <m:t>2</m:t>
                            </m:r>
                          </m:sup>
                        </m:sSup>
                        <m:r>
                          <a:rPr lang="en-US" sz="1700" i="1" kern="100">
                            <a:latin typeface="Cambria Math" panose="02040503050406030204" pitchFamily="18" charset="0"/>
                            <a:ea typeface="Cambria Math" panose="02040503050406030204" pitchFamily="18" charset="0"/>
                            <a:cs typeface="B Nazanin" panose="00000400000000000000" pitchFamily="2" charset="-78"/>
                          </a:rPr>
                          <m:t>)</m:t>
                        </m:r>
                      </m:num>
                      <m:den>
                        <m:r>
                          <a:rPr lang="en-US" sz="1700" i="1" kern="100">
                            <a:latin typeface="Cambria Math" panose="02040503050406030204" pitchFamily="18" charset="0"/>
                            <a:ea typeface="Cambria Math" panose="02040503050406030204" pitchFamily="18" charset="0"/>
                            <a:cs typeface="B Nazanin" panose="00000400000000000000" pitchFamily="2" charset="-78"/>
                          </a:rPr>
                          <m:t>4</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sSup>
                          <m:sSup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700" i="1" kern="100">
                                <a:latin typeface="Cambria Math" panose="02040503050406030204" pitchFamily="18" charset="0"/>
                                <a:ea typeface="Cambria Math" panose="02040503050406030204" pitchFamily="18" charset="0"/>
                                <a:cs typeface="B Nazanin" panose="00000400000000000000" pitchFamily="2" charset="-78"/>
                              </a:rPr>
                              <m:t>𝜔</m:t>
                            </m:r>
                          </m:e>
                          <m:sup>
                            <m:r>
                              <a:rPr lang="en-US" sz="1700" i="1" kern="100">
                                <a:latin typeface="Cambria Math" panose="02040503050406030204" pitchFamily="18" charset="0"/>
                                <a:ea typeface="Cambria Math" panose="02040503050406030204" pitchFamily="18" charset="0"/>
                                <a:cs typeface="B Nazanin" panose="00000400000000000000" pitchFamily="2" charset="-78"/>
                              </a:rPr>
                              <m:t>2</m:t>
                            </m:r>
                          </m:sup>
                        </m:sSup>
                        <m:r>
                          <a:rPr lang="en-US" sz="1700" i="1" kern="100">
                            <a:latin typeface="Cambria Math" panose="02040503050406030204" pitchFamily="18" charset="0"/>
                            <a:ea typeface="Cambria Math" panose="02040503050406030204" pitchFamily="18" charset="0"/>
                            <a:cs typeface="B Nazanin" panose="00000400000000000000" pitchFamily="2" charset="-78"/>
                          </a:rPr>
                          <m:t>+</m:t>
                        </m:r>
                        <m:r>
                          <a:rPr lang="en-US" sz="1700" i="1" kern="100">
                            <a:latin typeface="Cambria Math" panose="02040503050406030204" pitchFamily="18" charset="0"/>
                            <a:ea typeface="Cambria Math" panose="02040503050406030204" pitchFamily="18" charset="0"/>
                            <a:cs typeface="B Nazanin" panose="00000400000000000000" pitchFamily="2" charset="-78"/>
                          </a:rPr>
                          <m:t>𝑗</m:t>
                        </m:r>
                        <m:r>
                          <a:rPr lang="en-US" sz="1700" i="1" kern="100">
                            <a:latin typeface="Cambria Math" panose="02040503050406030204" pitchFamily="18" charset="0"/>
                            <a:ea typeface="Cambria Math" panose="02040503050406030204" pitchFamily="18" charset="0"/>
                            <a:cs typeface="B Nazanin" panose="00000400000000000000" pitchFamily="2" charset="-78"/>
                          </a:rPr>
                          <m:t>2</m:t>
                        </m:r>
                        <m:r>
                          <a:rPr lang="en-US" sz="1700" i="1" kern="100">
                            <a:latin typeface="Cambria Math" panose="02040503050406030204" pitchFamily="18" charset="0"/>
                            <a:ea typeface="Cambria Math" panose="02040503050406030204" pitchFamily="18" charset="0"/>
                            <a:cs typeface="B Nazanin" panose="00000400000000000000" pitchFamily="2" charset="-78"/>
                          </a:rPr>
                          <m:t>𝜔</m:t>
                        </m:r>
                      </m:den>
                    </m:f>
                  </m:oMath>
                </a14:m>
                <a:r>
                  <a:rPr lang="en-US" sz="1700" kern="100" dirty="0" smtClean="0">
                    <a:effectLst/>
                    <a:latin typeface="Cambria Math" panose="02040503050406030204" pitchFamily="18" charset="0"/>
                    <a:ea typeface="Cambria Math" panose="02040503050406030204" pitchFamily="18" charset="0"/>
                    <a:cs typeface="Arial" panose="020B0604020202020204" pitchFamily="34" charset="0"/>
                  </a:rPr>
                  <a:t> </a:t>
                </a:r>
                <a14:m>
                  <m:oMath xmlns:m="http://schemas.openxmlformats.org/officeDocument/2006/math">
                    <m:r>
                      <a:rPr lang="en-US" sz="1700" b="0" i="0" kern="10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m:t>⇒</m:t>
                    </m:r>
                    <m:d>
                      <m:dPr>
                        <m:begChr m:val="|"/>
                        <m:endChr m:val="|"/>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700" i="1" kern="100">
                            <a:latin typeface="Cambria Math" panose="02040503050406030204" pitchFamily="18" charset="0"/>
                            <a:ea typeface="Cambria Math" panose="02040503050406030204" pitchFamily="18" charset="0"/>
                            <a:cs typeface="B Nazanin" panose="00000400000000000000" pitchFamily="2" charset="-78"/>
                          </a:rPr>
                          <m:t>𝐻</m:t>
                        </m:r>
                        <m:d>
                          <m:d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700" i="1" kern="100">
                                <a:latin typeface="Cambria Math" panose="02040503050406030204" pitchFamily="18" charset="0"/>
                                <a:ea typeface="Cambria Math" panose="02040503050406030204" pitchFamily="18" charset="0"/>
                                <a:cs typeface="B Nazanin" panose="00000400000000000000" pitchFamily="2" charset="-78"/>
                              </a:rPr>
                              <m:t>𝑗</m:t>
                            </m:r>
                            <m:r>
                              <a:rPr lang="en-US" sz="1700" i="1" kern="100">
                                <a:latin typeface="Cambria Math" panose="02040503050406030204" pitchFamily="18" charset="0"/>
                                <a:ea typeface="Cambria Math" panose="02040503050406030204" pitchFamily="18" charset="0"/>
                                <a:cs typeface="B Nazanin" panose="00000400000000000000" pitchFamily="2" charset="-78"/>
                              </a:rPr>
                              <m:t>𝜔</m:t>
                            </m:r>
                          </m:e>
                        </m:d>
                      </m:e>
                    </m:d>
                    <m:r>
                      <a:rPr lang="en-US" sz="1700" i="1" kern="100">
                        <a:latin typeface="Cambria Math" panose="02040503050406030204" pitchFamily="18" charset="0"/>
                        <a:ea typeface="Cambria Math" panose="02040503050406030204" pitchFamily="18" charset="0"/>
                        <a:cs typeface="B Nazanin" panose="00000400000000000000" pitchFamily="2" charset="-78"/>
                      </a:rPr>
                      <m:t>=</m:t>
                    </m:r>
                    <m:f>
                      <m:f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700" i="1" kern="100">
                            <a:latin typeface="Cambria Math" panose="02040503050406030204" pitchFamily="18" charset="0"/>
                            <a:ea typeface="Cambria Math" panose="02040503050406030204" pitchFamily="18" charset="0"/>
                            <a:cs typeface="B Nazanin" panose="00000400000000000000" pitchFamily="2" charset="-78"/>
                          </a:rPr>
                          <m:t>2</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r>
                          <a:rPr lang="en-US" sz="1700" i="1" kern="100">
                            <a:latin typeface="Cambria Math" panose="02040503050406030204" pitchFamily="18" charset="0"/>
                            <a:ea typeface="Cambria Math" panose="02040503050406030204" pitchFamily="18" charset="0"/>
                            <a:cs typeface="B Nazanin" panose="00000400000000000000" pitchFamily="2" charset="-78"/>
                          </a:rPr>
                          <m:t>4</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sSup>
                          <m:sSup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700" i="1" kern="100">
                                <a:latin typeface="Cambria Math" panose="02040503050406030204" pitchFamily="18" charset="0"/>
                                <a:ea typeface="Cambria Math" panose="02040503050406030204" pitchFamily="18" charset="0"/>
                                <a:cs typeface="B Nazanin" panose="00000400000000000000" pitchFamily="2" charset="-78"/>
                              </a:rPr>
                              <m:t>𝜔</m:t>
                            </m:r>
                          </m:e>
                          <m:sup>
                            <m:r>
                              <a:rPr lang="en-US" sz="1700" i="1" kern="100">
                                <a:latin typeface="Cambria Math" panose="02040503050406030204" pitchFamily="18" charset="0"/>
                                <a:ea typeface="Cambria Math" panose="02040503050406030204" pitchFamily="18" charset="0"/>
                                <a:cs typeface="B Nazanin" panose="00000400000000000000" pitchFamily="2" charset="-78"/>
                              </a:rPr>
                              <m:t>2</m:t>
                            </m:r>
                          </m:sup>
                        </m:sSup>
                        <m:r>
                          <a:rPr lang="en-US" sz="1700" i="1" kern="100">
                            <a:latin typeface="Cambria Math" panose="02040503050406030204" pitchFamily="18" charset="0"/>
                            <a:ea typeface="Cambria Math" panose="02040503050406030204" pitchFamily="18" charset="0"/>
                            <a:cs typeface="B Nazanin" panose="00000400000000000000" pitchFamily="2" charset="-78"/>
                          </a:rPr>
                          <m:t>|</m:t>
                        </m:r>
                      </m:num>
                      <m:den>
                        <m:sSup>
                          <m:sSup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700" i="1" kern="100">
                                <a:latin typeface="Cambria Math" panose="02040503050406030204" pitchFamily="18" charset="0"/>
                                <a:ea typeface="Cambria Math" panose="02040503050406030204" pitchFamily="18" charset="0"/>
                                <a:cs typeface="B Nazanin" panose="00000400000000000000" pitchFamily="2" charset="-78"/>
                              </a:rPr>
                              <m:t>[</m:t>
                            </m:r>
                            <m:sSup>
                              <m:sSup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pPr>
                              <m:e>
                                <m:d>
                                  <m:d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dPr>
                                  <m:e>
                                    <m:r>
                                      <a:rPr lang="en-US" sz="1700" i="1" kern="100">
                                        <a:latin typeface="Cambria Math" panose="02040503050406030204" pitchFamily="18" charset="0"/>
                                        <a:ea typeface="Cambria Math" panose="02040503050406030204" pitchFamily="18" charset="0"/>
                                        <a:cs typeface="B Nazanin" panose="00000400000000000000" pitchFamily="2" charset="-78"/>
                                      </a:rPr>
                                      <m:t>4</m:t>
                                    </m:r>
                                    <m:r>
                                      <a:rPr lang="en-US" sz="1700" i="1" kern="100">
                                        <a:latin typeface="Cambria Math" panose="02040503050406030204" pitchFamily="18" charset="0"/>
                                        <a:ea typeface="Cambria Math" panose="02040503050406030204" pitchFamily="18" charset="0"/>
                                        <a:cs typeface="B Nazanin" panose="00000400000000000000" pitchFamily="2" charset="-78"/>
                                      </a:rPr>
                                      <m:t>−</m:t>
                                    </m:r>
                                    <m:sSup>
                                      <m:sSup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700" i="1" kern="100">
                                            <a:latin typeface="Cambria Math" panose="02040503050406030204" pitchFamily="18" charset="0"/>
                                            <a:ea typeface="Cambria Math" panose="02040503050406030204" pitchFamily="18" charset="0"/>
                                            <a:cs typeface="B Nazanin" panose="00000400000000000000" pitchFamily="2" charset="-78"/>
                                          </a:rPr>
                                          <m:t>𝜔</m:t>
                                        </m:r>
                                      </m:e>
                                      <m:sup>
                                        <m:r>
                                          <a:rPr lang="en-US" sz="1700" i="1" kern="100">
                                            <a:latin typeface="Cambria Math" panose="02040503050406030204" pitchFamily="18" charset="0"/>
                                            <a:ea typeface="Cambria Math" panose="02040503050406030204" pitchFamily="18" charset="0"/>
                                            <a:cs typeface="B Nazanin" panose="00000400000000000000" pitchFamily="2" charset="-78"/>
                                          </a:rPr>
                                          <m:t>2</m:t>
                                        </m:r>
                                      </m:sup>
                                    </m:sSup>
                                  </m:e>
                                </m:d>
                              </m:e>
                              <m:sup>
                                <m:r>
                                  <a:rPr lang="en-US" sz="1700" i="1" kern="100">
                                    <a:latin typeface="Cambria Math" panose="02040503050406030204" pitchFamily="18" charset="0"/>
                                    <a:ea typeface="Cambria Math" panose="02040503050406030204" pitchFamily="18" charset="0"/>
                                    <a:cs typeface="B Nazanin" panose="00000400000000000000" pitchFamily="2" charset="-78"/>
                                  </a:rPr>
                                  <m:t>2</m:t>
                                </m:r>
                              </m:sup>
                            </m:sSup>
                            <m:r>
                              <a:rPr lang="en-US" sz="1700" i="1" kern="100">
                                <a:latin typeface="Cambria Math" panose="02040503050406030204" pitchFamily="18" charset="0"/>
                                <a:ea typeface="Cambria Math" panose="02040503050406030204" pitchFamily="18" charset="0"/>
                                <a:cs typeface="B Nazanin" panose="00000400000000000000" pitchFamily="2" charset="-78"/>
                              </a:rPr>
                              <m:t>+</m:t>
                            </m:r>
                            <m:r>
                              <a:rPr lang="en-US" sz="1700" i="1" kern="100">
                                <a:latin typeface="Cambria Math" panose="02040503050406030204" pitchFamily="18" charset="0"/>
                                <a:ea typeface="Cambria Math" panose="02040503050406030204" pitchFamily="18" charset="0"/>
                                <a:cs typeface="B Nazanin" panose="00000400000000000000" pitchFamily="2" charset="-78"/>
                              </a:rPr>
                              <m:t>4</m:t>
                            </m:r>
                            <m:sSup>
                              <m:sSup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sSupPr>
                              <m:e>
                                <m:r>
                                  <a:rPr lang="en-US" sz="1700" i="1" kern="100">
                                    <a:latin typeface="Cambria Math" panose="02040503050406030204" pitchFamily="18" charset="0"/>
                                    <a:ea typeface="Cambria Math" panose="02040503050406030204" pitchFamily="18" charset="0"/>
                                    <a:cs typeface="B Nazanin" panose="00000400000000000000" pitchFamily="2" charset="-78"/>
                                  </a:rPr>
                                  <m:t>𝜔</m:t>
                                </m:r>
                              </m:e>
                              <m:sup>
                                <m:r>
                                  <a:rPr lang="en-US" sz="1700" i="1" kern="100">
                                    <a:latin typeface="Cambria Math" panose="02040503050406030204" pitchFamily="18" charset="0"/>
                                    <a:ea typeface="Cambria Math" panose="02040503050406030204" pitchFamily="18" charset="0"/>
                                    <a:cs typeface="B Nazanin" panose="00000400000000000000" pitchFamily="2" charset="-78"/>
                                  </a:rPr>
                                  <m:t>2</m:t>
                                </m:r>
                              </m:sup>
                            </m:sSup>
                            <m:r>
                              <a:rPr lang="en-US" sz="1700" i="1" kern="100">
                                <a:latin typeface="Cambria Math" panose="02040503050406030204" pitchFamily="18" charset="0"/>
                                <a:ea typeface="Cambria Math" panose="02040503050406030204" pitchFamily="18" charset="0"/>
                                <a:cs typeface="B Nazanin" panose="00000400000000000000" pitchFamily="2" charset="-78"/>
                              </a:rPr>
                              <m:t>]</m:t>
                            </m:r>
                          </m:e>
                          <m:sup>
                            <m:f>
                              <m:fPr>
                                <m:ctrlPr>
                                  <a:rPr lang="en-US" sz="1700" i="1" kern="100">
                                    <a:latin typeface="Cambria Math" panose="02040503050406030204" pitchFamily="18" charset="0"/>
                                    <a:ea typeface="Cambria Math" panose="02040503050406030204" pitchFamily="18" charset="0"/>
                                    <a:cs typeface="B Nazanin" panose="00000400000000000000" pitchFamily="2" charset="-78"/>
                                  </a:rPr>
                                </m:ctrlPr>
                              </m:fPr>
                              <m:num>
                                <m:r>
                                  <a:rPr lang="en-US" sz="1700" i="1" kern="100">
                                    <a:latin typeface="Cambria Math" panose="02040503050406030204" pitchFamily="18" charset="0"/>
                                    <a:ea typeface="Cambria Math" panose="02040503050406030204" pitchFamily="18" charset="0"/>
                                    <a:cs typeface="B Nazanin" panose="00000400000000000000" pitchFamily="2" charset="-78"/>
                                  </a:rPr>
                                  <m:t>1</m:t>
                                </m:r>
                              </m:num>
                              <m:den>
                                <m:r>
                                  <a:rPr lang="en-US" sz="1700" i="1" kern="100">
                                    <a:latin typeface="Cambria Math" panose="02040503050406030204" pitchFamily="18" charset="0"/>
                                    <a:ea typeface="Cambria Math" panose="02040503050406030204" pitchFamily="18" charset="0"/>
                                    <a:cs typeface="B Nazanin" panose="00000400000000000000" pitchFamily="2" charset="-78"/>
                                  </a:rPr>
                                  <m:t>2</m:t>
                                </m:r>
                              </m:den>
                            </m:f>
                          </m:sup>
                        </m:sSup>
                      </m:den>
                    </m:f>
                  </m:oMath>
                </a14:m>
                <a:endParaRPr lang="en-US" sz="17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914400" y="1809647"/>
                <a:ext cx="7391400" cy="1798121"/>
              </a:xfrm>
              <a:prstGeom prst="rect">
                <a:avLst/>
              </a:prstGeom>
              <a:blipFill>
                <a:blip r:embed="rId5"/>
                <a:stretch>
                  <a:fillRect b="-678"/>
                </a:stretch>
              </a:blipFill>
            </p:spPr>
            <p:txBody>
              <a:bodyPr/>
              <a:lstStyle/>
              <a:p>
                <a:r>
                  <a:rPr lang="en-US">
                    <a:noFill/>
                  </a:rPr>
                  <a:t> </a:t>
                </a:r>
              </a:p>
            </p:txBody>
          </p:sp>
        </mc:Fallback>
      </mc:AlternateContent>
      <p:pic>
        <p:nvPicPr>
          <p:cNvPr id="24" name="Picture 23"/>
          <p:cNvPicPr>
            <a:picLocks noChangeAspect="1"/>
          </p:cNvPicPr>
          <p:nvPr/>
        </p:nvPicPr>
        <p:blipFill>
          <a:blip r:embed="rId6"/>
          <a:stretch>
            <a:fillRect/>
          </a:stretch>
        </p:blipFill>
        <p:spPr>
          <a:xfrm>
            <a:off x="141283" y="3662752"/>
            <a:ext cx="3230731" cy="2694308"/>
          </a:xfrm>
          <a:prstGeom prst="rect">
            <a:avLst/>
          </a:prstGeom>
        </p:spPr>
      </p:pic>
      <p:sp>
        <p:nvSpPr>
          <p:cNvPr id="26" name="Rectangle 25"/>
          <p:cNvSpPr/>
          <p:nvPr/>
        </p:nvSpPr>
        <p:spPr>
          <a:xfrm>
            <a:off x="3388639" y="3761754"/>
            <a:ext cx="5591734" cy="615553"/>
          </a:xfrm>
          <a:prstGeom prst="rect">
            <a:avLst/>
          </a:prstGeom>
        </p:spPr>
        <p:txBody>
          <a:bodyPr wrap="square">
            <a:spAutoFit/>
          </a:bodyPr>
          <a:lstStyle/>
          <a:p>
            <a:pPr algn="just" rtl="1"/>
            <a:r>
              <a:rPr lang="fa-IR" sz="1700" dirty="0" smtClean="0">
                <a:latin typeface="Times New Roman" panose="02020603050405020304" pitchFamily="18" charset="0"/>
                <a:ea typeface="Calibri" panose="020F0502020204030204" pitchFamily="34" charset="0"/>
                <a:cs typeface="B Nazanin" panose="00000400000000000000" pitchFamily="2" charset="-78"/>
              </a:rPr>
              <a:t>نمودار اندازه تابع شبکه نشان می دهد که تابع آن، یک فیلتر میان نگذر است. فرکانس های قطع برابر هستند با:</a:t>
            </a:r>
            <a:endParaRPr lang="en-US" sz="1700" dirty="0"/>
          </a:p>
        </p:txBody>
      </p:sp>
      <mc:AlternateContent xmlns:mc="http://schemas.openxmlformats.org/markup-compatibility/2006" xmlns:a14="http://schemas.microsoft.com/office/drawing/2010/main">
        <mc:Choice Requires="a14">
          <p:sp>
            <p:nvSpPr>
              <p:cNvPr id="28" name="Rectangle 27"/>
              <p:cNvSpPr/>
              <p:nvPr/>
            </p:nvSpPr>
            <p:spPr>
              <a:xfrm>
                <a:off x="4504313" y="4408293"/>
                <a:ext cx="2661947" cy="7801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700" i="1" smtClean="0">
                              <a:latin typeface="Cambria Math" panose="02040503050406030204" pitchFamily="18" charset="0"/>
                            </a:rPr>
                          </m:ctrlPr>
                        </m:fPr>
                        <m:num>
                          <m:r>
                            <a:rPr lang="en-US" sz="1700">
                              <a:latin typeface="Cambria Math" panose="02040503050406030204" pitchFamily="18" charset="0"/>
                            </a:rPr>
                            <m:t>2</m:t>
                          </m:r>
                          <m:r>
                            <a:rPr lang="en-US" sz="1700" i="0">
                              <a:latin typeface="Cambria Math" panose="02040503050406030204" pitchFamily="18" charset="0"/>
                            </a:rPr>
                            <m:t>|</m:t>
                          </m:r>
                          <m:r>
                            <a:rPr lang="en-US" sz="1700" i="0">
                              <a:latin typeface="Cambria Math" panose="02040503050406030204" pitchFamily="18" charset="0"/>
                            </a:rPr>
                            <m:t>4</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2</m:t>
                              </m:r>
                            </m:sup>
                          </m:sSup>
                          <m:r>
                            <a:rPr lang="en-US" sz="1700" i="0">
                              <a:latin typeface="Cambria Math" panose="02040503050406030204" pitchFamily="18" charset="0"/>
                            </a:rPr>
                            <m:t>|</m:t>
                          </m:r>
                        </m:num>
                        <m:den>
                          <m:sSup>
                            <m:sSupPr>
                              <m:ctrlPr>
                                <a:rPr lang="en-US" sz="1700" i="1">
                                  <a:latin typeface="Cambria Math" panose="02040503050406030204" pitchFamily="18" charset="0"/>
                                </a:rPr>
                              </m:ctrlPr>
                            </m:sSupPr>
                            <m:e>
                              <m:d>
                                <m:dPr>
                                  <m:begChr m:val="["/>
                                  <m:endChr m:val="]"/>
                                  <m:ctrlPr>
                                    <a:rPr lang="en-US" sz="1700" i="1">
                                      <a:latin typeface="Cambria Math" panose="02040503050406030204" pitchFamily="18" charset="0"/>
                                    </a:rPr>
                                  </m:ctrlPr>
                                </m:dPr>
                                <m:e>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r>
                                            <a:rPr lang="en-US" sz="1700" i="0">
                                              <a:latin typeface="Cambria Math" panose="02040503050406030204" pitchFamily="18" charset="0"/>
                                            </a:rPr>
                                            <m:t>4</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2</m:t>
                                              </m:r>
                                            </m:sup>
                                          </m:sSup>
                                        </m:e>
                                      </m:d>
                                    </m:e>
                                    <m:sup>
                                      <m:r>
                                        <a:rPr lang="en-US" sz="1700" i="0">
                                          <a:latin typeface="Cambria Math" panose="02040503050406030204" pitchFamily="18" charset="0"/>
                                        </a:rPr>
                                        <m:t>2</m:t>
                                      </m:r>
                                    </m:sup>
                                  </m:sSup>
                                  <m:r>
                                    <a:rPr lang="en-US" sz="1700" i="0">
                                      <a:latin typeface="Cambria Math" panose="02040503050406030204" pitchFamily="18" charset="0"/>
                                    </a:rPr>
                                    <m:t>+</m:t>
                                  </m:r>
                                  <m:r>
                                    <a:rPr lang="en-US" sz="1700" i="0">
                                      <a:latin typeface="Cambria Math" panose="02040503050406030204" pitchFamily="18" charset="0"/>
                                    </a:rPr>
                                    <m:t>4</m:t>
                                  </m:r>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2</m:t>
                                      </m:r>
                                    </m:sup>
                                  </m:sSup>
                                </m:e>
                              </m:d>
                            </m:e>
                            <m:sup>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0">
                                      <a:latin typeface="Cambria Math" panose="02040503050406030204" pitchFamily="18" charset="0"/>
                                    </a:rPr>
                                    <m:t>2</m:t>
                                  </m:r>
                                </m:den>
                              </m:f>
                            </m:sup>
                          </m:sSup>
                        </m:den>
                      </m:f>
                      <m:r>
                        <a:rPr lang="en-US" sz="1700" i="0">
                          <a:latin typeface="Cambria Math" panose="02040503050406030204" pitchFamily="18" charset="0"/>
                        </a:rPr>
                        <m:t>= </m:t>
                      </m:r>
                      <m:f>
                        <m:fPr>
                          <m:ctrlPr>
                            <a:rPr lang="en-US" sz="1700" i="1">
                              <a:latin typeface="Cambria Math" panose="02040503050406030204" pitchFamily="18" charset="0"/>
                            </a:rPr>
                          </m:ctrlPr>
                        </m:fPr>
                        <m:num>
                          <m:r>
                            <a:rPr lang="fa-IR" sz="1700" b="0" i="0" smtClean="0">
                              <a:latin typeface="Cambria Math" panose="02040503050406030204" pitchFamily="18" charset="0"/>
                            </a:rPr>
                            <m:t>2</m:t>
                          </m:r>
                        </m:num>
                        <m:den>
                          <m:r>
                            <a:rPr lang="en-US" sz="1700">
                              <a:latin typeface="Cambria Math" panose="02040503050406030204" pitchFamily="18" charset="0"/>
                            </a:rPr>
                            <m:t>√</m:t>
                          </m:r>
                          <m:r>
                            <a:rPr lang="en-US" sz="1700">
                              <a:latin typeface="Cambria Math" panose="02040503050406030204" pitchFamily="18" charset="0"/>
                            </a:rPr>
                            <m:t>2</m:t>
                          </m:r>
                        </m:den>
                      </m:f>
                    </m:oMath>
                  </m:oMathPara>
                </a14:m>
                <a:endParaRPr lang="en-US" sz="1700" dirty="0"/>
              </a:p>
            </p:txBody>
          </p:sp>
        </mc:Choice>
        <mc:Fallback xmlns="">
          <p:sp>
            <p:nvSpPr>
              <p:cNvPr id="28" name="Rectangle 27"/>
              <p:cNvSpPr>
                <a:spLocks noRot="1" noChangeAspect="1" noMove="1" noResize="1" noEditPoints="1" noAdjustHandles="1" noChangeArrowheads="1" noChangeShapeType="1" noTextEdit="1"/>
              </p:cNvSpPr>
              <p:nvPr/>
            </p:nvSpPr>
            <p:spPr>
              <a:xfrm>
                <a:off x="4504313" y="4408293"/>
                <a:ext cx="2661947" cy="78015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3894713" y="5405889"/>
                <a:ext cx="216879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4</m:t>
                          </m:r>
                        </m:sup>
                      </m:sSup>
                      <m:r>
                        <a:rPr lang="en-US" sz="1700" i="0">
                          <a:latin typeface="Cambria Math" panose="02040503050406030204" pitchFamily="18" charset="0"/>
                        </a:rPr>
                        <m:t>−</m:t>
                      </m:r>
                      <m:r>
                        <a:rPr lang="en-US" sz="1700" i="0">
                          <a:latin typeface="Cambria Math" panose="02040503050406030204" pitchFamily="18" charset="0"/>
                        </a:rPr>
                        <m:t>12</m:t>
                      </m:r>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2</m:t>
                          </m:r>
                        </m:sup>
                      </m:sSup>
                      <m:r>
                        <a:rPr lang="en-US" sz="1700" i="0">
                          <a:latin typeface="Cambria Math" panose="02040503050406030204" pitchFamily="18" charset="0"/>
                        </a:rPr>
                        <m:t>+</m:t>
                      </m:r>
                      <m:r>
                        <a:rPr lang="en-US" sz="1700" i="0">
                          <a:latin typeface="Cambria Math" panose="02040503050406030204" pitchFamily="18" charset="0"/>
                        </a:rPr>
                        <m:t>16</m:t>
                      </m:r>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30" name="Rectangle 29"/>
              <p:cNvSpPr>
                <a:spLocks noRot="1" noChangeAspect="1" noMove="1" noResize="1" noEditPoints="1" noAdjustHandles="1" noChangeArrowheads="1" noChangeShapeType="1" noTextEdit="1"/>
              </p:cNvSpPr>
              <p:nvPr/>
            </p:nvSpPr>
            <p:spPr>
              <a:xfrm>
                <a:off x="3894713" y="5405889"/>
                <a:ext cx="2168799" cy="35394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269219" y="5361542"/>
                <a:ext cx="1546641" cy="3734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2</m:t>
                          </m:r>
                        </m:sup>
                      </m:sSup>
                      <m:r>
                        <a:rPr lang="en-US" sz="1700" i="0">
                          <a:latin typeface="Cambria Math" panose="02040503050406030204" pitchFamily="18" charset="0"/>
                        </a:rPr>
                        <m:t>=</m:t>
                      </m:r>
                      <m:r>
                        <a:rPr lang="en-US" sz="1700" i="0">
                          <a:latin typeface="Cambria Math" panose="02040503050406030204" pitchFamily="18" charset="0"/>
                        </a:rPr>
                        <m:t>6</m:t>
                      </m:r>
                      <m:r>
                        <a:rPr lang="en-US" sz="1700" i="0">
                          <a:latin typeface="Cambria Math" panose="02040503050406030204" pitchFamily="18" charset="0"/>
                        </a:rPr>
                        <m:t>±√</m:t>
                      </m:r>
                      <m:r>
                        <a:rPr lang="en-US" sz="1700" i="0">
                          <a:latin typeface="Cambria Math" panose="02040503050406030204" pitchFamily="18" charset="0"/>
                        </a:rPr>
                        <m:t>20</m:t>
                      </m:r>
                    </m:oMath>
                  </m:oMathPara>
                </a14:m>
                <a:endParaRPr lang="en-US" sz="1700" dirty="0"/>
              </a:p>
            </p:txBody>
          </p:sp>
        </mc:Choice>
        <mc:Fallback xmlns="">
          <p:sp>
            <p:nvSpPr>
              <p:cNvPr id="32" name="Rectangle 31"/>
              <p:cNvSpPr>
                <a:spLocks noRot="1" noChangeAspect="1" noMove="1" noResize="1" noEditPoints="1" noAdjustHandles="1" noChangeArrowheads="1" noChangeShapeType="1" noTextEdit="1"/>
              </p:cNvSpPr>
              <p:nvPr/>
            </p:nvSpPr>
            <p:spPr>
              <a:xfrm>
                <a:off x="6269219" y="5361542"/>
                <a:ext cx="1546641" cy="373436"/>
              </a:xfrm>
              <a:prstGeom prst="rect">
                <a:avLst/>
              </a:prstGeom>
              <a:blipFill>
                <a:blip r:embed="rId9"/>
                <a:stretch>
                  <a:fillRect b="-1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6023133" y="5382189"/>
                <a:ext cx="4235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kern="100">
                          <a:solidFill>
                            <a:srgbClr val="0000FF"/>
                          </a:solidFill>
                          <a:latin typeface="Cambria Math" panose="02040503050406030204" pitchFamily="18" charset="0"/>
                          <a:ea typeface="Cambria Math" panose="02040503050406030204" pitchFamily="18" charset="0"/>
                          <a:cs typeface="B Nazanin" panose="00000400000000000000" pitchFamily="2" charset="-78"/>
                        </a:rPr>
                        <m:t>⇒</m:t>
                      </m:r>
                    </m:oMath>
                  </m:oMathPara>
                </a14:m>
                <a:endParaRPr lang="en-US" sz="1700" dirty="0"/>
              </a:p>
            </p:txBody>
          </p:sp>
        </mc:Choice>
        <mc:Fallback xmlns="">
          <p:sp>
            <p:nvSpPr>
              <p:cNvPr id="33" name="Rectangle 32"/>
              <p:cNvSpPr>
                <a:spLocks noRot="1" noChangeAspect="1" noMove="1" noResize="1" noEditPoints="1" noAdjustHandles="1" noChangeArrowheads="1" noChangeShapeType="1" noTextEdit="1"/>
              </p:cNvSpPr>
              <p:nvPr/>
            </p:nvSpPr>
            <p:spPr>
              <a:xfrm>
                <a:off x="6023133" y="5382189"/>
                <a:ext cx="423513" cy="353943"/>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633386" y="5422470"/>
                <a:ext cx="4235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kern="100">
                          <a:solidFill>
                            <a:srgbClr val="0000FF"/>
                          </a:solidFill>
                          <a:latin typeface="Cambria Math" panose="02040503050406030204" pitchFamily="18" charset="0"/>
                          <a:ea typeface="Cambria Math" panose="02040503050406030204" pitchFamily="18" charset="0"/>
                          <a:cs typeface="B Nazanin" panose="00000400000000000000" pitchFamily="2" charset="-78"/>
                        </a:rPr>
                        <m:t>⇒</m:t>
                      </m:r>
                    </m:oMath>
                  </m:oMathPara>
                </a14:m>
                <a:endParaRPr lang="en-US" sz="1700" dirty="0"/>
              </a:p>
            </p:txBody>
          </p:sp>
        </mc:Choice>
        <mc:Fallback xmlns="">
          <p:sp>
            <p:nvSpPr>
              <p:cNvPr id="34" name="Rectangle 33"/>
              <p:cNvSpPr>
                <a:spLocks noRot="1" noChangeAspect="1" noMove="1" noResize="1" noEditPoints="1" noAdjustHandles="1" noChangeArrowheads="1" noChangeShapeType="1" noTextEdit="1"/>
              </p:cNvSpPr>
              <p:nvPr/>
            </p:nvSpPr>
            <p:spPr>
              <a:xfrm>
                <a:off x="3633386" y="5422470"/>
                <a:ext cx="423513" cy="353943"/>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945466" y="5798921"/>
                <a:ext cx="1714500" cy="754822"/>
              </a:xfrm>
              <a:prstGeom prst="rect">
                <a:avLst/>
              </a:prstGeom>
            </p:spPr>
            <p:txBody>
              <a:bodyPr wrap="square">
                <a:spAutoFit/>
              </a:bodyPr>
              <a:lstStyle/>
              <a:p>
                <a:pPr marL="457200" algn="ctr" rtl="1">
                  <a:lnSpc>
                    <a:spcPct val="107000"/>
                  </a:lnSpc>
                  <a:spcAft>
                    <a:spcPts val="800"/>
                  </a:spcAft>
                </a:pPr>
                <a14:m>
                  <m:oMath xmlns:m="http://schemas.openxmlformats.org/officeDocument/2006/math">
                    <m:r>
                      <a:rPr lang="en-US" sz="1700" i="1">
                        <a:latin typeface="Cambria Math" panose="02040503050406030204" pitchFamily="18" charset="0"/>
                        <a:ea typeface="Cambria Math" panose="02040503050406030204" pitchFamily="18" charset="0"/>
                      </a:rPr>
                      <m:t>𝜔</m:t>
                    </m:r>
                  </m:oMath>
                </a14:m>
                <a:r>
                  <a:rPr lang="en-US" sz="1700" kern="100" baseline="-25000" dirty="0">
                    <a:latin typeface="Cambria Math" panose="02040503050406030204" pitchFamily="18" charset="0"/>
                    <a:ea typeface="Cambria Math" panose="02040503050406030204" pitchFamily="18" charset="0"/>
                    <a:cs typeface="Arial" panose="020B0604020202020204" pitchFamily="34" charset="0"/>
                  </a:rPr>
                  <a:t>1</a:t>
                </a:r>
                <a:r>
                  <a:rPr lang="en-US" sz="1700" kern="100" dirty="0">
                    <a:latin typeface="Cambria Math" panose="02040503050406030204" pitchFamily="18" charset="0"/>
                    <a:ea typeface="Cambria Math" panose="02040503050406030204" pitchFamily="18" charset="0"/>
                    <a:cs typeface="Arial" panose="020B0604020202020204" pitchFamily="34" charset="0"/>
                  </a:rPr>
                  <a:t>=1.236</a:t>
                </a:r>
              </a:p>
              <a:p>
                <a:pPr marL="457200" algn="ctr" rtl="1">
                  <a:lnSpc>
                    <a:spcPct val="107000"/>
                  </a:lnSpc>
                  <a:spcAft>
                    <a:spcPts val="800"/>
                  </a:spcAft>
                </a:pPr>
                <a14:m>
                  <m:oMath xmlns:m="http://schemas.openxmlformats.org/officeDocument/2006/math">
                    <m:r>
                      <a:rPr lang="en-US" sz="1700" i="1">
                        <a:latin typeface="Cambria Math" panose="02040503050406030204" pitchFamily="18" charset="0"/>
                        <a:ea typeface="Cambria Math" panose="02040503050406030204" pitchFamily="18" charset="0"/>
                      </a:rPr>
                      <m:t>𝜔</m:t>
                    </m:r>
                  </m:oMath>
                </a14:m>
                <a:r>
                  <a:rPr lang="en-US" sz="1700" kern="100" baseline="-25000" dirty="0">
                    <a:latin typeface="Cambria Math" panose="02040503050406030204" pitchFamily="18" charset="0"/>
                    <a:ea typeface="Cambria Math" panose="02040503050406030204" pitchFamily="18" charset="0"/>
                    <a:cs typeface="Arial" panose="020B0604020202020204" pitchFamily="34" charset="0"/>
                  </a:rPr>
                  <a:t>2</a:t>
                </a:r>
                <a:r>
                  <a:rPr lang="en-US" sz="1700" kern="100" dirty="0">
                    <a:latin typeface="Cambria Math" panose="02040503050406030204" pitchFamily="18" charset="0"/>
                    <a:ea typeface="Cambria Math" panose="02040503050406030204" pitchFamily="18" charset="0"/>
                    <a:cs typeface="Arial" panose="020B0604020202020204" pitchFamily="34" charset="0"/>
                  </a:rPr>
                  <a:t>=3.236</a:t>
                </a:r>
                <a:endParaRPr lang="en-US" sz="1700" kern="100" dirty="0">
                  <a:effectLst/>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36" name="Rectangle 35"/>
              <p:cNvSpPr>
                <a:spLocks noRot="1" noChangeAspect="1" noMove="1" noResize="1" noEditPoints="1" noAdjustHandles="1" noChangeArrowheads="1" noChangeShapeType="1" noTextEdit="1"/>
              </p:cNvSpPr>
              <p:nvPr/>
            </p:nvSpPr>
            <p:spPr>
              <a:xfrm>
                <a:off x="4945466" y="5798921"/>
                <a:ext cx="1714500" cy="754822"/>
              </a:xfrm>
              <a:prstGeom prst="rect">
                <a:avLst/>
              </a:prstGeom>
              <a:blipFill>
                <a:blip r:embed="rId12"/>
                <a:stretch>
                  <a:fillRect t="-2419" b="-7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4541808" y="6008081"/>
                <a:ext cx="42351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kern="100">
                          <a:solidFill>
                            <a:srgbClr val="0000FF"/>
                          </a:solidFill>
                          <a:latin typeface="Cambria Math" panose="02040503050406030204" pitchFamily="18" charset="0"/>
                          <a:ea typeface="Cambria Math" panose="02040503050406030204" pitchFamily="18" charset="0"/>
                          <a:cs typeface="B Nazanin" panose="00000400000000000000" pitchFamily="2" charset="-78"/>
                        </a:rPr>
                        <m:t>⇒</m:t>
                      </m:r>
                    </m:oMath>
                  </m:oMathPara>
                </a14:m>
                <a:endParaRPr lang="en-US" sz="1700" dirty="0"/>
              </a:p>
            </p:txBody>
          </p:sp>
        </mc:Choice>
        <mc:Fallback xmlns="">
          <p:sp>
            <p:nvSpPr>
              <p:cNvPr id="38" name="Rectangle 37"/>
              <p:cNvSpPr>
                <a:spLocks noRot="1" noChangeAspect="1" noMove="1" noResize="1" noEditPoints="1" noAdjustHandles="1" noChangeArrowheads="1" noChangeShapeType="1" noTextEdit="1"/>
              </p:cNvSpPr>
              <p:nvPr/>
            </p:nvSpPr>
            <p:spPr>
              <a:xfrm>
                <a:off x="4541808" y="6008081"/>
                <a:ext cx="423513" cy="353943"/>
              </a:xfrm>
              <a:prstGeom prst="rect">
                <a:avLst/>
              </a:prstGeom>
              <a:blipFill>
                <a:blip r:embed="rId13"/>
                <a:stretch>
                  <a:fillRect/>
                </a:stretch>
              </a:blipFill>
            </p:spPr>
            <p:txBody>
              <a:bodyPr/>
              <a:lstStyle/>
              <a:p>
                <a:r>
                  <a:rPr lang="en-US">
                    <a:noFill/>
                  </a:rPr>
                  <a:t> </a:t>
                </a:r>
              </a:p>
            </p:txBody>
          </p:sp>
        </mc:Fallback>
      </mc:AlternateContent>
      <p:sp>
        <p:nvSpPr>
          <p:cNvPr id="39" name="Rectangle 38"/>
          <p:cNvSpPr/>
          <p:nvPr/>
        </p:nvSpPr>
        <p:spPr>
          <a:xfrm>
            <a:off x="1275529" y="6520312"/>
            <a:ext cx="6179897" cy="353943"/>
          </a:xfrm>
          <a:prstGeom prst="rect">
            <a:avLst/>
          </a:prstGeom>
        </p:spPr>
        <p:txBody>
          <a:bodyPr wrap="none">
            <a:spAutoFit/>
          </a:bodyPr>
          <a:lstStyle/>
          <a:p>
            <a:r>
              <a:rPr lang="en-US" sz="1700"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sz="1700" dirty="0">
              <a:solidFill>
                <a:srgbClr val="00B050"/>
              </a:solidFill>
            </a:endParaRPr>
          </a:p>
        </p:txBody>
      </p:sp>
      <p:sp>
        <p:nvSpPr>
          <p:cNvPr id="40" name="Left Brace 39"/>
          <p:cNvSpPr/>
          <p:nvPr/>
        </p:nvSpPr>
        <p:spPr>
          <a:xfrm>
            <a:off x="4903674" y="5898442"/>
            <a:ext cx="152147" cy="621870"/>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p>
        </p:txBody>
      </p:sp>
    </p:spTree>
    <p:extLst>
      <p:ext uri="{BB962C8B-B14F-4D97-AF65-F5344CB8AC3E}">
        <p14:creationId xmlns:p14="http://schemas.microsoft.com/office/powerpoint/2010/main" val="15146196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dirty="0"/>
          </a:p>
        </p:txBody>
      </p:sp>
      <p:sp>
        <p:nvSpPr>
          <p:cNvPr id="3" name="Rectangle 2"/>
          <p:cNvSpPr/>
          <p:nvPr/>
        </p:nvSpPr>
        <p:spPr>
          <a:xfrm>
            <a:off x="5573701" y="152400"/>
            <a:ext cx="3387466" cy="400110"/>
          </a:xfrm>
          <a:prstGeom prst="rect">
            <a:avLst/>
          </a:prstGeom>
        </p:spPr>
        <p:txBody>
          <a:bodyPr wrap="none">
            <a:spAutoFit/>
          </a:bodyPr>
          <a:lstStyle/>
          <a:p>
            <a:pPr algn="r" rtl="1">
              <a:spcBef>
                <a:spcPts val="600"/>
              </a:spcBef>
              <a:tabLst>
                <a:tab pos="4464050" algn="l"/>
              </a:tabLst>
            </a:pP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4-3- توان در حالت دائم سینوسی</a:t>
            </a:r>
            <a:endPar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p:sp>
        <p:nvSpPr>
          <p:cNvPr id="4" name="Rectangle 3"/>
          <p:cNvSpPr/>
          <p:nvPr/>
        </p:nvSpPr>
        <p:spPr>
          <a:xfrm>
            <a:off x="3276600" y="552510"/>
            <a:ext cx="5685952" cy="1261884"/>
          </a:xfrm>
          <a:prstGeom prst="rect">
            <a:avLst/>
          </a:prstGeom>
        </p:spPr>
        <p:txBody>
          <a:bodyPr wrap="square">
            <a:spAutoFit/>
          </a:bodyPr>
          <a:lstStyle/>
          <a:p>
            <a:pPr marL="285750" indent="-285750" algn="just" rtl="1">
              <a:buClr>
                <a:srgbClr val="FF0000"/>
              </a:buClr>
              <a:buFont typeface="Wingdings" panose="05000000000000000000" pitchFamily="2" charset="2"/>
              <a:buChar char="q"/>
            </a:pPr>
            <a:r>
              <a:rPr lang="fa-IR" sz="1700" dirty="0">
                <a:cs typeface="B Nazanin" panose="00000400000000000000" pitchFamily="2" charset="-78"/>
              </a:rPr>
              <a:t>یک قطبی مقابل با ولتاژ و جریان قطب نشان داده شده را در نظر </a:t>
            </a:r>
            <a:r>
              <a:rPr lang="fa-IR" sz="1700" dirty="0" smtClean="0">
                <a:cs typeface="B Nazanin" panose="00000400000000000000" pitchFamily="2" charset="-78"/>
              </a:rPr>
              <a:t>بگیرید.</a:t>
            </a:r>
          </a:p>
          <a:p>
            <a:pPr algn="just" rtl="1">
              <a:buClr>
                <a:srgbClr val="FF0000"/>
              </a:buClr>
            </a:pPr>
            <a:endParaRPr lang="fa-IR" sz="1000" dirty="0" smtClean="0">
              <a:cs typeface="B Nazanin" panose="00000400000000000000" pitchFamily="2" charset="-78"/>
            </a:endParaRPr>
          </a:p>
          <a:p>
            <a:pPr marL="285750" indent="-285750" algn="just" rtl="1">
              <a:buClr>
                <a:srgbClr val="FF0000"/>
              </a:buClr>
              <a:buFont typeface="Wingdings" panose="05000000000000000000" pitchFamily="2" charset="2"/>
              <a:buChar char="v"/>
            </a:pPr>
            <a:r>
              <a:rPr lang="ar-SA" sz="16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توان </a:t>
            </a:r>
            <a:r>
              <a:rPr lang="ar-SA" sz="16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لحظه‌ای </a:t>
            </a:r>
            <a:r>
              <a:rPr lang="ar-SA" sz="1600" dirty="0">
                <a:latin typeface="Times New Roman" panose="02020603050405020304" pitchFamily="18" charset="0"/>
                <a:ea typeface="Times New Roman" panose="02020603050405020304" pitchFamily="18" charset="0"/>
                <a:cs typeface="B Nazanin" panose="00000400000000000000" pitchFamily="2" charset="-78"/>
              </a:rPr>
              <a:t>یک المان مداری</a:t>
            </a:r>
            <a:r>
              <a:rPr lang="fa-IR" sz="1600" dirty="0">
                <a:latin typeface="Times New Roman" panose="02020603050405020304" pitchFamily="18" charset="0"/>
                <a:ea typeface="Times New Roman" panose="02020603050405020304" pitchFamily="18" charset="0"/>
                <a:cs typeface="B Nazanin" panose="00000400000000000000" pitchFamily="2" charset="-78"/>
              </a:rPr>
              <a:t>،</a:t>
            </a:r>
            <a:r>
              <a:rPr lang="ar-SA" sz="1600" dirty="0">
                <a:latin typeface="Times New Roman" panose="02020603050405020304" pitchFamily="18" charset="0"/>
                <a:ea typeface="Times New Roman" panose="02020603050405020304" pitchFamily="18" charset="0"/>
                <a:cs typeface="B Nazanin" panose="00000400000000000000" pitchFamily="2" charset="-78"/>
              </a:rPr>
              <a:t> از روی ولتاژ دو سر آن و جریان درون آن محاسبه </a:t>
            </a:r>
            <a:r>
              <a:rPr lang="ar-SA" sz="1600" dirty="0" smtClean="0">
                <a:latin typeface="Times New Roman" panose="02020603050405020304" pitchFamily="18" charset="0"/>
                <a:ea typeface="Times New Roman" panose="02020603050405020304" pitchFamily="18" charset="0"/>
                <a:cs typeface="B Nazanin" panose="00000400000000000000" pitchFamily="2" charset="-78"/>
              </a:rPr>
              <a:t>می­شود</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sz="1600" dirty="0">
                <a:latin typeface="Times New Roman" panose="02020603050405020304" pitchFamily="18" charset="0"/>
                <a:ea typeface="Times New Roman" panose="02020603050405020304" pitchFamily="18" charset="0"/>
                <a:cs typeface="B Nazanin" panose="00000400000000000000" pitchFamily="2" charset="-78"/>
              </a:rPr>
              <a:t>این رابطه برای</a:t>
            </a:r>
            <a:r>
              <a:rPr lang="ar-SA" sz="16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هر المان </a:t>
            </a:r>
            <a:r>
              <a:rPr lang="fa-IR" sz="16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فشرده</a:t>
            </a:r>
            <a:r>
              <a:rPr lang="ar-SA" sz="16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dirty="0">
                <a:latin typeface="Times New Roman" panose="02020603050405020304" pitchFamily="18" charset="0"/>
                <a:ea typeface="Times New Roman" panose="02020603050405020304" pitchFamily="18" charset="0"/>
                <a:cs typeface="B Nazanin" panose="00000400000000000000" pitchFamily="2" charset="-78"/>
              </a:rPr>
              <a:t>صادق است. توان لحظه­ای در حالت کلی </a:t>
            </a:r>
            <a:r>
              <a:rPr lang="ar-SA" sz="1600" b="1"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یک کمیت متغیر با زمان </a:t>
            </a:r>
            <a:r>
              <a:rPr lang="ar-SA" sz="1600" dirty="0">
                <a:latin typeface="Times New Roman" panose="02020603050405020304" pitchFamily="18" charset="0"/>
                <a:ea typeface="Times New Roman" panose="02020603050405020304" pitchFamily="18" charset="0"/>
                <a:cs typeface="B Nazanin" panose="00000400000000000000" pitchFamily="2" charset="-78"/>
              </a:rPr>
              <a:t>است</a:t>
            </a:r>
            <a:r>
              <a:rPr lang="ar-SA" sz="16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700" dirty="0" smtClean="0">
                <a:cs typeface="B Nazanin" panose="00000400000000000000" pitchFamily="2" charset="-78"/>
              </a:rPr>
              <a:t> </a:t>
            </a:r>
            <a:endParaRPr lang="en-US" sz="1700" dirty="0">
              <a:cs typeface="B Nazanin" panose="00000400000000000000" pitchFamily="2" charset="-78"/>
            </a:endParaRPr>
          </a:p>
        </p:txBody>
      </p:sp>
      <p:pic>
        <p:nvPicPr>
          <p:cNvPr id="5" name="Picture 4"/>
          <p:cNvPicPr>
            <a:picLocks noChangeAspect="1"/>
          </p:cNvPicPr>
          <p:nvPr/>
        </p:nvPicPr>
        <p:blipFill>
          <a:blip r:embed="rId3"/>
          <a:stretch>
            <a:fillRect/>
          </a:stretch>
        </p:blipFill>
        <p:spPr>
          <a:xfrm>
            <a:off x="740369" y="339268"/>
            <a:ext cx="2199831" cy="1165260"/>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578138" y="2222276"/>
                <a:ext cx="222452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1">
                              <a:latin typeface="Cambria Math" panose="02040503050406030204" pitchFamily="18" charset="0"/>
                            </a:rPr>
                            <m:t>𝐼</m:t>
                          </m:r>
                          <m:r>
                            <a:rPr lang="en-US" sz="1600" i="1" baseline="-25000">
                              <a:latin typeface="Cambria Math" panose="02040503050406030204" pitchFamily="18" charset="0"/>
                            </a:rPr>
                            <m:t>𝑚</m:t>
                          </m:r>
                          <m:r>
                            <m:rPr>
                              <m:sty m:val="p"/>
                            </m:rPr>
                            <a:rPr lang="en-US" sz="1600" i="0">
                              <a:latin typeface="Cambria Math" panose="02040503050406030204" pitchFamily="18" charset="0"/>
                            </a:rPr>
                            <m:t>cos</m:t>
                          </m:r>
                          <m:r>
                            <a:rPr lang="en-US" sz="1600" i="0">
                              <a:latin typeface="Cambria Math" panose="02040503050406030204" pitchFamily="18" charset="0"/>
                            </a:rPr>
                            <m:t>(</m:t>
                          </m:r>
                          <m:r>
                            <a:rPr lang="en-US" sz="1600" i="1">
                              <a:latin typeface="Cambria Math" panose="02040503050406030204" pitchFamily="18" charset="0"/>
                            </a:rPr>
                            <m:t>𝜔</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m:t>
                          </m:r>
                          <m:r>
                            <a:rPr lang="en-US" sz="1600" i="1">
                              <a:latin typeface="Cambria Math" panose="02040503050406030204" pitchFamily="18" charset="0"/>
                            </a:rPr>
                            <m:t>𝐼</m:t>
                          </m:r>
                        </m:e>
                      </m:d>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578138" y="2222276"/>
                <a:ext cx="2224520" cy="338554"/>
              </a:xfrm>
              <a:prstGeom prst="rect">
                <a:avLst/>
              </a:prstGeom>
              <a:blipFill>
                <a:blip r:embed="rId4"/>
                <a:stretch>
                  <a:fillRect t="-110909" r="-18082" b="-17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28734" y="1852944"/>
                <a:ext cx="231204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r>
                            <a:rPr lang="en-US" sz="1600" i="1">
                              <a:latin typeface="Cambria Math" panose="02040503050406030204" pitchFamily="18" charset="0"/>
                            </a:rPr>
                            <m:t>𝑣</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𝑚</m:t>
                              </m:r>
                            </m:sub>
                          </m:sSub>
                          <m:r>
                            <m:rPr>
                              <m:sty m:val="p"/>
                            </m:rPr>
                            <a:rPr lang="en-US" sz="1600" i="0">
                              <a:latin typeface="Cambria Math" panose="02040503050406030204" pitchFamily="18" charset="0"/>
                            </a:rPr>
                            <m:t>cos</m:t>
                          </m:r>
                          <m:r>
                            <a:rPr lang="en-US" sz="1600" i="0">
                              <a:latin typeface="Cambria Math" panose="02040503050406030204" pitchFamily="18" charset="0"/>
                            </a:rPr>
                            <m:t>(</m:t>
                          </m:r>
                          <m:r>
                            <a:rPr lang="en-US" sz="1600" i="1">
                              <a:latin typeface="Cambria Math" panose="02040503050406030204" pitchFamily="18" charset="0"/>
                            </a:rPr>
                            <m:t>𝜔</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m:t>
                          </m:r>
                          <m:r>
                            <a:rPr lang="en-US" sz="1600" i="1">
                              <a:latin typeface="Cambria Math" panose="02040503050406030204" pitchFamily="18" charset="0"/>
                            </a:rPr>
                            <m:t>𝑉</m:t>
                          </m:r>
                        </m:e>
                      </m:d>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528734" y="1852944"/>
                <a:ext cx="2312043" cy="338554"/>
              </a:xfrm>
              <a:prstGeom prst="rect">
                <a:avLst/>
              </a:prstGeom>
              <a:blipFill>
                <a:blip r:embed="rId5"/>
                <a:stretch>
                  <a:fillRect t="-110909" r="-18470" b="-172727"/>
                </a:stretch>
              </a:blipFill>
            </p:spPr>
            <p:txBody>
              <a:bodyPr/>
              <a:lstStyle/>
              <a:p>
                <a:r>
                  <a:rPr lang="en-US">
                    <a:noFill/>
                  </a:rPr>
                  <a:t> </a:t>
                </a:r>
              </a:p>
            </p:txBody>
          </p:sp>
        </mc:Fallback>
      </mc:AlternateContent>
      <p:sp>
        <p:nvSpPr>
          <p:cNvPr id="8" name="Right Brace 7"/>
          <p:cNvSpPr/>
          <p:nvPr/>
        </p:nvSpPr>
        <p:spPr>
          <a:xfrm>
            <a:off x="2722648" y="1832754"/>
            <a:ext cx="196770" cy="738664"/>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rgbClr val="0000FF"/>
              </a:solidFill>
            </a:endParaRPr>
          </a:p>
        </p:txBody>
      </p:sp>
      <p:grpSp>
        <p:nvGrpSpPr>
          <p:cNvPr id="9" name="Group 8"/>
          <p:cNvGrpSpPr/>
          <p:nvPr/>
        </p:nvGrpSpPr>
        <p:grpSpPr>
          <a:xfrm>
            <a:off x="2686151" y="1905000"/>
            <a:ext cx="1145893" cy="584775"/>
            <a:chOff x="6632294" y="2325607"/>
            <a:chExt cx="1145893" cy="584775"/>
          </a:xfrm>
        </p:grpSpPr>
        <p:cxnSp>
          <p:nvCxnSpPr>
            <p:cNvPr id="10" name="Straight Arrow Connector 9"/>
            <p:cNvCxnSpPr/>
            <p:nvPr/>
          </p:nvCxnSpPr>
          <p:spPr>
            <a:xfrm>
              <a:off x="6987096" y="2605112"/>
              <a:ext cx="60589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6632294" y="2325607"/>
              <a:ext cx="11458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spcAft>
                  <a:spcPts val="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توان </a:t>
              </a:r>
            </a:p>
            <a:p>
              <a:pPr marL="0" indent="0" algn="ctr" rtl="1" eaLnBrk="1" hangingPunct="1">
                <a:spcAft>
                  <a:spcPts val="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لحظه ای</a:t>
              </a:r>
              <a:endParaRPr lang="en-US" altLang="en-US" sz="1600" b="1" dirty="0">
                <a:solidFill>
                  <a:srgbClr val="0000FF"/>
                </a:solidFill>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12" name="Rectangle 11"/>
              <p:cNvSpPr/>
              <p:nvPr/>
            </p:nvSpPr>
            <p:spPr>
              <a:xfrm>
                <a:off x="3693148" y="1982762"/>
                <a:ext cx="157607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r>
                            <a:rPr lang="en-US" sz="1600" i="1">
                              <a:latin typeface="Cambria Math" panose="02040503050406030204" pitchFamily="18" charset="0"/>
                            </a:rPr>
                            <m:t>𝑝</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1">
                              <a:latin typeface="Cambria Math" panose="02040503050406030204" pitchFamily="18" charset="0"/>
                            </a:rPr>
                            <m:t>𝑣</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r>
                            <a:rPr lang="en-US" sz="1600" i="1">
                              <a:latin typeface="Cambria Math" panose="02040503050406030204" pitchFamily="18" charset="0"/>
                            </a:rPr>
                            <m:t>𝑖</m:t>
                          </m:r>
                          <m:r>
                            <a:rPr lang="en-US" sz="1600" i="0">
                              <a:latin typeface="Cambria Math" panose="02040503050406030204" pitchFamily="18" charset="0"/>
                            </a:rPr>
                            <m:t>(</m:t>
                          </m:r>
                          <m:r>
                            <a:rPr lang="en-US" sz="1600" i="1">
                              <a:latin typeface="Cambria Math" panose="02040503050406030204" pitchFamily="18" charset="0"/>
                            </a:rPr>
                            <m:t>𝑡</m:t>
                          </m:r>
                        </m:e>
                      </m:d>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3693148" y="1982762"/>
                <a:ext cx="1576072" cy="338554"/>
              </a:xfrm>
              <a:prstGeom prst="rect">
                <a:avLst/>
              </a:prstGeom>
              <a:blipFill>
                <a:blip r:embed="rId6"/>
                <a:stretch>
                  <a:fillRect t="-108929" r="-27519" b="-167857"/>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1540F37C-EC8C-4450-9324-EC5A766AD2C0}"/>
              </a:ext>
            </a:extLst>
          </p:cNvPr>
          <p:cNvSpPr txBox="1"/>
          <p:nvPr/>
        </p:nvSpPr>
        <p:spPr>
          <a:xfrm>
            <a:off x="2840777" y="3775228"/>
            <a:ext cx="6147627" cy="854080"/>
          </a:xfrm>
          <a:prstGeom prst="rect">
            <a:avLst/>
          </a:prstGeom>
          <a:noFill/>
        </p:spPr>
        <p:txBody>
          <a:bodyPr wrap="square">
            <a:spAutoFit/>
          </a:bodyPr>
          <a:lstStyle/>
          <a:p>
            <a:pPr marL="285750" indent="-285750" algn="just" rtl="1">
              <a:buFont typeface="Wingdings" panose="05000000000000000000" pitchFamily="2" charset="2"/>
              <a:buChar char="ü"/>
            </a:pPr>
            <a:r>
              <a:rPr lang="ar-SA" sz="1650" dirty="0">
                <a:effectLst/>
                <a:latin typeface="Cambria Math" panose="02040503050406030204" pitchFamily="18" charset="0"/>
                <a:ea typeface="Cambria Math" panose="02040503050406030204" pitchFamily="18" charset="0"/>
                <a:cs typeface="B Nazanin" panose="00000400000000000000" pitchFamily="2" charset="-78"/>
              </a:rPr>
              <a:t>طبق جهت­های قراردادی متناظر، در یک لحظه مشخص </a:t>
            </a:r>
            <a:r>
              <a:rPr lang="en-US" sz="1650" i="1" dirty="0">
                <a:effectLst/>
                <a:latin typeface="Cambria Math" panose="02040503050406030204" pitchFamily="18" charset="0"/>
                <a:ea typeface="Cambria Math" panose="02040503050406030204" pitchFamily="18" charset="0"/>
                <a:cs typeface="B Nazanin" panose="00000400000000000000" pitchFamily="2" charset="-78"/>
              </a:rPr>
              <a:t>t</a:t>
            </a:r>
            <a:r>
              <a:rPr lang="ar-SA" sz="1650" dirty="0">
                <a:effectLst/>
                <a:latin typeface="Cambria Math" panose="02040503050406030204" pitchFamily="18" charset="0"/>
                <a:ea typeface="Cambria Math" panose="02040503050406030204" pitchFamily="18" charset="0"/>
                <a:cs typeface="B Nazanin" panose="00000400000000000000" pitchFamily="2" charset="-78"/>
              </a:rPr>
              <a:t>، اگر </a:t>
            </a:r>
            <a:r>
              <a:rPr lang="en-US" sz="1650" dirty="0">
                <a:effectLst/>
                <a:latin typeface="Cambria Math" panose="02040503050406030204" pitchFamily="18" charset="0"/>
                <a:ea typeface="Cambria Math" panose="02040503050406030204" pitchFamily="18" charset="0"/>
                <a:cs typeface="B Nazanin" panose="00000400000000000000" pitchFamily="2" charset="-78"/>
              </a:rPr>
              <a:t> 0</a:t>
            </a:r>
            <a:r>
              <a:rPr lang="ar-SA" sz="1650" dirty="0">
                <a:effectLst/>
                <a:latin typeface="Cambria Math" panose="02040503050406030204" pitchFamily="18" charset="0"/>
                <a:ea typeface="Cambria Math" panose="02040503050406030204" pitchFamily="18" charset="0"/>
                <a:cs typeface="B Nazanin" panose="00000400000000000000" pitchFamily="2" charset="-78"/>
              </a:rPr>
              <a:t>&lt; </a:t>
            </a:r>
            <a:r>
              <a:rPr lang="ar-SA" sz="1650" dirty="0">
                <a:latin typeface="Cambria Math" panose="02040503050406030204" pitchFamily="18" charset="0"/>
                <a:ea typeface="Cambria Math" panose="02040503050406030204" pitchFamily="18" charset="0"/>
                <a:cs typeface="B Nazanin" panose="00000400000000000000" pitchFamily="2" charset="-78"/>
              </a:rPr>
              <a:t>(</a:t>
            </a:r>
            <a:r>
              <a:rPr lang="en-US" sz="1650" i="1" dirty="0">
                <a:latin typeface="Cambria Math" panose="02040503050406030204" pitchFamily="18" charset="0"/>
                <a:ea typeface="Cambria Math" panose="02040503050406030204" pitchFamily="18" charset="0"/>
                <a:cs typeface="B Nazanin" panose="00000400000000000000" pitchFamily="2" charset="-78"/>
              </a:rPr>
              <a:t>t</a:t>
            </a:r>
            <a:r>
              <a:rPr lang="ar-SA" sz="1650" dirty="0">
                <a:latin typeface="Cambria Math" panose="02040503050406030204" pitchFamily="18" charset="0"/>
                <a:ea typeface="Cambria Math" panose="02040503050406030204" pitchFamily="18" charset="0"/>
                <a:cs typeface="B Nazanin" panose="00000400000000000000" pitchFamily="2" charset="-78"/>
              </a:rPr>
              <a:t>)</a:t>
            </a:r>
            <a:r>
              <a:rPr lang="en-US" sz="1650" i="1" dirty="0">
                <a:latin typeface="Cambria Math" panose="02040503050406030204" pitchFamily="18" charset="0"/>
                <a:ea typeface="Cambria Math" panose="02040503050406030204" pitchFamily="18" charset="0"/>
                <a:cs typeface="B Nazanin" panose="00000400000000000000" pitchFamily="2" charset="-78"/>
              </a:rPr>
              <a:t>p</a:t>
            </a:r>
            <a:r>
              <a:rPr lang="fa-IR" sz="1650" dirty="0" smtClean="0">
                <a:effectLst/>
                <a:latin typeface="Cambria Math" panose="02040503050406030204" pitchFamily="18" charset="0"/>
                <a:ea typeface="Cambria Math" panose="02040503050406030204" pitchFamily="18" charset="0"/>
                <a:cs typeface="B Nazanin" panose="00000400000000000000" pitchFamily="2" charset="-78"/>
              </a:rPr>
              <a:t> </a:t>
            </a:r>
            <a:r>
              <a:rPr lang="ar-SA" sz="1650" dirty="0">
                <a:effectLst/>
                <a:latin typeface="Cambria Math" panose="02040503050406030204" pitchFamily="18" charset="0"/>
                <a:ea typeface="Cambria Math" panose="02040503050406030204" pitchFamily="18" charset="0"/>
                <a:cs typeface="B Nazanin" panose="00000400000000000000" pitchFamily="2" charset="-78"/>
              </a:rPr>
              <a:t>باشد، المان</a:t>
            </a:r>
            <a:r>
              <a:rPr lang="fa-IR" sz="1650" dirty="0">
                <a:effectLst/>
                <a:latin typeface="Cambria Math" panose="02040503050406030204" pitchFamily="18" charset="0"/>
                <a:ea typeface="Cambria Math" panose="02040503050406030204" pitchFamily="18" charset="0"/>
                <a:cs typeface="B Nazanin" panose="00000400000000000000" pitchFamily="2" charset="-78"/>
              </a:rPr>
              <a:t> مداری</a:t>
            </a:r>
            <a:r>
              <a:rPr lang="ar-SA" sz="1650" dirty="0">
                <a:effectLst/>
                <a:latin typeface="Cambria Math" panose="02040503050406030204" pitchFamily="18" charset="0"/>
                <a:ea typeface="Cambria Math" panose="02040503050406030204" pitchFamily="18" charset="0"/>
                <a:cs typeface="B Nazanin" panose="00000400000000000000" pitchFamily="2" charset="-78"/>
              </a:rPr>
              <a:t> درحال جذب توان است. </a:t>
            </a:r>
            <a:r>
              <a:rPr lang="ar-SA" sz="1650" dirty="0" smtClean="0">
                <a:effectLst/>
                <a:latin typeface="Cambria Math" panose="02040503050406030204" pitchFamily="18" charset="0"/>
                <a:ea typeface="Cambria Math" panose="02040503050406030204" pitchFamily="18" charset="0"/>
                <a:cs typeface="B Nazanin" panose="00000400000000000000" pitchFamily="2" charset="-78"/>
              </a:rPr>
              <a:t>اگر</a:t>
            </a:r>
            <a:r>
              <a:rPr lang="en-US" sz="1650" dirty="0" smtClean="0">
                <a:effectLst/>
                <a:latin typeface="Cambria Math" panose="02040503050406030204" pitchFamily="18" charset="0"/>
                <a:ea typeface="Cambria Math" panose="02040503050406030204" pitchFamily="18" charset="0"/>
                <a:cs typeface="B Nazanin" panose="00000400000000000000" pitchFamily="2" charset="-78"/>
              </a:rPr>
              <a:t> </a:t>
            </a:r>
            <a:r>
              <a:rPr lang="en-US" sz="1650" dirty="0">
                <a:effectLst/>
                <a:latin typeface="Cambria Math" panose="02040503050406030204" pitchFamily="18" charset="0"/>
                <a:ea typeface="Cambria Math" panose="02040503050406030204" pitchFamily="18" charset="0"/>
                <a:cs typeface="B Nazanin" panose="00000400000000000000" pitchFamily="2" charset="-78"/>
              </a:rPr>
              <a:t>0 </a:t>
            </a:r>
            <a:r>
              <a:rPr lang="ar-SA" sz="1650" dirty="0">
                <a:effectLst/>
                <a:latin typeface="Cambria Math" panose="02040503050406030204" pitchFamily="18" charset="0"/>
                <a:ea typeface="Cambria Math" panose="02040503050406030204" pitchFamily="18" charset="0"/>
                <a:cs typeface="B Nazanin" panose="00000400000000000000" pitchFamily="2" charset="-78"/>
              </a:rPr>
              <a:t>&gt;</a:t>
            </a:r>
            <a:r>
              <a:rPr lang="ar-SA" sz="1650" i="1" dirty="0">
                <a:effectLst/>
                <a:latin typeface="Cambria Math" panose="02040503050406030204" pitchFamily="18" charset="0"/>
                <a:ea typeface="Cambria Math" panose="02040503050406030204" pitchFamily="18" charset="0"/>
                <a:cs typeface="B Nazanin" panose="00000400000000000000" pitchFamily="2" charset="-78"/>
              </a:rPr>
              <a:t> </a:t>
            </a:r>
            <a:r>
              <a:rPr lang="ar-SA" sz="1650" dirty="0">
                <a:effectLst/>
                <a:latin typeface="Cambria Math" panose="02040503050406030204" pitchFamily="18" charset="0"/>
                <a:ea typeface="Cambria Math" panose="02040503050406030204" pitchFamily="18" charset="0"/>
                <a:cs typeface="B Nazanin" panose="00000400000000000000" pitchFamily="2" charset="-78"/>
              </a:rPr>
              <a:t>(</a:t>
            </a:r>
            <a:r>
              <a:rPr lang="en-US" sz="1650" i="1" dirty="0">
                <a:effectLst/>
                <a:latin typeface="Cambria Math" panose="02040503050406030204" pitchFamily="18" charset="0"/>
                <a:ea typeface="Cambria Math" panose="02040503050406030204" pitchFamily="18" charset="0"/>
                <a:cs typeface="B Nazanin" panose="00000400000000000000" pitchFamily="2" charset="-78"/>
              </a:rPr>
              <a:t>t</a:t>
            </a:r>
            <a:r>
              <a:rPr lang="ar-SA" sz="1650" dirty="0">
                <a:effectLst/>
                <a:latin typeface="Cambria Math" panose="02040503050406030204" pitchFamily="18" charset="0"/>
                <a:ea typeface="Cambria Math" panose="02040503050406030204" pitchFamily="18" charset="0"/>
                <a:cs typeface="B Nazanin" panose="00000400000000000000" pitchFamily="2" charset="-78"/>
              </a:rPr>
              <a:t>)</a:t>
            </a:r>
            <a:r>
              <a:rPr lang="en-US" sz="1650" i="1" dirty="0">
                <a:effectLst/>
                <a:latin typeface="Cambria Math" panose="02040503050406030204" pitchFamily="18" charset="0"/>
                <a:ea typeface="Cambria Math" panose="02040503050406030204" pitchFamily="18" charset="0"/>
                <a:cs typeface="B Nazanin" panose="00000400000000000000" pitchFamily="2" charset="-78"/>
              </a:rPr>
              <a:t>p</a:t>
            </a:r>
            <a:r>
              <a:rPr lang="ar-SA" sz="1650" dirty="0">
                <a:effectLst/>
                <a:latin typeface="Cambria Math" panose="02040503050406030204" pitchFamily="18" charset="0"/>
                <a:ea typeface="Cambria Math" panose="02040503050406030204" pitchFamily="18" charset="0"/>
                <a:cs typeface="B Nazanin" panose="00000400000000000000" pitchFamily="2" charset="-78"/>
              </a:rPr>
              <a:t> باشد، المان </a:t>
            </a:r>
            <a:r>
              <a:rPr lang="fa-IR" sz="1650" dirty="0">
                <a:effectLst/>
                <a:latin typeface="Cambria Math" panose="02040503050406030204" pitchFamily="18" charset="0"/>
                <a:ea typeface="Cambria Math" panose="02040503050406030204" pitchFamily="18" charset="0"/>
                <a:cs typeface="B Nazanin" panose="00000400000000000000" pitchFamily="2" charset="-78"/>
              </a:rPr>
              <a:t>مداری </a:t>
            </a:r>
            <a:r>
              <a:rPr lang="ar-SA" sz="1650" dirty="0">
                <a:effectLst/>
                <a:latin typeface="Cambria Math" panose="02040503050406030204" pitchFamily="18" charset="0"/>
                <a:ea typeface="Cambria Math" panose="02040503050406030204" pitchFamily="18" charset="0"/>
                <a:cs typeface="B Nazanin" panose="00000400000000000000" pitchFamily="2" charset="-78"/>
              </a:rPr>
              <a:t>درحال تحویل توان است. </a:t>
            </a:r>
            <a:r>
              <a:rPr lang="ar-SA" sz="1650" dirty="0">
                <a:solidFill>
                  <a:srgbClr val="FF0000"/>
                </a:solidFill>
                <a:effectLst/>
                <a:latin typeface="Cambria Math" panose="02040503050406030204" pitchFamily="18" charset="0"/>
                <a:ea typeface="Cambria Math" panose="02040503050406030204" pitchFamily="18" charset="0"/>
                <a:cs typeface="B Nazanin" panose="00000400000000000000" pitchFamily="2" charset="-78"/>
              </a:rPr>
              <a:t>معمولاً جهت جریان در منابع به­گونه­ای فرض می­شود که توان تحویل بدهند. </a:t>
            </a:r>
            <a:endParaRPr lang="en-US" sz="1650" dirty="0">
              <a:solidFill>
                <a:srgbClr val="FF0000"/>
              </a:solidFill>
              <a:latin typeface="Cambria Math" panose="02040503050406030204" pitchFamily="18" charset="0"/>
              <a:ea typeface="Cambria Math" panose="02040503050406030204" pitchFamily="18" charset="0"/>
              <a:cs typeface="B Nazanin" panose="00000400000000000000" pitchFamily="2" charset="-78"/>
            </a:endParaRPr>
          </a:p>
        </p:txBody>
      </p:sp>
      <p:pic>
        <p:nvPicPr>
          <p:cNvPr id="62" name="Picture 7">
            <a:extLst>
              <a:ext uri="{FF2B5EF4-FFF2-40B4-BE49-F238E27FC236}">
                <a16:creationId xmlns:a16="http://schemas.microsoft.com/office/drawing/2014/main" id="{3DA4E9E1-91C4-43A2-B8C1-3316DF2A010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1880"/>
          <a:stretch/>
        </p:blipFill>
        <p:spPr bwMode="auto">
          <a:xfrm>
            <a:off x="229214" y="3231910"/>
            <a:ext cx="2208186" cy="1569946"/>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5705EF67-4B8A-4796-9C62-3E48C3CF1CA1}"/>
              </a:ext>
            </a:extLst>
          </p:cNvPr>
          <p:cNvSpPr txBox="1"/>
          <p:nvPr/>
        </p:nvSpPr>
        <p:spPr>
          <a:xfrm>
            <a:off x="350567" y="4761004"/>
            <a:ext cx="8610600" cy="597856"/>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v"/>
            </a:pPr>
            <a:r>
              <a:rPr lang="ar-SA"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انرژی یا </a:t>
            </a:r>
            <a:r>
              <a:rPr lang="ar-SA" sz="18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کار</a:t>
            </a:r>
            <a:r>
              <a:rPr lang="fa-IR" sz="18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a:t>
            </a:r>
            <a:r>
              <a:rPr lang="ar-SA" sz="18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انتگرال توان لحظه‌ای است. با در نظر گرفتن جهت قراردادی متناظر، انرژی جذب­شده توسط یک المان در بازۀ زمانی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t</a:t>
            </a:r>
            <a:r>
              <a:rPr lang="en-US" sz="1800" baseline="-25000" dirty="0">
                <a:effectLst/>
                <a:latin typeface="Times New Roman" panose="02020603050405020304" pitchFamily="18" charset="0"/>
                <a:ea typeface="Times New Roman" panose="02020603050405020304" pitchFamily="18" charset="0"/>
                <a:cs typeface="B Nazanin" panose="00000400000000000000" pitchFamily="2" charset="-78"/>
              </a:rPr>
              <a:t>1</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تا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t</a:t>
            </a:r>
            <a:r>
              <a:rPr lang="en-US" sz="1800" baseline="-25000" dirty="0">
                <a:effectLst/>
                <a:latin typeface="Times New Roman" panose="02020603050405020304" pitchFamily="18" charset="0"/>
                <a:ea typeface="Times New Roman" panose="02020603050405020304" pitchFamily="18" charset="0"/>
                <a:cs typeface="B Nazanin" panose="00000400000000000000" pitchFamily="2" charset="-78"/>
              </a:rPr>
              <a:t>2</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برابر است با</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64" name="Table 63">
                <a:extLst>
                  <a:ext uri="{FF2B5EF4-FFF2-40B4-BE49-F238E27FC236}">
                    <a16:creationId xmlns:a16="http://schemas.microsoft.com/office/drawing/2014/main" id="{74039C8D-3C27-46FA-8F38-3DCEE3F405C1}"/>
                  </a:ext>
                </a:extLst>
              </p:cNvPr>
              <p:cNvGraphicFramePr>
                <a:graphicFrameLocks noGrp="1"/>
              </p:cNvGraphicFramePr>
              <p:nvPr>
                <p:extLst>
                  <p:ext uri="{D42A27DB-BD31-4B8C-83A1-F6EECF244321}">
                    <p14:modId xmlns:p14="http://schemas.microsoft.com/office/powerpoint/2010/main" val="2573977159"/>
                  </p:ext>
                </p:extLst>
              </p:nvPr>
            </p:nvGraphicFramePr>
            <p:xfrm>
              <a:off x="1687242" y="5291996"/>
              <a:ext cx="5937250" cy="808165"/>
            </p:xfrm>
            <a:graphic>
              <a:graphicData uri="http://schemas.openxmlformats.org/drawingml/2006/table">
                <a:tbl>
                  <a:tblPr firstRow="1" firstCol="1" bandRow="1">
                    <a:tableStyleId>{5C22544A-7EE6-4342-B048-85BDC9FD1C3A}</a:tableStyleId>
                  </a:tblPr>
                  <a:tblGrid>
                    <a:gridCol w="5254625">
                      <a:extLst>
                        <a:ext uri="{9D8B030D-6E8A-4147-A177-3AD203B41FA5}">
                          <a16:colId xmlns:a16="http://schemas.microsoft.com/office/drawing/2014/main" val="2217721925"/>
                        </a:ext>
                      </a:extLst>
                    </a:gridCol>
                    <a:gridCol w="682625">
                      <a:extLst>
                        <a:ext uri="{9D8B030D-6E8A-4147-A177-3AD203B41FA5}">
                          <a16:colId xmlns:a16="http://schemas.microsoft.com/office/drawing/2014/main" val="316278971"/>
                        </a:ext>
                      </a:extLst>
                    </a:gridCol>
                  </a:tblGrid>
                  <a:tr h="278765">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a:rPr lang="en-US" sz="1700" smtClean="0">
                                    <a:solidFill>
                                      <a:schemeClr val="tx1"/>
                                    </a:solidFill>
                                    <a:effectLst/>
                                    <a:latin typeface="Cambria Math" panose="02040503050406030204" pitchFamily="18" charset="0"/>
                                  </a:rPr>
                                  <m:t>𝑊</m:t>
                                </m:r>
                                <m:r>
                                  <a:rPr lang="en-US" sz="1700" smtClean="0">
                                    <a:solidFill>
                                      <a:schemeClr val="tx1"/>
                                    </a:solidFill>
                                    <a:effectLst/>
                                    <a:latin typeface="Cambria Math" panose="02040503050406030204" pitchFamily="18" charset="0"/>
                                  </a:rPr>
                                  <m:t>= </m:t>
                                </m:r>
                                <m:nary>
                                  <m:naryPr>
                                    <m:limLoc m:val="undOvr"/>
                                    <m:ctrlPr>
                                      <a:rPr lang="en-US" sz="1700" i="1">
                                        <a:solidFill>
                                          <a:schemeClr val="tx1"/>
                                        </a:solidFill>
                                        <a:effectLst/>
                                        <a:latin typeface="Cambria Math" panose="02040503050406030204" pitchFamily="18" charset="0"/>
                                      </a:rPr>
                                    </m:ctrlPr>
                                  </m:naryPr>
                                  <m:sub>
                                    <m:sSub>
                                      <m:sSubPr>
                                        <m:ctrlPr>
                                          <a:rPr lang="en-US" sz="1700" i="1">
                                            <a:solidFill>
                                              <a:schemeClr val="tx1"/>
                                            </a:solidFill>
                                            <a:effectLst/>
                                            <a:latin typeface="Cambria Math" panose="02040503050406030204" pitchFamily="18" charset="0"/>
                                          </a:rPr>
                                        </m:ctrlPr>
                                      </m:sSubPr>
                                      <m:e>
                                        <m:r>
                                          <a:rPr lang="en-US" sz="1700">
                                            <a:solidFill>
                                              <a:schemeClr val="tx1"/>
                                            </a:solidFill>
                                            <a:effectLst/>
                                            <a:latin typeface="Cambria Math" panose="02040503050406030204" pitchFamily="18" charset="0"/>
                                          </a:rPr>
                                          <m:t>𝑡</m:t>
                                        </m:r>
                                      </m:e>
                                      <m:sub>
                                        <m:r>
                                          <a:rPr lang="en-US" sz="1700">
                                            <a:solidFill>
                                              <a:schemeClr val="tx1"/>
                                            </a:solidFill>
                                            <a:effectLst/>
                                            <a:latin typeface="Cambria Math" panose="02040503050406030204" pitchFamily="18" charset="0"/>
                                          </a:rPr>
                                          <m:t>1</m:t>
                                        </m:r>
                                      </m:sub>
                                    </m:sSub>
                                  </m:sub>
                                  <m:sup>
                                    <m:sSub>
                                      <m:sSubPr>
                                        <m:ctrlPr>
                                          <a:rPr lang="en-US" sz="1700" i="1">
                                            <a:solidFill>
                                              <a:schemeClr val="tx1"/>
                                            </a:solidFill>
                                            <a:effectLst/>
                                            <a:latin typeface="Cambria Math" panose="02040503050406030204" pitchFamily="18" charset="0"/>
                                          </a:rPr>
                                        </m:ctrlPr>
                                      </m:sSubPr>
                                      <m:e>
                                        <m:r>
                                          <a:rPr lang="en-US" sz="1700">
                                            <a:solidFill>
                                              <a:schemeClr val="tx1"/>
                                            </a:solidFill>
                                            <a:effectLst/>
                                            <a:latin typeface="Cambria Math" panose="02040503050406030204" pitchFamily="18" charset="0"/>
                                          </a:rPr>
                                          <m:t>𝑡</m:t>
                                        </m:r>
                                      </m:e>
                                      <m:sub>
                                        <m:r>
                                          <a:rPr lang="en-US" sz="1700">
                                            <a:solidFill>
                                              <a:schemeClr val="tx1"/>
                                            </a:solidFill>
                                            <a:effectLst/>
                                            <a:latin typeface="Cambria Math" panose="02040503050406030204" pitchFamily="18" charset="0"/>
                                          </a:rPr>
                                          <m:t>2</m:t>
                                        </m:r>
                                      </m:sub>
                                    </m:sSub>
                                  </m:sup>
                                  <m:e>
                                    <m:r>
                                      <a:rPr lang="en-US" sz="1700">
                                        <a:solidFill>
                                          <a:schemeClr val="tx1"/>
                                        </a:solidFill>
                                        <a:effectLst/>
                                        <a:latin typeface="Cambria Math" panose="02040503050406030204" pitchFamily="18" charset="0"/>
                                      </a:rPr>
                                      <m:t>𝑝</m:t>
                                    </m:r>
                                    <m:d>
                                      <m:dPr>
                                        <m:ctrlPr>
                                          <a:rPr lang="en-US" sz="1700" i="1">
                                            <a:solidFill>
                                              <a:schemeClr val="tx1"/>
                                            </a:solidFill>
                                            <a:effectLst/>
                                            <a:latin typeface="Cambria Math" panose="02040503050406030204" pitchFamily="18" charset="0"/>
                                          </a:rPr>
                                        </m:ctrlPr>
                                      </m:dPr>
                                      <m:e>
                                        <m:r>
                                          <a:rPr lang="en-US" sz="1700">
                                            <a:solidFill>
                                              <a:schemeClr val="tx1"/>
                                            </a:solidFill>
                                            <a:effectLst/>
                                            <a:latin typeface="Cambria Math" panose="02040503050406030204" pitchFamily="18" charset="0"/>
                                          </a:rPr>
                                          <m:t>𝑡</m:t>
                                        </m:r>
                                      </m:e>
                                    </m:d>
                                    <m:r>
                                      <a:rPr lang="en-US" sz="1700">
                                        <a:solidFill>
                                          <a:schemeClr val="tx1"/>
                                        </a:solidFill>
                                        <a:effectLst/>
                                        <a:latin typeface="Cambria Math" panose="02040503050406030204" pitchFamily="18" charset="0"/>
                                      </a:rPr>
                                      <m:t>𝑑𝑡</m:t>
                                    </m:r>
                                  </m:e>
                                </m:nary>
                              </m:oMath>
                            </m:oMathPara>
                          </a14:m>
                          <a:endParaRPr lang="en-US" sz="17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207147847"/>
                      </a:ext>
                    </a:extLst>
                  </a:tr>
                </a:tbl>
              </a:graphicData>
            </a:graphic>
          </p:graphicFrame>
        </mc:Choice>
        <mc:Fallback xmlns="">
          <p:graphicFrame>
            <p:nvGraphicFramePr>
              <p:cNvPr id="64" name="Table 63">
                <a:extLst>
                  <a:ext uri="{FF2B5EF4-FFF2-40B4-BE49-F238E27FC236}">
                    <a16:creationId xmlns:a16="http://schemas.microsoft.com/office/drawing/2014/main" id="{74039C8D-3C27-46FA-8F38-3DCEE3F405C1}"/>
                  </a:ext>
                </a:extLst>
              </p:cNvPr>
              <p:cNvGraphicFramePr>
                <a:graphicFrameLocks noGrp="1"/>
              </p:cNvGraphicFramePr>
              <p:nvPr>
                <p:extLst>
                  <p:ext uri="{D42A27DB-BD31-4B8C-83A1-F6EECF244321}">
                    <p14:modId xmlns:p14="http://schemas.microsoft.com/office/powerpoint/2010/main" val="2573977159"/>
                  </p:ext>
                </p:extLst>
              </p:nvPr>
            </p:nvGraphicFramePr>
            <p:xfrm>
              <a:off x="1687242" y="5291996"/>
              <a:ext cx="5937250" cy="808165"/>
            </p:xfrm>
            <a:graphic>
              <a:graphicData uri="http://schemas.openxmlformats.org/drawingml/2006/table">
                <a:tbl>
                  <a:tblPr firstRow="1" firstCol="1" bandRow="1">
                    <a:tableStyleId>{5C22544A-7EE6-4342-B048-85BDC9FD1C3A}</a:tableStyleId>
                  </a:tblPr>
                  <a:tblGrid>
                    <a:gridCol w="5254625">
                      <a:extLst>
                        <a:ext uri="{9D8B030D-6E8A-4147-A177-3AD203B41FA5}">
                          <a16:colId xmlns:a16="http://schemas.microsoft.com/office/drawing/2014/main" val="2217721925"/>
                        </a:ext>
                      </a:extLst>
                    </a:gridCol>
                    <a:gridCol w="682625">
                      <a:extLst>
                        <a:ext uri="{9D8B030D-6E8A-4147-A177-3AD203B41FA5}">
                          <a16:colId xmlns:a16="http://schemas.microsoft.com/office/drawing/2014/main" val="316278971"/>
                        </a:ext>
                      </a:extLst>
                    </a:gridCol>
                  </a:tblGrid>
                  <a:tr h="808165">
                    <a:tc>
                      <a:txBody>
                        <a:bodyPr/>
                        <a:lstStyle/>
                        <a:p>
                          <a:endParaRPr lang="en-US"/>
                        </a:p>
                      </a:txBody>
                      <a:tcPr marL="68580" marR="68580" marT="0" marB="0" anchor="ctr">
                        <a:blipFill>
                          <a:blip r:embed="rId8"/>
                          <a:stretch>
                            <a:fillRect l="-116" t="-752" r="-13441" b="-3008"/>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207147847"/>
                      </a:ext>
                    </a:extLst>
                  </a:tr>
                </a:tbl>
              </a:graphicData>
            </a:graphic>
          </p:graphicFrame>
        </mc:Fallback>
      </mc:AlternateContent>
      <p:sp>
        <p:nvSpPr>
          <p:cNvPr id="65" name="TextBox 64">
            <a:extLst>
              <a:ext uri="{FF2B5EF4-FFF2-40B4-BE49-F238E27FC236}">
                <a16:creationId xmlns:a16="http://schemas.microsoft.com/office/drawing/2014/main" id="{071AD6B4-F522-48D2-AC15-EB7F0B442AAE}"/>
              </a:ext>
            </a:extLst>
          </p:cNvPr>
          <p:cNvSpPr txBox="1"/>
          <p:nvPr/>
        </p:nvSpPr>
        <p:spPr>
          <a:xfrm>
            <a:off x="388667" y="6128443"/>
            <a:ext cx="8534400" cy="348557"/>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ü"/>
            </a:pP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اگر (</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t</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i="1" dirty="0">
                <a:effectLst/>
                <a:latin typeface="Times New Roman" panose="02020603050405020304" pitchFamily="18" charset="0"/>
                <a:ea typeface="Times New Roman" panose="02020603050405020304" pitchFamily="18" charset="0"/>
                <a:cs typeface="B Nazanin" panose="00000400000000000000" pitchFamily="2" charset="-78"/>
              </a:rPr>
              <a:t>v</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 بر حسب ولت و (</a:t>
            </a:r>
            <a:r>
              <a:rPr lang="en-US" sz="1800" i="1" dirty="0" smtClean="0">
                <a:effectLst/>
                <a:latin typeface="Times New Roman" panose="02020603050405020304" pitchFamily="18" charset="0"/>
                <a:ea typeface="Times New Roman" panose="02020603050405020304" pitchFamily="18" charset="0"/>
                <a:cs typeface="B Nazanin" panose="00000400000000000000" pitchFamily="2" charset="-78"/>
              </a:rPr>
              <a:t>t</a:t>
            </a:r>
            <a:r>
              <a:rPr lang="ar-SA" sz="1800" dirty="0" smtClean="0">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i="1" dirty="0" err="1" smtClean="0">
                <a:effectLst/>
                <a:latin typeface="Times New Roman" panose="02020603050405020304" pitchFamily="18" charset="0"/>
                <a:ea typeface="Times New Roman" panose="02020603050405020304" pitchFamily="18" charset="0"/>
                <a:cs typeface="B Nazanin" panose="00000400000000000000" pitchFamily="2" charset="-78"/>
              </a:rPr>
              <a:t>i</a:t>
            </a:r>
            <a:r>
              <a:rPr lang="ar-SA" sz="1800" dirty="0" smtClean="0">
                <a:effectLst/>
                <a:latin typeface="Times New Roman" panose="02020603050405020304" pitchFamily="18" charset="0"/>
                <a:ea typeface="Times New Roman" panose="02020603050405020304" pitchFamily="18" charset="0"/>
                <a:cs typeface="B Nazanin" panose="00000400000000000000" pitchFamily="2" charset="-78"/>
              </a:rPr>
              <a:t>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بر حسب آمپر باشد، </a:t>
            </a:r>
            <a:r>
              <a:rPr lang="ar-SA" sz="18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توان دارای واحد وات و انرژی دارای واحد ژول </a:t>
            </a:r>
            <a:r>
              <a:rPr lang="ar-SA" sz="1800" dirty="0">
                <a:effectLst/>
                <a:latin typeface="Times New Roman" panose="02020603050405020304" pitchFamily="18" charset="0"/>
                <a:ea typeface="Times New Roman" panose="02020603050405020304" pitchFamily="18" charset="0"/>
                <a:cs typeface="B Nazanin" panose="00000400000000000000" pitchFamily="2" charset="-78"/>
              </a:rPr>
              <a:t>می­باشد.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p:grpSp>
        <p:nvGrpSpPr>
          <p:cNvPr id="66" name="Group 65"/>
          <p:cNvGrpSpPr/>
          <p:nvPr/>
        </p:nvGrpSpPr>
        <p:grpSpPr>
          <a:xfrm>
            <a:off x="5410200" y="1898490"/>
            <a:ext cx="3365263" cy="1699275"/>
            <a:chOff x="3428017" y="3779080"/>
            <a:chExt cx="3365263" cy="1699275"/>
          </a:xfrm>
        </p:grpSpPr>
        <p:pic>
          <p:nvPicPr>
            <p:cNvPr id="67" name="Picture 66"/>
            <p:cNvPicPr>
              <a:picLocks noChangeAspect="1"/>
            </p:cNvPicPr>
            <p:nvPr/>
          </p:nvPicPr>
          <p:blipFill>
            <a:blip r:embed="rId9"/>
            <a:stretch>
              <a:fillRect/>
            </a:stretch>
          </p:blipFill>
          <p:spPr>
            <a:xfrm>
              <a:off x="3790235" y="3779080"/>
              <a:ext cx="3003045" cy="1699275"/>
            </a:xfrm>
            <a:prstGeom prst="rect">
              <a:avLst/>
            </a:prstGeom>
          </p:spPr>
        </p:pic>
        <p:sp>
          <p:nvSpPr>
            <p:cNvPr id="68" name="Rectangle 67"/>
            <p:cNvSpPr>
              <a:spLocks noChangeArrowheads="1"/>
            </p:cNvSpPr>
            <p:nvPr/>
          </p:nvSpPr>
          <p:spPr bwMode="auto">
            <a:xfrm>
              <a:off x="3428017" y="4536566"/>
              <a:ext cx="6468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spcAft>
                  <a:spcPts val="0"/>
                </a:spcAft>
                <a:buClr>
                  <a:srgbClr val="FF0000"/>
                </a:buClr>
              </a:pPr>
              <a:r>
                <a:rPr lang="en-US" altLang="en-US" sz="1400" b="1" dirty="0" smtClean="0">
                  <a:solidFill>
                    <a:srgbClr val="0070C0"/>
                  </a:solidFill>
                  <a:latin typeface="Times New Roman" panose="02020603050405020304" pitchFamily="18" charset="0"/>
                  <a:ea typeface="Calibri" panose="020F0502020204030204" pitchFamily="34" charset="0"/>
                  <a:cs typeface="B Nazanin" panose="00000400000000000000" pitchFamily="2" charset="-78"/>
                </a:rPr>
                <a:t>0</a:t>
              </a:r>
              <a:endParaRPr lang="en-US" altLang="en-US" sz="1400" b="1" dirty="0">
                <a:solidFill>
                  <a:srgbClr val="0070C0"/>
                </a:solidFill>
                <a:ea typeface="Calibri" panose="020F050202020403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69" name="Rectangle 68"/>
              <p:cNvSpPr/>
              <p:nvPr/>
            </p:nvSpPr>
            <p:spPr>
              <a:xfrm>
                <a:off x="861426" y="2802824"/>
                <a:ext cx="4720588" cy="551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𝑚</m:t>
                              </m:r>
                            </m:sub>
                          </m:sSub>
                          <m:sSub>
                            <m:sSubPr>
                              <m:ctrlPr>
                                <a:rPr lang="en-US" sz="1600" i="1">
                                  <a:latin typeface="Cambria Math" panose="02040503050406030204" pitchFamily="18" charset="0"/>
                                </a:rPr>
                              </m:ctrlPr>
                            </m:sSubPr>
                            <m:e>
                              <m:r>
                                <m:rPr>
                                  <m:sty m:val="p"/>
                                </m:rPr>
                                <a:rPr lang="en-US" sz="1600" i="0">
                                  <a:latin typeface="Cambria Math" panose="02040503050406030204" pitchFamily="18" charset="0"/>
                                </a:rPr>
                                <m:t>I</m:t>
                              </m:r>
                            </m:e>
                            <m:sub>
                              <m:r>
                                <a:rPr lang="en-US" sz="1600" i="1">
                                  <a:latin typeface="Cambria Math" panose="02040503050406030204" pitchFamily="18" charset="0"/>
                                </a:rPr>
                                <m:t>𝑚</m:t>
                              </m:r>
                            </m:sub>
                          </m:sSub>
                        </m:num>
                        <m:den>
                          <m:r>
                            <a:rPr lang="en-US" sz="1600" i="0">
                              <a:latin typeface="Cambria Math" panose="02040503050406030204" pitchFamily="18" charset="0"/>
                            </a:rPr>
                            <m:t>2</m:t>
                          </m:r>
                        </m:den>
                      </m:f>
                      <m:d>
                        <m:dPr>
                          <m:begChr m:val="["/>
                          <m:endChr m:val="]"/>
                          <m:ctrlPr>
                            <a:rPr lang="en-US" sz="1600" i="1">
                              <a:latin typeface="Cambria Math" panose="02040503050406030204" pitchFamily="18" charset="0"/>
                            </a:rPr>
                          </m:ctrlPr>
                        </m:dPr>
                        <m:e>
                          <m:d>
                            <m:dPr>
                              <m:begChr m:val=""/>
                              <m:ctrlPr>
                                <a:rPr lang="en-US" sz="1600" i="1">
                                  <a:latin typeface="Cambria Math" panose="02040503050406030204" pitchFamily="18" charset="0"/>
                                </a:rPr>
                              </m:ctrlPr>
                            </m:dPr>
                            <m:e>
                              <m:r>
                                <m:rPr>
                                  <m:sty m:val="p"/>
                                </m:rPr>
                                <a:rPr lang="en-US" sz="1600" i="0">
                                  <a:latin typeface="Cambria Math" panose="02040503050406030204" pitchFamily="18" charset="0"/>
                                </a:rPr>
                                <m:t>cos</m:t>
                              </m:r>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𝜔</m:t>
                              </m:r>
                              <m:r>
                                <a:rPr lang="en-US" sz="1600" i="1">
                                  <a:latin typeface="Cambria Math" panose="02040503050406030204" pitchFamily="18" charset="0"/>
                                </a:rPr>
                                <m:t>𝑡</m:t>
                              </m:r>
                              <m:r>
                                <a:rPr lang="en-US" sz="1600" i="0">
                                  <a:latin typeface="Cambria Math" panose="02040503050406030204" pitchFamily="18" charset="0"/>
                                </a:rPr>
                                <m:t>+</m:t>
                              </m:r>
                              <m:r>
                                <a:rPr lang="en-US" sz="1600" i="0">
                                  <a:latin typeface="Cambria Math" panose="02040503050406030204" pitchFamily="18" charset="0"/>
                                </a:rPr>
                                <m:t>∠</m:t>
                              </m:r>
                              <m:r>
                                <a:rPr lang="en-US" sz="1600" i="1">
                                  <a:latin typeface="Cambria Math" panose="02040503050406030204" pitchFamily="18" charset="0"/>
                                </a:rPr>
                                <m:t>𝑉</m:t>
                              </m:r>
                              <m:r>
                                <a:rPr lang="en-US" sz="1600" i="0">
                                  <a:latin typeface="Cambria Math" panose="02040503050406030204" pitchFamily="18" charset="0"/>
                                </a:rPr>
                                <m:t>+</m:t>
                              </m:r>
                              <m:r>
                                <a:rPr lang="en-US" sz="1600" i="0">
                                  <a:latin typeface="Cambria Math" panose="02040503050406030204" pitchFamily="18" charset="0"/>
                                </a:rPr>
                                <m:t>∠</m:t>
                              </m:r>
                              <m:r>
                                <a:rPr lang="en-US" sz="1600" i="1">
                                  <a:latin typeface="Cambria Math" panose="02040503050406030204" pitchFamily="18" charset="0"/>
                                </a:rPr>
                                <m:t>𝐼</m:t>
                              </m:r>
                              <m:r>
                                <a:rPr lang="en-US" sz="1600" i="0">
                                  <a:latin typeface="Cambria Math" panose="02040503050406030204" pitchFamily="18" charset="0"/>
                                </a:rPr>
                                <m:t>)+</m:t>
                              </m:r>
                              <m:r>
                                <m:rPr>
                                  <m:sty m:val="p"/>
                                </m:rPr>
                                <a:rPr lang="en-US" sz="1600" i="0">
                                  <a:latin typeface="Cambria Math" panose="02040503050406030204" pitchFamily="18" charset="0"/>
                                </a:rPr>
                                <m:t>cos</m:t>
                              </m:r>
                              <m:r>
                                <a:rPr lang="en-US" sz="1600" i="0">
                                  <a:latin typeface="Cambria Math" panose="02040503050406030204" pitchFamily="18" charset="0"/>
                                </a:rPr>
                                <m:t>(</m:t>
                              </m:r>
                              <m:r>
                                <a:rPr lang="en-US" sz="1600" i="0">
                                  <a:latin typeface="Cambria Math" panose="02040503050406030204" pitchFamily="18" charset="0"/>
                                </a:rPr>
                                <m:t>∠</m:t>
                              </m:r>
                              <m:r>
                                <a:rPr lang="en-US" sz="1600" i="1">
                                  <a:latin typeface="Cambria Math" panose="02040503050406030204" pitchFamily="18" charset="0"/>
                                </a:rPr>
                                <m:t>𝑉</m:t>
                              </m:r>
                              <m:r>
                                <a:rPr lang="en-US" sz="1600" i="0">
                                  <a:latin typeface="Cambria Math" panose="02040503050406030204" pitchFamily="18" charset="0"/>
                                </a:rPr>
                                <m:t>−</m:t>
                              </m:r>
                              <m:r>
                                <a:rPr lang="en-US" sz="1600" i="0">
                                  <a:latin typeface="Cambria Math" panose="02040503050406030204" pitchFamily="18" charset="0"/>
                                </a:rPr>
                                <m:t>∠</m:t>
                              </m:r>
                              <m:r>
                                <a:rPr lang="en-US" sz="1600" i="1">
                                  <a:latin typeface="Cambria Math" panose="02040503050406030204" pitchFamily="18" charset="0"/>
                                </a:rPr>
                                <m:t>𝐼</m:t>
                              </m:r>
                            </m:e>
                          </m:d>
                        </m:e>
                      </m:d>
                    </m:oMath>
                  </m:oMathPara>
                </a14:m>
                <a:endParaRPr lang="en-US" sz="1600" dirty="0"/>
              </a:p>
            </p:txBody>
          </p:sp>
        </mc:Choice>
        <mc:Fallback xmlns="">
          <p:sp>
            <p:nvSpPr>
              <p:cNvPr id="69" name="Rectangle 68"/>
              <p:cNvSpPr>
                <a:spLocks noRot="1" noChangeAspect="1" noMove="1" noResize="1" noEditPoints="1" noAdjustHandles="1" noChangeArrowheads="1" noChangeShapeType="1" noTextEdit="1"/>
              </p:cNvSpPr>
              <p:nvPr/>
            </p:nvSpPr>
            <p:spPr>
              <a:xfrm>
                <a:off x="861426" y="2802824"/>
                <a:ext cx="4720588" cy="551754"/>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2857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37</a:t>
            </a:fld>
            <a:endParaRPr lang="en-US" dirty="0"/>
          </a:p>
        </p:txBody>
      </p:sp>
      <p:grpSp>
        <p:nvGrpSpPr>
          <p:cNvPr id="3" name="Group 2"/>
          <p:cNvGrpSpPr/>
          <p:nvPr/>
        </p:nvGrpSpPr>
        <p:grpSpPr>
          <a:xfrm>
            <a:off x="1521107" y="786825"/>
            <a:ext cx="1145893" cy="584775"/>
            <a:chOff x="6667017" y="2966730"/>
            <a:chExt cx="1145893" cy="584775"/>
          </a:xfrm>
        </p:grpSpPr>
        <p:sp>
          <p:nvSpPr>
            <p:cNvPr id="4" name="Rectangle 3"/>
            <p:cNvSpPr>
              <a:spLocks noChangeArrowheads="1"/>
            </p:cNvSpPr>
            <p:nvPr/>
          </p:nvSpPr>
          <p:spPr bwMode="auto">
            <a:xfrm>
              <a:off x="6667017" y="2966730"/>
              <a:ext cx="11458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spcAft>
                  <a:spcPts val="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توان </a:t>
              </a:r>
            </a:p>
            <a:p>
              <a:pPr marL="0" indent="0" algn="ctr" rtl="1" eaLnBrk="1" hangingPunct="1">
                <a:spcAft>
                  <a:spcPts val="0"/>
                </a:spcAft>
                <a:buClr>
                  <a:srgbClr val="FF0000"/>
                </a:buClr>
              </a:pPr>
              <a:r>
                <a:rPr lang="fa-IR" altLang="en-US"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متوسط</a:t>
              </a:r>
              <a:endParaRPr lang="en-US" altLang="en-US" sz="1600" b="1" dirty="0">
                <a:solidFill>
                  <a:srgbClr val="0000FF"/>
                </a:solidFill>
                <a:ea typeface="Calibri" panose="020F0502020204030204" pitchFamily="34" charset="0"/>
                <a:cs typeface="Arial" panose="020B0604020202020204" pitchFamily="34" charset="0"/>
              </a:endParaRPr>
            </a:p>
          </p:txBody>
        </p:sp>
        <p:cxnSp>
          <p:nvCxnSpPr>
            <p:cNvPr id="5" name="Straight Arrow Connector 4"/>
            <p:cNvCxnSpPr/>
            <p:nvPr/>
          </p:nvCxnSpPr>
          <p:spPr>
            <a:xfrm>
              <a:off x="6994890" y="3289895"/>
              <a:ext cx="60589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2B21CB07-8163-4755-AA17-6BFC4A188B93}"/>
              </a:ext>
            </a:extLst>
          </p:cNvPr>
          <p:cNvSpPr txBox="1"/>
          <p:nvPr/>
        </p:nvSpPr>
        <p:spPr>
          <a:xfrm>
            <a:off x="179540" y="239903"/>
            <a:ext cx="8763000" cy="320088"/>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v"/>
            </a:pPr>
            <a:r>
              <a:rPr lang="ar-SA" sz="16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توان </a:t>
            </a:r>
            <a:r>
              <a:rPr lang="ar-SA" sz="16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متوسط</a:t>
            </a:r>
            <a:r>
              <a:rPr lang="fa-IR" sz="16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a:t>
            </a:r>
            <a:r>
              <a:rPr lang="ar-SA" sz="1600" b="1" dirty="0" smtClean="0">
                <a:effectLst/>
                <a:latin typeface="Times New Roman" panose="02020603050405020304" pitchFamily="18" charset="0"/>
                <a:ea typeface="Times New Roman" panose="02020603050405020304" pitchFamily="18" charset="0"/>
                <a:cs typeface="B Nazanin" panose="00000400000000000000" pitchFamily="2" charset="-78"/>
              </a:rPr>
              <a:t> </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متوسط زمانی (</a:t>
            </a:r>
            <a:r>
              <a:rPr lang="en-US" sz="1600" i="1" dirty="0">
                <a:effectLst/>
                <a:latin typeface="Times New Roman" panose="02020603050405020304" pitchFamily="18" charset="0"/>
                <a:ea typeface="Times New Roman" panose="02020603050405020304" pitchFamily="18" charset="0"/>
                <a:cs typeface="B Nazanin" panose="00000400000000000000" pitchFamily="2" charset="-78"/>
              </a:rPr>
              <a:t>t</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600" i="1" dirty="0">
                <a:effectLst/>
                <a:latin typeface="Times New Roman" panose="02020603050405020304" pitchFamily="18" charset="0"/>
                <a:ea typeface="Times New Roman" panose="02020603050405020304" pitchFamily="18" charset="0"/>
                <a:cs typeface="B Nazanin" panose="00000400000000000000" pitchFamily="2" charset="-78"/>
              </a:rPr>
              <a:t>p</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 روی یک یا چند دوره تناوب است. توان متوسط </a:t>
            </a:r>
            <a:r>
              <a:rPr lang="en-US" sz="1600" i="1" dirty="0">
                <a:effectLst/>
                <a:latin typeface="Times New Roman" panose="02020603050405020304" pitchFamily="18" charset="0"/>
                <a:ea typeface="Times New Roman" panose="02020603050405020304" pitchFamily="18" charset="0"/>
                <a:cs typeface="B Nazanin" panose="00000400000000000000" pitchFamily="2" charset="-78"/>
              </a:rPr>
              <a:t>P</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 از معادله زیر محاسبه می‌شود:</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25F2A10B-6BB4-4EF2-89C6-FAE2B3B4C46F}"/>
                  </a:ext>
                </a:extLst>
              </p:cNvPr>
              <p:cNvGraphicFramePr>
                <a:graphicFrameLocks noGrp="1"/>
              </p:cNvGraphicFramePr>
              <p:nvPr>
                <p:extLst>
                  <p:ext uri="{D42A27DB-BD31-4B8C-83A1-F6EECF244321}">
                    <p14:modId xmlns:p14="http://schemas.microsoft.com/office/powerpoint/2010/main" val="2322923323"/>
                  </p:ext>
                </p:extLst>
              </p:nvPr>
            </p:nvGraphicFramePr>
            <p:xfrm>
              <a:off x="2545524" y="515911"/>
              <a:ext cx="4572000" cy="989711"/>
            </p:xfrm>
            <a:graphic>
              <a:graphicData uri="http://schemas.openxmlformats.org/drawingml/2006/table">
                <a:tbl>
                  <a:tblPr firstRow="1" firstCol="1" bandRow="1">
                    <a:tableStyleId>{5C22544A-7EE6-4342-B048-85BDC9FD1C3A}</a:tableStyleId>
                  </a:tblPr>
                  <a:tblGrid>
                    <a:gridCol w="4046342">
                      <a:extLst>
                        <a:ext uri="{9D8B030D-6E8A-4147-A177-3AD203B41FA5}">
                          <a16:colId xmlns:a16="http://schemas.microsoft.com/office/drawing/2014/main" val="4091306624"/>
                        </a:ext>
                      </a:extLst>
                    </a:gridCol>
                    <a:gridCol w="525658">
                      <a:extLst>
                        <a:ext uri="{9D8B030D-6E8A-4147-A177-3AD203B41FA5}">
                          <a16:colId xmlns:a16="http://schemas.microsoft.com/office/drawing/2014/main" val="3987479293"/>
                        </a:ext>
                      </a:extLst>
                    </a:gridCol>
                  </a:tblGrid>
                  <a:tr h="43942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0" i="1" smtClean="0">
                                    <a:solidFill>
                                      <a:schemeClr val="tx1"/>
                                    </a:solidFill>
                                    <a:effectLst/>
                                    <a:latin typeface="Cambria Math" panose="02040503050406030204" pitchFamily="18" charset="0"/>
                                  </a:rPr>
                                  <m:t>𝑃</m:t>
                                </m:r>
                                <m:r>
                                  <a:rPr lang="en-US" sz="1800" b="0" i="1" baseline="-25000" smtClean="0">
                                    <a:solidFill>
                                      <a:schemeClr val="tx1"/>
                                    </a:solidFill>
                                    <a:effectLst/>
                                    <a:latin typeface="Cambria Math" panose="02040503050406030204" pitchFamily="18" charset="0"/>
                                  </a:rPr>
                                  <m:t>𝑎𝑣</m:t>
                                </m:r>
                                <m:r>
                                  <a:rPr lang="en-US" sz="1800" smtClean="0">
                                    <a:solidFill>
                                      <a:schemeClr val="tx1"/>
                                    </a:solidFill>
                                    <a:effectLst/>
                                    <a:latin typeface="Cambria Math" panose="02040503050406030204" pitchFamily="18" charset="0"/>
                                  </a:rPr>
                                  <m:t>= </m:t>
                                </m:r>
                                <m:f>
                                  <m:fPr>
                                    <m:ctrlPr>
                                      <a:rPr lang="en-US" sz="1800" i="1">
                                        <a:solidFill>
                                          <a:schemeClr val="tx1"/>
                                        </a:solidFill>
                                        <a:effectLst/>
                                        <a:latin typeface="Cambria Math" panose="02040503050406030204" pitchFamily="18" charset="0"/>
                                      </a:rPr>
                                    </m:ctrlPr>
                                  </m:fPr>
                                  <m:num>
                                    <m:r>
                                      <a:rPr lang="en-US" sz="1800">
                                        <a:solidFill>
                                          <a:schemeClr val="tx1"/>
                                        </a:solidFill>
                                        <a:effectLst/>
                                        <a:latin typeface="Cambria Math" panose="02040503050406030204" pitchFamily="18" charset="0"/>
                                      </a:rPr>
                                      <m:t>1</m:t>
                                    </m:r>
                                  </m:num>
                                  <m:den>
                                    <m:r>
                                      <a:rPr lang="en-US" sz="1800">
                                        <a:solidFill>
                                          <a:schemeClr val="tx1"/>
                                        </a:solidFill>
                                        <a:effectLst/>
                                        <a:latin typeface="Cambria Math" panose="02040503050406030204" pitchFamily="18" charset="0"/>
                                      </a:rPr>
                                      <m:t>𝑇</m:t>
                                    </m:r>
                                  </m:den>
                                </m:f>
                                <m:nary>
                                  <m:naryPr>
                                    <m:limLoc m:val="undOvr"/>
                                    <m:ctrlPr>
                                      <a:rPr lang="en-US" sz="1800" i="1">
                                        <a:solidFill>
                                          <a:schemeClr val="tx1"/>
                                        </a:solidFill>
                                        <a:effectLst/>
                                        <a:latin typeface="Cambria Math" panose="02040503050406030204" pitchFamily="18" charset="0"/>
                                      </a:rPr>
                                    </m:ctrlPr>
                                  </m:naryPr>
                                  <m:sub>
                                    <m:sSub>
                                      <m:sSubPr>
                                        <m:ctrlPr>
                                          <a:rPr lang="en-US"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𝑡</m:t>
                                        </m:r>
                                      </m:e>
                                      <m:sub>
                                        <m:r>
                                          <a:rPr lang="en-US" sz="1800">
                                            <a:solidFill>
                                              <a:schemeClr val="tx1"/>
                                            </a:solidFill>
                                            <a:effectLst/>
                                            <a:latin typeface="Cambria Math" panose="02040503050406030204" pitchFamily="18" charset="0"/>
                                          </a:rPr>
                                          <m:t>0</m:t>
                                        </m:r>
                                      </m:sub>
                                    </m:sSub>
                                  </m:sub>
                                  <m:sup>
                                    <m:sSub>
                                      <m:sSubPr>
                                        <m:ctrlPr>
                                          <a:rPr lang="en-US"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𝑡</m:t>
                                        </m:r>
                                      </m:e>
                                      <m:sub>
                                        <m:r>
                                          <a:rPr lang="en-US" sz="1800">
                                            <a:solidFill>
                                              <a:schemeClr val="tx1"/>
                                            </a:solidFill>
                                            <a:effectLst/>
                                            <a:latin typeface="Cambria Math" panose="02040503050406030204" pitchFamily="18" charset="0"/>
                                          </a:rPr>
                                          <m:t>0</m:t>
                                        </m:r>
                                      </m:sub>
                                    </m:sSub>
                                    <m:r>
                                      <a:rPr lang="en-US" sz="1800">
                                        <a:solidFill>
                                          <a:schemeClr val="tx1"/>
                                        </a:solidFill>
                                        <a:effectLst/>
                                        <a:latin typeface="Cambria Math" panose="02040503050406030204" pitchFamily="18" charset="0"/>
                                      </a:rPr>
                                      <m:t>+</m:t>
                                    </m:r>
                                    <m:r>
                                      <a:rPr lang="en-US" sz="1800">
                                        <a:solidFill>
                                          <a:schemeClr val="tx1"/>
                                        </a:solidFill>
                                        <a:effectLst/>
                                        <a:latin typeface="Cambria Math" panose="02040503050406030204" pitchFamily="18" charset="0"/>
                                      </a:rPr>
                                      <m:t>𝑇</m:t>
                                    </m:r>
                                  </m:sup>
                                  <m:e>
                                    <m:r>
                                      <a:rPr lang="en-US" sz="1800">
                                        <a:solidFill>
                                          <a:schemeClr val="tx1"/>
                                        </a:solidFill>
                                        <a:effectLst/>
                                        <a:latin typeface="Cambria Math" panose="02040503050406030204" pitchFamily="18" charset="0"/>
                                      </a:rPr>
                                      <m:t>𝑝</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𝑡</m:t>
                                        </m:r>
                                      </m:e>
                                    </m:d>
                                    <m:r>
                                      <a:rPr lang="en-US" sz="1800">
                                        <a:solidFill>
                                          <a:schemeClr val="tx1"/>
                                        </a:solidFill>
                                        <a:effectLst/>
                                        <a:latin typeface="Cambria Math" panose="02040503050406030204" pitchFamily="18" charset="0"/>
                                      </a:rPr>
                                      <m:t>𝑑𝑡</m:t>
                                    </m:r>
                                  </m:e>
                                </m:nary>
                                <m:r>
                                  <a:rPr lang="en-US" sz="1800">
                                    <a:solidFill>
                                      <a:schemeClr val="tx1"/>
                                    </a:solidFill>
                                    <a:effectLst/>
                                    <a:latin typeface="Cambria Math" panose="02040503050406030204" pitchFamily="18" charset="0"/>
                                  </a:rPr>
                                  <m:t>=</m:t>
                                </m:r>
                                <m:f>
                                  <m:fPr>
                                    <m:ctrlPr>
                                      <a:rPr lang="en-US" sz="1800" i="1">
                                        <a:solidFill>
                                          <a:schemeClr val="tx1"/>
                                        </a:solidFill>
                                        <a:effectLst/>
                                        <a:latin typeface="Cambria Math" panose="02040503050406030204" pitchFamily="18" charset="0"/>
                                      </a:rPr>
                                    </m:ctrlPr>
                                  </m:fPr>
                                  <m:num>
                                    <m:r>
                                      <a:rPr lang="en-US" sz="1800">
                                        <a:solidFill>
                                          <a:schemeClr val="tx1"/>
                                        </a:solidFill>
                                        <a:effectLst/>
                                        <a:latin typeface="Cambria Math" panose="02040503050406030204" pitchFamily="18" charset="0"/>
                                      </a:rPr>
                                      <m:t>1</m:t>
                                    </m:r>
                                  </m:num>
                                  <m:den>
                                    <m:r>
                                      <a:rPr lang="en-US" sz="1800">
                                        <a:solidFill>
                                          <a:schemeClr val="tx1"/>
                                        </a:solidFill>
                                        <a:effectLst/>
                                        <a:latin typeface="Cambria Math" panose="02040503050406030204" pitchFamily="18" charset="0"/>
                                      </a:rPr>
                                      <m:t>𝑇</m:t>
                                    </m:r>
                                  </m:den>
                                </m:f>
                                <m:nary>
                                  <m:naryPr>
                                    <m:limLoc m:val="undOvr"/>
                                    <m:ctrlPr>
                                      <a:rPr lang="en-US" sz="1800" i="1">
                                        <a:solidFill>
                                          <a:schemeClr val="tx1"/>
                                        </a:solidFill>
                                        <a:effectLst/>
                                        <a:latin typeface="Cambria Math" panose="02040503050406030204" pitchFamily="18" charset="0"/>
                                      </a:rPr>
                                    </m:ctrlPr>
                                  </m:naryPr>
                                  <m:sub>
                                    <m:sSub>
                                      <m:sSubPr>
                                        <m:ctrlPr>
                                          <a:rPr lang="en-US"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𝑡</m:t>
                                        </m:r>
                                      </m:e>
                                      <m:sub>
                                        <m:r>
                                          <a:rPr lang="en-US" sz="1800">
                                            <a:solidFill>
                                              <a:schemeClr val="tx1"/>
                                            </a:solidFill>
                                            <a:effectLst/>
                                            <a:latin typeface="Cambria Math" panose="02040503050406030204" pitchFamily="18" charset="0"/>
                                          </a:rPr>
                                          <m:t>0</m:t>
                                        </m:r>
                                      </m:sub>
                                    </m:sSub>
                                  </m:sub>
                                  <m:sup>
                                    <m:sSub>
                                      <m:sSubPr>
                                        <m:ctrlPr>
                                          <a:rPr lang="en-US"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𝑡</m:t>
                                        </m:r>
                                      </m:e>
                                      <m:sub>
                                        <m:r>
                                          <a:rPr lang="en-US" sz="1800">
                                            <a:solidFill>
                                              <a:schemeClr val="tx1"/>
                                            </a:solidFill>
                                            <a:effectLst/>
                                            <a:latin typeface="Cambria Math" panose="02040503050406030204" pitchFamily="18" charset="0"/>
                                          </a:rPr>
                                          <m:t>0</m:t>
                                        </m:r>
                                      </m:sub>
                                    </m:sSub>
                                    <m:r>
                                      <a:rPr lang="en-US" sz="1800">
                                        <a:solidFill>
                                          <a:schemeClr val="tx1"/>
                                        </a:solidFill>
                                        <a:effectLst/>
                                        <a:latin typeface="Cambria Math" panose="02040503050406030204" pitchFamily="18" charset="0"/>
                                      </a:rPr>
                                      <m:t>+</m:t>
                                    </m:r>
                                    <m:r>
                                      <a:rPr lang="en-US" sz="1800">
                                        <a:solidFill>
                                          <a:schemeClr val="tx1"/>
                                        </a:solidFill>
                                        <a:effectLst/>
                                        <a:latin typeface="Cambria Math" panose="02040503050406030204" pitchFamily="18" charset="0"/>
                                      </a:rPr>
                                      <m:t>𝑇</m:t>
                                    </m:r>
                                  </m:sup>
                                  <m:e>
                                    <m:r>
                                      <a:rPr lang="en-US" sz="1800">
                                        <a:solidFill>
                                          <a:schemeClr val="tx1"/>
                                        </a:solidFill>
                                        <a:effectLst/>
                                        <a:latin typeface="Cambria Math" panose="02040503050406030204" pitchFamily="18" charset="0"/>
                                      </a:rPr>
                                      <m:t>𝑣</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𝑡</m:t>
                                        </m:r>
                                      </m:e>
                                    </m:d>
                                    <m:r>
                                      <a:rPr lang="en-US" sz="1800">
                                        <a:solidFill>
                                          <a:schemeClr val="tx1"/>
                                        </a:solidFill>
                                        <a:effectLst/>
                                        <a:latin typeface="Cambria Math" panose="02040503050406030204" pitchFamily="18" charset="0"/>
                                      </a:rPr>
                                      <m:t>𝑖</m:t>
                                    </m:r>
                                    <m:d>
                                      <m:dPr>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𝑡</m:t>
                                        </m:r>
                                      </m:e>
                                    </m:d>
                                    <m:r>
                                      <a:rPr lang="en-US" sz="1800">
                                        <a:solidFill>
                                          <a:schemeClr val="tx1"/>
                                        </a:solidFill>
                                        <a:effectLst/>
                                        <a:latin typeface="Cambria Math" panose="02040503050406030204" pitchFamily="18" charset="0"/>
                                      </a:rPr>
                                      <m:t>𝑑𝑡</m:t>
                                    </m:r>
                                  </m:e>
                                </m:nary>
                              </m:oMath>
                            </m:oMathPara>
                          </a14:m>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448083462"/>
                      </a:ext>
                    </a:extLst>
                  </a:tr>
                </a:tbl>
              </a:graphicData>
            </a:graphic>
          </p:graphicFrame>
        </mc:Choice>
        <mc:Fallback xmlns="">
          <p:graphicFrame>
            <p:nvGraphicFramePr>
              <p:cNvPr id="23" name="Table 22">
                <a:extLst>
                  <a:ext uri="{FF2B5EF4-FFF2-40B4-BE49-F238E27FC236}">
                    <a16:creationId xmlns:a16="http://schemas.microsoft.com/office/drawing/2014/main" id="{25F2A10B-6BB4-4EF2-89C6-FAE2B3B4C46F}"/>
                  </a:ext>
                </a:extLst>
              </p:cNvPr>
              <p:cNvGraphicFramePr>
                <a:graphicFrameLocks noGrp="1"/>
              </p:cNvGraphicFramePr>
              <p:nvPr>
                <p:extLst>
                  <p:ext uri="{D42A27DB-BD31-4B8C-83A1-F6EECF244321}">
                    <p14:modId xmlns:p14="http://schemas.microsoft.com/office/powerpoint/2010/main" val="2322923323"/>
                  </p:ext>
                </p:extLst>
              </p:nvPr>
            </p:nvGraphicFramePr>
            <p:xfrm>
              <a:off x="2545524" y="515911"/>
              <a:ext cx="4572000" cy="989711"/>
            </p:xfrm>
            <a:graphic>
              <a:graphicData uri="http://schemas.openxmlformats.org/drawingml/2006/table">
                <a:tbl>
                  <a:tblPr firstRow="1" firstCol="1" bandRow="1">
                    <a:tableStyleId>{5C22544A-7EE6-4342-B048-85BDC9FD1C3A}</a:tableStyleId>
                  </a:tblPr>
                  <a:tblGrid>
                    <a:gridCol w="4046342">
                      <a:extLst>
                        <a:ext uri="{9D8B030D-6E8A-4147-A177-3AD203B41FA5}">
                          <a16:colId xmlns:a16="http://schemas.microsoft.com/office/drawing/2014/main" val="4091306624"/>
                        </a:ext>
                      </a:extLst>
                    </a:gridCol>
                    <a:gridCol w="525658">
                      <a:extLst>
                        <a:ext uri="{9D8B030D-6E8A-4147-A177-3AD203B41FA5}">
                          <a16:colId xmlns:a16="http://schemas.microsoft.com/office/drawing/2014/main" val="3987479293"/>
                        </a:ext>
                      </a:extLst>
                    </a:gridCol>
                  </a:tblGrid>
                  <a:tr h="989711">
                    <a:tc>
                      <a:txBody>
                        <a:bodyPr/>
                        <a:lstStyle/>
                        <a:p>
                          <a:endParaRPr lang="en-US"/>
                        </a:p>
                      </a:txBody>
                      <a:tcPr marL="68580" marR="68580" marT="0" marB="0" anchor="ctr">
                        <a:blipFill>
                          <a:blip r:embed="rId3"/>
                          <a:stretch>
                            <a:fillRect l="-150" t="-613" r="-13534" b="-3067"/>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448083462"/>
                      </a:ext>
                    </a:extLst>
                  </a:tr>
                </a:tbl>
              </a:graphicData>
            </a:graphic>
          </p:graphicFrame>
        </mc:Fallback>
      </mc:AlternateContent>
      <p:sp>
        <p:nvSpPr>
          <p:cNvPr id="25" name="TextBox 24">
            <a:extLst>
              <a:ext uri="{FF2B5EF4-FFF2-40B4-BE49-F238E27FC236}">
                <a16:creationId xmlns:a16="http://schemas.microsoft.com/office/drawing/2014/main" id="{F6AC647E-C52D-4BBC-B3BA-C7C18F99ECDE}"/>
              </a:ext>
            </a:extLst>
          </p:cNvPr>
          <p:cNvSpPr txBox="1"/>
          <p:nvPr/>
        </p:nvSpPr>
        <p:spPr>
          <a:xfrm>
            <a:off x="189065" y="2133600"/>
            <a:ext cx="8954935" cy="535531"/>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ü"/>
            </a:pP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گاهی توان متوسط، </a:t>
            </a:r>
            <a:r>
              <a:rPr lang="ar-SA" sz="16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توان حقیقی یا توان اکتیو </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نیز نامیده می­شود. </a:t>
            </a:r>
            <a:r>
              <a:rPr lang="ar-SA" sz="16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معمولاً واژه </a:t>
            </a:r>
            <a:r>
              <a:rPr lang="ar-SA" sz="1600"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توان</a:t>
            </a:r>
            <a:r>
              <a:rPr lang="fa-IR" sz="1600"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a:t>
            </a:r>
            <a:r>
              <a:rPr lang="ar-SA" sz="1600"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به معنای توان متوسط است. </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کل توان متوسط جذب‌شده در یک مدار</a:t>
            </a:r>
            <a:r>
              <a:rPr lang="fa-IR" sz="16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 با کل توان متوسط تحویل شده برابر است</a:t>
            </a:r>
            <a:r>
              <a:rPr lang="ar-SA" sz="1600" dirty="0" smtClean="0">
                <a:effectLst/>
                <a:latin typeface="Times New Roman" panose="02020603050405020304" pitchFamily="18" charset="0"/>
                <a:ea typeface="Times New Roman" panose="02020603050405020304" pitchFamily="18" charset="0"/>
                <a:cs typeface="B Nazanin" panose="00000400000000000000" pitchFamily="2" charset="-78"/>
              </a:rPr>
              <a:t>.</a:t>
            </a:r>
            <a:r>
              <a:rPr lang="fa-IR" sz="1600" dirty="0" smtClean="0">
                <a:effectLst/>
                <a:latin typeface="Times New Roman" panose="02020603050405020304" pitchFamily="18" charset="0"/>
                <a:ea typeface="Times New Roman" panose="02020603050405020304" pitchFamily="18" charset="0"/>
                <a:cs typeface="B Nazanin" panose="00000400000000000000" pitchFamily="2" charset="-78"/>
              </a:rPr>
              <a:t> توان متوسط را می توان برحسب انرژی مصرفی در یک دوره تناوب نیز تعریف کرد:</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1D86DB0E-329E-424D-9122-45ACB2059BFE}"/>
                  </a:ext>
                </a:extLst>
              </p:cNvPr>
              <p:cNvGraphicFramePr>
                <a:graphicFrameLocks noGrp="1"/>
              </p:cNvGraphicFramePr>
              <p:nvPr>
                <p:extLst>
                  <p:ext uri="{D42A27DB-BD31-4B8C-83A1-F6EECF244321}">
                    <p14:modId xmlns:p14="http://schemas.microsoft.com/office/powerpoint/2010/main" val="1242899964"/>
                  </p:ext>
                </p:extLst>
              </p:nvPr>
            </p:nvGraphicFramePr>
            <p:xfrm>
              <a:off x="3690884" y="2657850"/>
              <a:ext cx="1508700" cy="523240"/>
            </p:xfrm>
            <a:graphic>
              <a:graphicData uri="http://schemas.openxmlformats.org/drawingml/2006/table">
                <a:tbl>
                  <a:tblPr firstRow="1" firstCol="1" bandRow="1">
                    <a:tableStyleId>{5C22544A-7EE6-4342-B048-85BDC9FD1C3A}</a:tableStyleId>
                  </a:tblPr>
                  <a:tblGrid>
                    <a:gridCol w="1335240">
                      <a:extLst>
                        <a:ext uri="{9D8B030D-6E8A-4147-A177-3AD203B41FA5}">
                          <a16:colId xmlns:a16="http://schemas.microsoft.com/office/drawing/2014/main" val="770759587"/>
                        </a:ext>
                      </a:extLst>
                    </a:gridCol>
                    <a:gridCol w="173460">
                      <a:extLst>
                        <a:ext uri="{9D8B030D-6E8A-4147-A177-3AD203B41FA5}">
                          <a16:colId xmlns:a16="http://schemas.microsoft.com/office/drawing/2014/main" val="697149664"/>
                        </a:ext>
                      </a:extLst>
                    </a:gridCol>
                  </a:tblGrid>
                  <a:tr h="41910">
                    <a:tc>
                      <a:txBody>
                        <a:bodyPr/>
                        <a:lstStyle/>
                        <a:p>
                          <a:pPr marL="0" marR="0">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0" i="1" smtClean="0">
                                    <a:solidFill>
                                      <a:schemeClr val="tx1"/>
                                    </a:solidFill>
                                    <a:effectLst/>
                                    <a:latin typeface="Cambria Math" panose="02040503050406030204" pitchFamily="18" charset="0"/>
                                  </a:rPr>
                                  <m:t>𝑃</m:t>
                                </m:r>
                                <m:r>
                                  <a:rPr lang="en-US" sz="1600" b="0" i="1" baseline="-25000" smtClean="0">
                                    <a:solidFill>
                                      <a:schemeClr val="tx1"/>
                                    </a:solidFill>
                                    <a:effectLst/>
                                    <a:latin typeface="Cambria Math" panose="02040503050406030204" pitchFamily="18" charset="0"/>
                                  </a:rPr>
                                  <m:t>𝑎𝑣</m:t>
                                </m:r>
                                <m:r>
                                  <a:rPr lang="en-US" sz="1600" smtClean="0">
                                    <a:solidFill>
                                      <a:schemeClr val="tx1"/>
                                    </a:solidFill>
                                    <a:effectLst/>
                                    <a:latin typeface="Cambria Math" panose="02040503050406030204" pitchFamily="18" charset="0"/>
                                  </a:rPr>
                                  <m:t>=</m:t>
                                </m:r>
                                <m:f>
                                  <m:fPr>
                                    <m:ctrlPr>
                                      <a:rPr lang="en-US" sz="1600" i="1">
                                        <a:solidFill>
                                          <a:schemeClr val="tx1"/>
                                        </a:solidFill>
                                        <a:effectLst/>
                                        <a:latin typeface="Cambria Math" panose="02040503050406030204" pitchFamily="18" charset="0"/>
                                      </a:rPr>
                                    </m:ctrlPr>
                                  </m:fPr>
                                  <m:num>
                                    <m:r>
                                      <a:rPr lang="en-US" sz="1600">
                                        <a:solidFill>
                                          <a:schemeClr val="tx1"/>
                                        </a:solidFill>
                                        <a:effectLst/>
                                        <a:latin typeface="Cambria Math" panose="02040503050406030204" pitchFamily="18" charset="0"/>
                                      </a:rPr>
                                      <m:t>𝑊</m:t>
                                    </m:r>
                                  </m:num>
                                  <m:den>
                                    <m:r>
                                      <a:rPr lang="en-US" sz="1600">
                                        <a:solidFill>
                                          <a:schemeClr val="tx1"/>
                                        </a:solidFill>
                                        <a:effectLst/>
                                        <a:latin typeface="Cambria Math" panose="02040503050406030204" pitchFamily="18" charset="0"/>
                                      </a:rPr>
                                      <m:t>𝑇</m:t>
                                    </m:r>
                                  </m:den>
                                </m:f>
                              </m:oMath>
                            </m:oMathPara>
                          </a14:m>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25465470"/>
                      </a:ext>
                    </a:extLst>
                  </a:tr>
                </a:tbl>
              </a:graphicData>
            </a:graphic>
          </p:graphicFrame>
        </mc:Choice>
        <mc:Fallback xmlns="">
          <p:graphicFrame>
            <p:nvGraphicFramePr>
              <p:cNvPr id="26" name="Table 25">
                <a:extLst>
                  <a:ext uri="{FF2B5EF4-FFF2-40B4-BE49-F238E27FC236}">
                    <a16:creationId xmlns:a16="http://schemas.microsoft.com/office/drawing/2014/main" id="{1D86DB0E-329E-424D-9122-45ACB2059BFE}"/>
                  </a:ext>
                </a:extLst>
              </p:cNvPr>
              <p:cNvGraphicFramePr>
                <a:graphicFrameLocks noGrp="1"/>
              </p:cNvGraphicFramePr>
              <p:nvPr>
                <p:extLst>
                  <p:ext uri="{D42A27DB-BD31-4B8C-83A1-F6EECF244321}">
                    <p14:modId xmlns:p14="http://schemas.microsoft.com/office/powerpoint/2010/main" val="1242899964"/>
                  </p:ext>
                </p:extLst>
              </p:nvPr>
            </p:nvGraphicFramePr>
            <p:xfrm>
              <a:off x="3690884" y="2657850"/>
              <a:ext cx="1508700" cy="523240"/>
            </p:xfrm>
            <a:graphic>
              <a:graphicData uri="http://schemas.openxmlformats.org/drawingml/2006/table">
                <a:tbl>
                  <a:tblPr firstRow="1" firstCol="1" bandRow="1">
                    <a:tableStyleId>{5C22544A-7EE6-4342-B048-85BDC9FD1C3A}</a:tableStyleId>
                  </a:tblPr>
                  <a:tblGrid>
                    <a:gridCol w="1335240">
                      <a:extLst>
                        <a:ext uri="{9D8B030D-6E8A-4147-A177-3AD203B41FA5}">
                          <a16:colId xmlns:a16="http://schemas.microsoft.com/office/drawing/2014/main" val="770759587"/>
                        </a:ext>
                      </a:extLst>
                    </a:gridCol>
                    <a:gridCol w="173460">
                      <a:extLst>
                        <a:ext uri="{9D8B030D-6E8A-4147-A177-3AD203B41FA5}">
                          <a16:colId xmlns:a16="http://schemas.microsoft.com/office/drawing/2014/main" val="697149664"/>
                        </a:ext>
                      </a:extLst>
                    </a:gridCol>
                  </a:tblGrid>
                  <a:tr h="523240">
                    <a:tc>
                      <a:txBody>
                        <a:bodyPr/>
                        <a:lstStyle/>
                        <a:p>
                          <a:endParaRPr lang="en-US"/>
                        </a:p>
                      </a:txBody>
                      <a:tcPr marL="68580" marR="68580" marT="0" marB="0" anchor="ctr">
                        <a:blipFill>
                          <a:blip r:embed="rId4"/>
                          <a:stretch>
                            <a:fillRect l="-457" t="-1149" r="-15525" b="-4598"/>
                          </a:stretch>
                        </a:blipFill>
                      </a:tcPr>
                    </a:tc>
                    <a:tc>
                      <a:txBody>
                        <a:bodyPr/>
                        <a:lstStyle/>
                        <a:p>
                          <a:pPr marL="0" marR="0" algn="r" rtl="1">
                            <a:lnSpc>
                              <a:spcPct val="90000"/>
                            </a:lnSpc>
                            <a:spcBef>
                              <a:spcPts val="0"/>
                            </a:spcBef>
                            <a:spcAft>
                              <a:spcPts val="0"/>
                            </a:spcAft>
                          </a:pPr>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25465470"/>
                      </a:ext>
                    </a:extLst>
                  </a:tr>
                </a:tbl>
              </a:graphicData>
            </a:graphic>
          </p:graphicFrame>
        </mc:Fallback>
      </mc:AlternateContent>
      <mc:AlternateContent xmlns:mc="http://schemas.openxmlformats.org/markup-compatibility/2006" xmlns:a14="http://schemas.microsoft.com/office/drawing/2010/main">
        <mc:Choice Requires="a14">
          <p:sp>
            <p:nvSpPr>
              <p:cNvPr id="31" name="Rectangle 30"/>
              <p:cNvSpPr/>
              <p:nvPr/>
            </p:nvSpPr>
            <p:spPr>
              <a:xfrm>
                <a:off x="133416" y="1524000"/>
                <a:ext cx="5006692" cy="580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i="1">
                          <a:latin typeface="Cambria Math" panose="02040503050406030204" pitchFamily="18" charset="0"/>
                        </a:rPr>
                        <m:t>𝑝</m:t>
                      </m:r>
                      <m:r>
                        <a:rPr lang="en-US" sz="1700" i="0">
                          <a:latin typeface="Cambria Math" panose="02040503050406030204" pitchFamily="18" charset="0"/>
                        </a:rPr>
                        <m:t>(</m:t>
                      </m:r>
                      <m:r>
                        <a:rPr lang="en-US" sz="1700" i="1">
                          <a:latin typeface="Cambria Math" panose="02040503050406030204" pitchFamily="18" charset="0"/>
                        </a:rPr>
                        <m:t>𝑡</m:t>
                      </m:r>
                      <m:r>
                        <a:rPr lang="en-US" sz="1700" i="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𝑉</m:t>
                              </m:r>
                            </m:e>
                            <m:sub>
                              <m:r>
                                <a:rPr lang="en-US" sz="1700" i="1">
                                  <a:latin typeface="Cambria Math" panose="02040503050406030204" pitchFamily="18" charset="0"/>
                                </a:rPr>
                                <m:t>𝑚</m:t>
                              </m:r>
                            </m:sub>
                          </m:sSub>
                          <m:sSub>
                            <m:sSubPr>
                              <m:ctrlPr>
                                <a:rPr lang="en-US" sz="1700" i="1">
                                  <a:latin typeface="Cambria Math" panose="02040503050406030204" pitchFamily="18" charset="0"/>
                                </a:rPr>
                              </m:ctrlPr>
                            </m:sSubPr>
                            <m:e>
                              <m:r>
                                <m:rPr>
                                  <m:sty m:val="p"/>
                                </m:rPr>
                                <a:rPr lang="en-US" sz="1700" i="0">
                                  <a:latin typeface="Cambria Math" panose="02040503050406030204" pitchFamily="18" charset="0"/>
                                </a:rPr>
                                <m:t>I</m:t>
                              </m:r>
                            </m:e>
                            <m:sub>
                              <m:r>
                                <a:rPr lang="en-US" sz="1700" i="1">
                                  <a:latin typeface="Cambria Math" panose="02040503050406030204" pitchFamily="18" charset="0"/>
                                </a:rPr>
                                <m:t>𝑚</m:t>
                              </m:r>
                            </m:sub>
                          </m:sSub>
                        </m:num>
                        <m:den>
                          <m:r>
                            <a:rPr lang="en-US" sz="1700" i="0">
                              <a:latin typeface="Cambria Math" panose="02040503050406030204" pitchFamily="18" charset="0"/>
                            </a:rPr>
                            <m:t>2</m:t>
                          </m:r>
                        </m:den>
                      </m:f>
                      <m:d>
                        <m:dPr>
                          <m:begChr m:val="["/>
                          <m:endChr m:val="]"/>
                          <m:ctrlPr>
                            <a:rPr lang="en-US" sz="1700" i="1">
                              <a:latin typeface="Cambria Math" panose="02040503050406030204" pitchFamily="18" charset="0"/>
                            </a:rPr>
                          </m:ctrlPr>
                        </m:dPr>
                        <m:e>
                          <m:d>
                            <m:dPr>
                              <m:begChr m:val=""/>
                              <m:ctrlPr>
                                <a:rPr lang="en-US" sz="1700" i="1">
                                  <a:latin typeface="Cambria Math" panose="02040503050406030204" pitchFamily="18" charset="0"/>
                                </a:rPr>
                              </m:ctrlPr>
                            </m:dPr>
                            <m:e>
                              <m:r>
                                <m:rPr>
                                  <m:sty m:val="p"/>
                                </m:rPr>
                                <a:rPr lang="en-US" sz="1700" i="0">
                                  <a:latin typeface="Cambria Math" panose="02040503050406030204" pitchFamily="18" charset="0"/>
                                </a:rPr>
                                <m:t>cos</m:t>
                              </m:r>
                              <m:r>
                                <a:rPr lang="en-US" sz="1700" i="0">
                                  <a:latin typeface="Cambria Math" panose="02040503050406030204" pitchFamily="18" charset="0"/>
                                </a:rPr>
                                <m:t>(</m:t>
                              </m:r>
                              <m:r>
                                <a:rPr lang="en-US" sz="1700" i="0">
                                  <a:latin typeface="Cambria Math" panose="02040503050406030204" pitchFamily="18" charset="0"/>
                                </a:rPr>
                                <m:t>2</m:t>
                              </m:r>
                              <m:r>
                                <a:rPr lang="en-US" sz="1700" i="1">
                                  <a:latin typeface="Cambria Math" panose="02040503050406030204" pitchFamily="18" charset="0"/>
                                </a:rPr>
                                <m:t>𝜔</m:t>
                              </m:r>
                              <m:r>
                                <a:rPr lang="en-US" sz="1700" i="1">
                                  <a:latin typeface="Cambria Math" panose="02040503050406030204" pitchFamily="18" charset="0"/>
                                </a:rPr>
                                <m:t>𝑡</m:t>
                              </m:r>
                              <m:r>
                                <a:rPr lang="en-US" sz="1700" i="0">
                                  <a:latin typeface="Cambria Math" panose="02040503050406030204" pitchFamily="18" charset="0"/>
                                </a:rPr>
                                <m:t>+</m:t>
                              </m:r>
                              <m:r>
                                <a:rPr lang="en-US" sz="1700" i="0">
                                  <a:latin typeface="Cambria Math" panose="02040503050406030204" pitchFamily="18" charset="0"/>
                                </a:rPr>
                                <m:t>∠</m:t>
                              </m:r>
                              <m:r>
                                <a:rPr lang="en-US" sz="1700" i="1">
                                  <a:latin typeface="Cambria Math" panose="02040503050406030204" pitchFamily="18" charset="0"/>
                                </a:rPr>
                                <m:t>𝑉</m:t>
                              </m:r>
                              <m:r>
                                <a:rPr lang="en-US" sz="1700" i="0">
                                  <a:latin typeface="Cambria Math" panose="02040503050406030204" pitchFamily="18" charset="0"/>
                                </a:rPr>
                                <m:t>+</m:t>
                              </m:r>
                              <m:r>
                                <a:rPr lang="en-US" sz="1700" i="0">
                                  <a:latin typeface="Cambria Math" panose="02040503050406030204" pitchFamily="18" charset="0"/>
                                </a:rPr>
                                <m:t>∠</m:t>
                              </m:r>
                              <m:r>
                                <a:rPr lang="en-US" sz="1700" i="1">
                                  <a:latin typeface="Cambria Math" panose="02040503050406030204" pitchFamily="18" charset="0"/>
                                </a:rPr>
                                <m:t>𝐼</m:t>
                              </m:r>
                              <m:r>
                                <a:rPr lang="en-US" sz="1700" i="0">
                                  <a:latin typeface="Cambria Math" panose="02040503050406030204" pitchFamily="18" charset="0"/>
                                </a:rPr>
                                <m:t>)+</m:t>
                              </m:r>
                              <m:r>
                                <m:rPr>
                                  <m:sty m:val="p"/>
                                </m:rPr>
                                <a:rPr lang="en-US" sz="1700" i="0">
                                  <a:latin typeface="Cambria Math" panose="02040503050406030204" pitchFamily="18" charset="0"/>
                                </a:rPr>
                                <m:t>cos</m:t>
                              </m:r>
                              <m:r>
                                <a:rPr lang="en-US" sz="1700" i="0">
                                  <a:latin typeface="Cambria Math" panose="02040503050406030204" pitchFamily="18" charset="0"/>
                                </a:rPr>
                                <m:t>(</m:t>
                              </m:r>
                              <m:r>
                                <a:rPr lang="en-US" sz="1700" i="0">
                                  <a:latin typeface="Cambria Math" panose="02040503050406030204" pitchFamily="18" charset="0"/>
                                </a:rPr>
                                <m:t>∠</m:t>
                              </m:r>
                              <m:r>
                                <a:rPr lang="en-US" sz="1700" i="1">
                                  <a:latin typeface="Cambria Math" panose="02040503050406030204" pitchFamily="18" charset="0"/>
                                </a:rPr>
                                <m:t>𝑉</m:t>
                              </m:r>
                              <m:r>
                                <a:rPr lang="en-US" sz="1700" i="0">
                                  <a:latin typeface="Cambria Math" panose="02040503050406030204" pitchFamily="18" charset="0"/>
                                </a:rPr>
                                <m:t>−</m:t>
                              </m:r>
                              <m:r>
                                <a:rPr lang="en-US" sz="1700" i="0">
                                  <a:latin typeface="Cambria Math" panose="02040503050406030204" pitchFamily="18" charset="0"/>
                                </a:rPr>
                                <m:t>∠</m:t>
                              </m:r>
                              <m:r>
                                <a:rPr lang="en-US" sz="1700" i="1">
                                  <a:latin typeface="Cambria Math" panose="02040503050406030204" pitchFamily="18" charset="0"/>
                                </a:rPr>
                                <m:t>𝐼</m:t>
                              </m:r>
                            </m:e>
                          </m:d>
                        </m:e>
                      </m:d>
                    </m:oMath>
                  </m:oMathPara>
                </a14:m>
                <a:endParaRPr lang="en-US" sz="1700" dirty="0"/>
              </a:p>
            </p:txBody>
          </p:sp>
        </mc:Choice>
        <mc:Fallback xmlns="">
          <p:sp>
            <p:nvSpPr>
              <p:cNvPr id="31" name="Rectangle 30"/>
              <p:cNvSpPr>
                <a:spLocks noRot="1" noChangeAspect="1" noMove="1" noResize="1" noEditPoints="1" noAdjustHandles="1" noChangeArrowheads="1" noChangeShapeType="1" noTextEdit="1"/>
              </p:cNvSpPr>
              <p:nvPr/>
            </p:nvSpPr>
            <p:spPr>
              <a:xfrm>
                <a:off x="133416" y="1524000"/>
                <a:ext cx="5006692" cy="58035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6301369" y="1601138"/>
                <a:ext cx="2737737" cy="489814"/>
              </a:xfrm>
              <a:prstGeom prst="rect">
                <a:avLst/>
              </a:prstGeom>
            </p:spPr>
            <p:txBody>
              <a:bodyPr wrap="none">
                <a:spAutoFit/>
              </a:bodyPr>
              <a:lstStyle/>
              <a:p>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𝑷</m:t>
                        </m:r>
                      </m:e>
                      <m:sub>
                        <m:r>
                          <a:rPr lang="en-US" b="1" i="1">
                            <a:latin typeface="Cambria Math" panose="02040503050406030204" pitchFamily="18" charset="0"/>
                          </a:rPr>
                          <m:t>𝒂𝒗</m:t>
                        </m:r>
                      </m:sub>
                    </m:sSub>
                    <m:r>
                      <a:rPr lang="en-US" b="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en-US" b="1" i="1">
                                <a:latin typeface="Cambria Math" panose="02040503050406030204" pitchFamily="18" charset="0"/>
                              </a:rPr>
                              <m:t>𝑽</m:t>
                            </m:r>
                          </m:e>
                          <m:sub>
                            <m:r>
                              <a:rPr lang="en-US" b="1" i="1">
                                <a:latin typeface="Cambria Math" panose="02040503050406030204" pitchFamily="18" charset="0"/>
                              </a:rPr>
                              <m:t>𝒎</m:t>
                            </m:r>
                          </m:sub>
                        </m:sSub>
                        <m:sSub>
                          <m:sSubPr>
                            <m:ctrlPr>
                              <a:rPr lang="en-US" b="1" i="1">
                                <a:latin typeface="Cambria Math" panose="02040503050406030204" pitchFamily="18" charset="0"/>
                              </a:rPr>
                            </m:ctrlPr>
                          </m:sSubPr>
                          <m:e>
                            <m:r>
                              <a:rPr lang="en-US" b="1" i="1">
                                <a:latin typeface="Cambria Math" panose="02040503050406030204" pitchFamily="18" charset="0"/>
                              </a:rPr>
                              <m:t>𝑰</m:t>
                            </m:r>
                          </m:e>
                          <m:sub>
                            <m:r>
                              <a:rPr lang="en-US" b="1" i="1">
                                <a:latin typeface="Cambria Math" panose="02040503050406030204" pitchFamily="18" charset="0"/>
                              </a:rPr>
                              <m:t>𝒎</m:t>
                            </m:r>
                          </m:sub>
                        </m:sSub>
                      </m:num>
                      <m:den>
                        <m:r>
                          <a:rPr lang="en-US" b="1" i="1">
                            <a:latin typeface="Cambria Math" panose="02040503050406030204" pitchFamily="18" charset="0"/>
                          </a:rPr>
                          <m:t>𝟐</m:t>
                        </m:r>
                      </m:den>
                    </m:f>
                    <m:r>
                      <a:rPr lang="en-US" b="1" i="1">
                        <a:latin typeface="Cambria Math" panose="02040503050406030204" pitchFamily="18" charset="0"/>
                      </a:rPr>
                      <m:t>𝒄𝒐𝒔</m:t>
                    </m:r>
                    <m:r>
                      <a:rPr lang="en-US" b="1">
                        <a:latin typeface="Cambria Math" panose="02040503050406030204" pitchFamily="18" charset="0"/>
                      </a:rPr>
                      <m:t>(</m:t>
                    </m:r>
                    <m:r>
                      <a:rPr lang="en-US" b="1">
                        <a:latin typeface="Cambria Math" panose="02040503050406030204" pitchFamily="18" charset="0"/>
                      </a:rPr>
                      <m:t>∠</m:t>
                    </m:r>
                    <m:r>
                      <a:rPr lang="en-US" b="1" i="1">
                        <a:latin typeface="Cambria Math" panose="02040503050406030204" pitchFamily="18" charset="0"/>
                      </a:rPr>
                      <m:t>𝑽</m:t>
                    </m:r>
                    <m:r>
                      <a:rPr lang="en-US" b="1">
                        <a:latin typeface="Cambria Math" panose="02040503050406030204" pitchFamily="18" charset="0"/>
                      </a:rPr>
                      <m:t>−</m:t>
                    </m:r>
                    <m:r>
                      <a:rPr lang="en-US" b="1">
                        <a:latin typeface="Cambria Math" panose="02040503050406030204" pitchFamily="18" charset="0"/>
                      </a:rPr>
                      <m:t>∠</m:t>
                    </m:r>
                    <m:r>
                      <a:rPr lang="en-US" b="1" i="1">
                        <a:latin typeface="Cambria Math" panose="02040503050406030204" pitchFamily="18" charset="0"/>
                      </a:rPr>
                      <m:t>𝑰</m:t>
                    </m:r>
                  </m:oMath>
                </a14:m>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6301369" y="1601138"/>
                <a:ext cx="2737737" cy="489814"/>
              </a:xfrm>
              <a:prstGeom prst="rect">
                <a:avLst/>
              </a:prstGeom>
              <a:blipFill>
                <a:blip r:embed="rId6"/>
                <a:stretch>
                  <a:fillRect r="-891" b="-6250"/>
                </a:stretch>
              </a:blipFill>
            </p:spPr>
            <p:txBody>
              <a:bodyPr/>
              <a:lstStyle/>
              <a:p>
                <a:r>
                  <a:rPr lang="en-US">
                    <a:noFill/>
                  </a:rPr>
                  <a:t> </a:t>
                </a:r>
              </a:p>
            </p:txBody>
          </p:sp>
        </mc:Fallback>
      </mc:AlternateContent>
      <p:grpSp>
        <p:nvGrpSpPr>
          <p:cNvPr id="34" name="Group 33"/>
          <p:cNvGrpSpPr/>
          <p:nvPr/>
        </p:nvGrpSpPr>
        <p:grpSpPr>
          <a:xfrm>
            <a:off x="4686272" y="1592618"/>
            <a:ext cx="1905000" cy="523220"/>
            <a:chOff x="6644970" y="3002905"/>
            <a:chExt cx="1145893" cy="523220"/>
          </a:xfrm>
        </p:grpSpPr>
        <p:sp>
          <p:nvSpPr>
            <p:cNvPr id="35" name="Rectangle 34"/>
            <p:cNvSpPr>
              <a:spLocks noChangeArrowheads="1"/>
            </p:cNvSpPr>
            <p:nvPr/>
          </p:nvSpPr>
          <p:spPr bwMode="auto">
            <a:xfrm>
              <a:off x="6644970" y="3002905"/>
              <a:ext cx="11458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spcAft>
                  <a:spcPts val="0"/>
                </a:spcAft>
                <a:buClr>
                  <a:srgbClr val="FF0000"/>
                </a:buClr>
              </a:pPr>
              <a:r>
                <a:rPr lang="fa-IR" altLang="en-US"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برای ولتاژ و جریان</a:t>
              </a:r>
            </a:p>
            <a:p>
              <a:pPr marL="0" indent="0" algn="ctr" rtl="1" eaLnBrk="1" hangingPunct="1">
                <a:spcAft>
                  <a:spcPts val="0"/>
                </a:spcAft>
                <a:buClr>
                  <a:srgbClr val="FF0000"/>
                </a:buClr>
              </a:pPr>
              <a:r>
                <a:rPr lang="fa-IR" altLang="en-US" sz="14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سینوسی </a:t>
              </a:r>
            </a:p>
          </p:txBody>
        </p:sp>
        <p:cxnSp>
          <p:nvCxnSpPr>
            <p:cNvPr id="36" name="Straight Arrow Connector 35"/>
            <p:cNvCxnSpPr/>
            <p:nvPr/>
          </p:nvCxnSpPr>
          <p:spPr>
            <a:xfrm>
              <a:off x="6994890" y="3289895"/>
              <a:ext cx="605895"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7" name="Rectangle 36"/>
          <p:cNvSpPr>
            <a:spLocks noChangeArrowheads="1"/>
          </p:cNvSpPr>
          <p:nvPr/>
        </p:nvSpPr>
        <p:spPr bwMode="auto">
          <a:xfrm>
            <a:off x="2336688" y="3230735"/>
            <a:ext cx="667516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buClr>
                <a:srgbClr val="FF0000"/>
              </a:buClr>
              <a:buFont typeface="Wingdings" panose="05000000000000000000" pitchFamily="2" charset="2"/>
              <a:buChar char="v"/>
            </a:pPr>
            <a:r>
              <a:rPr lang="fa-IR" altLang="en-US" sz="1700" b="1" dirty="0">
                <a:solidFill>
                  <a:srgbClr val="FF0000"/>
                </a:solidFill>
                <a:latin typeface="Times New Roman" panose="02020603050405020304" pitchFamily="18" charset="0"/>
                <a:ea typeface="Calibri" panose="020F0502020204030204" pitchFamily="34" charset="0"/>
                <a:cs typeface="B Nazanin" panose="00000400000000000000" pitchFamily="2" charset="-78"/>
              </a:rPr>
              <a:t>زاویه </a:t>
            </a: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امپدانس: </a:t>
            </a:r>
            <a:r>
              <a:rPr lang="fa-IR" altLang="en-US" sz="1700"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به اختلاف فاز فیزور ولتاژ و فیزور جریان، زاویه امپدانس گفته می شود</a:t>
            </a:r>
            <a:r>
              <a:rPr lang="fa-IR" altLang="en-US" sz="17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endParaRPr lang="en-US" altLang="en-US" sz="17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Rectangle 37"/>
              <p:cNvSpPr/>
              <p:nvPr/>
            </p:nvSpPr>
            <p:spPr>
              <a:xfrm>
                <a:off x="2921473" y="3637345"/>
                <a:ext cx="3353803" cy="489814"/>
              </a:xfrm>
              <a:prstGeom prst="rect">
                <a:avLst/>
              </a:prstGeom>
            </p:spPr>
            <p:txBody>
              <a:bodyPr wrap="none">
                <a:spAutoFit/>
              </a:bodyPr>
              <a:lstStyle/>
              <a:p>
                <a14:m>
                  <m:oMath xmlns:m="http://schemas.openxmlformats.org/officeDocument/2006/math">
                    <m:r>
                      <a:rPr lang="en-US" b="1" i="1">
                        <a:latin typeface="Cambria Math" panose="02040503050406030204" pitchFamily="18" charset="0"/>
                        <a:ea typeface="Cambria Math" panose="02040503050406030204" pitchFamily="18" charset="0"/>
                      </a:rPr>
                      <m:t>𝒁</m:t>
                    </m:r>
                    <m:r>
                      <a:rPr lang="en-US" b="1" i="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𝒋</m:t>
                    </m:r>
                    <m:r>
                      <a:rPr lang="en-US" b="1" i="1">
                        <a:latin typeface="Cambria Math" panose="02040503050406030204" pitchFamily="18" charset="0"/>
                        <a:ea typeface="Cambria Math" panose="02040503050406030204" pitchFamily="18" charset="0"/>
                      </a:rPr>
                      <m:t>𝝎</m:t>
                    </m:r>
                    <m:r>
                      <a:rPr lang="en-US" b="1" i="0">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𝑽</m:t>
                        </m:r>
                      </m:num>
                      <m:den>
                        <m:r>
                          <a:rPr lang="en-US" b="1" i="1">
                            <a:latin typeface="Cambria Math" panose="02040503050406030204" pitchFamily="18" charset="0"/>
                            <a:ea typeface="Cambria Math" panose="02040503050406030204" pitchFamily="18" charset="0"/>
                          </a:rPr>
                          <m:t>𝑰</m:t>
                        </m:r>
                      </m:den>
                    </m:f>
                    <m:r>
                      <a:rPr lang="en-US"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𝒁</m:t>
                    </m:r>
                    <m:r>
                      <a:rPr lang="en-US"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𝑽</m:t>
                    </m:r>
                    <m:r>
                      <a:rPr lang="en-US" b="1" i="0">
                        <a:latin typeface="Cambria Math" panose="02040503050406030204" pitchFamily="18" charset="0"/>
                        <a:ea typeface="Cambria Math" panose="02040503050406030204" pitchFamily="18" charset="0"/>
                      </a:rPr>
                      <m:t>−</m:t>
                    </m:r>
                    <m:r>
                      <a:rPr lang="en-US" b="1" i="0">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𝑰</m:t>
                    </m:r>
                  </m:oMath>
                </a14:m>
                <a:r>
                  <a:rPr lang="en-US" b="1" dirty="0" smtClean="0">
                    <a:latin typeface="Cambria Math" panose="02040503050406030204" pitchFamily="18" charset="0"/>
                    <a:ea typeface="Cambria Math" panose="02040503050406030204" pitchFamily="18" charset="0"/>
                  </a:rPr>
                  <a:t>=</a:t>
                </a:r>
                <a:r>
                  <a:rPr lang="en-US" b="1" dirty="0">
                    <a:latin typeface="Cambria Math" panose="02040503050406030204" pitchFamily="18" charset="0"/>
                    <a:ea typeface="Cambria Math" panose="02040503050406030204" pitchFamily="18" charset="0"/>
                  </a:rPr>
                  <a:t> </a:t>
                </a:r>
                <a14:m>
                  <m:oMath xmlns:m="http://schemas.openxmlformats.org/officeDocument/2006/math">
                    <m:r>
                      <a:rPr lang="en-US" b="1" i="1">
                        <a:latin typeface="Cambria Math" panose="02040503050406030204" pitchFamily="18" charset="0"/>
                        <a:ea typeface="Cambria Math" panose="02040503050406030204" pitchFamily="18" charset="0"/>
                      </a:rPr>
                      <m:t>𝝋</m:t>
                    </m:r>
                  </m:oMath>
                </a14:m>
                <a:endParaRPr lang="en-US" b="1" dirty="0">
                  <a:latin typeface="Cambria Math" panose="02040503050406030204" pitchFamily="18" charset="0"/>
                  <a:ea typeface="Cambria Math" panose="020405030504060302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2921473" y="3637345"/>
                <a:ext cx="3353803" cy="489814"/>
              </a:xfrm>
              <a:prstGeom prst="rect">
                <a:avLst/>
              </a:prstGeom>
              <a:blipFill>
                <a:blip r:embed="rId7"/>
                <a:stretch>
                  <a:fillRect b="-6250"/>
                </a:stretch>
              </a:blipFill>
            </p:spPr>
            <p:txBody>
              <a:bodyPr/>
              <a:lstStyle/>
              <a:p>
                <a:r>
                  <a:rPr lang="en-US">
                    <a:noFill/>
                  </a:rPr>
                  <a:t> </a:t>
                </a:r>
              </a:p>
            </p:txBody>
          </p:sp>
        </mc:Fallback>
      </mc:AlternateContent>
      <p:sp>
        <p:nvSpPr>
          <p:cNvPr id="39" name="Rectangle 38"/>
          <p:cNvSpPr>
            <a:spLocks noChangeArrowheads="1"/>
          </p:cNvSpPr>
          <p:nvPr/>
        </p:nvSpPr>
        <p:spPr bwMode="auto">
          <a:xfrm>
            <a:off x="420703" y="4791773"/>
            <a:ext cx="864709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1: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زاویه امپدانس ورودی هر مدار</a:t>
            </a:r>
            <a:r>
              <a:rPr lang="fa-IR" altLang="en-US" sz="1700" b="1" dirty="0" smtClean="0">
                <a:latin typeface="Times New Roman" panose="02020603050405020304" pitchFamily="18" charset="0"/>
                <a:ea typeface="Calibri" panose="020F0502020204030204" pitchFamily="34" charset="0"/>
                <a:cs typeface="B Nazanin" panose="00000400000000000000" pitchFamily="2" charset="-78"/>
              </a:rPr>
              <a:t> پسیو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(بخش حقیقی مثبت و بخش موهومی مثبت/منفی)، در هر فرکانسی بین 90- تا 90 درجه می باشد.</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0" name="Rectangle 39"/>
              <p:cNvSpPr/>
              <p:nvPr/>
            </p:nvSpPr>
            <p:spPr>
              <a:xfrm>
                <a:off x="3572705" y="5159570"/>
                <a:ext cx="19903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90</m:t>
                          </m:r>
                        </m:e>
                        <m:sup>
                          <m:r>
                            <a:rPr lang="en-US" i="0">
                              <a:latin typeface="Cambria Math" panose="02040503050406030204" pitchFamily="18" charset="0"/>
                            </a:rPr>
                            <m:t>∘</m:t>
                          </m:r>
                        </m:sup>
                      </m:sSup>
                      <m:r>
                        <a:rPr lang="en-US" i="0">
                          <a:latin typeface="Cambria Math" panose="02040503050406030204" pitchFamily="18" charset="0"/>
                        </a:rPr>
                        <m:t>≤</m:t>
                      </m:r>
                      <m:r>
                        <a:rPr lang="en-US" i="0">
                          <a:latin typeface="Cambria Math" panose="02040503050406030204" pitchFamily="18" charset="0"/>
                        </a:rPr>
                        <m:t>∠</m:t>
                      </m:r>
                      <m:r>
                        <a:rPr lang="en-US" i="1">
                          <a:latin typeface="Cambria Math" panose="02040503050406030204" pitchFamily="18" charset="0"/>
                        </a:rPr>
                        <m:t>𝑍</m:t>
                      </m:r>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90</m:t>
                          </m:r>
                        </m:e>
                        <m:sup>
                          <m:r>
                            <a:rPr lang="en-US" i="0">
                              <a:latin typeface="Cambria Math" panose="02040503050406030204" pitchFamily="18" charset="0"/>
                            </a:rPr>
                            <m:t>∘</m:t>
                          </m:r>
                        </m:sup>
                      </m:sSup>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3572705" y="5159570"/>
                <a:ext cx="1990353" cy="369332"/>
              </a:xfrm>
              <a:prstGeom prst="rect">
                <a:avLst/>
              </a:prstGeom>
              <a:blipFill>
                <a:blip r:embed="rId8"/>
                <a:stretch>
                  <a:fillRect/>
                </a:stretch>
              </a:blipFill>
            </p:spPr>
            <p:txBody>
              <a:bodyPr/>
              <a:lstStyle/>
              <a:p>
                <a:r>
                  <a:rPr lang="en-US">
                    <a:noFill/>
                  </a:rPr>
                  <a:t> </a:t>
                </a:r>
              </a:p>
            </p:txBody>
          </p:sp>
        </mc:Fallback>
      </mc:AlternateContent>
      <p:sp>
        <p:nvSpPr>
          <p:cNvPr id="41" name="Rectangle 40"/>
          <p:cNvSpPr>
            <a:spLocks noChangeArrowheads="1"/>
          </p:cNvSpPr>
          <p:nvPr/>
        </p:nvSpPr>
        <p:spPr bwMode="auto">
          <a:xfrm>
            <a:off x="4114692" y="5464742"/>
            <a:ext cx="487701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2: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توان متوسط دریافتی توسط سلف یا خازن صفر است. </a:t>
            </a:r>
            <a:endParaRPr lang="en-US" altLang="en-US" sz="1700" dirty="0">
              <a:ea typeface="Calibri" panose="020F0502020204030204" pitchFamily="34" charset="0"/>
              <a:cs typeface="Arial" panose="020B0604020202020204" pitchFamily="34" charset="0"/>
            </a:endParaRPr>
          </a:p>
        </p:txBody>
      </p:sp>
      <p:sp>
        <p:nvSpPr>
          <p:cNvPr id="42" name="Rectangle 41"/>
          <p:cNvSpPr>
            <a:spLocks noChangeArrowheads="1"/>
          </p:cNvSpPr>
          <p:nvPr/>
        </p:nvSpPr>
        <p:spPr bwMode="auto">
          <a:xfrm>
            <a:off x="3326652" y="5797965"/>
            <a:ext cx="568520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3: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در مدار </a:t>
            </a:r>
            <a:r>
              <a:rPr lang="fa-IR" altLang="en-US" sz="1700" b="1" dirty="0" smtClean="0">
                <a:latin typeface="Times New Roman" panose="02020603050405020304" pitchFamily="18" charset="0"/>
                <a:ea typeface="Calibri" panose="020F0502020204030204" pitchFamily="34" charset="0"/>
                <a:cs typeface="B Nazanin" panose="00000400000000000000" pitchFamily="2" charset="-78"/>
              </a:rPr>
              <a:t>پسیو</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جزء حقیقی امپدانس (ادمیتانس) مثبت است و داریم: </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3" name="Rectangle 42"/>
              <p:cNvSpPr/>
              <p:nvPr/>
            </p:nvSpPr>
            <p:spPr>
              <a:xfrm>
                <a:off x="2245325" y="6201553"/>
                <a:ext cx="1590243"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700">
                          <a:latin typeface="Cambria Math" panose="02040503050406030204" pitchFamily="18" charset="0"/>
                        </a:rPr>
                        <m:t>Re</m:t>
                      </m:r>
                      <m:r>
                        <a:rPr lang="en-US" sz="1700" i="0">
                          <a:latin typeface="Cambria Math" panose="02040503050406030204" pitchFamily="18" charset="0"/>
                        </a:rPr>
                        <m:t>[</m:t>
                      </m:r>
                      <m:r>
                        <a:rPr lang="en-US" sz="1700" i="1">
                          <a:latin typeface="Cambria Math" panose="02040503050406030204" pitchFamily="18" charset="0"/>
                        </a:rPr>
                        <m:t>𝑍</m:t>
                      </m:r>
                      <m:r>
                        <a:rPr lang="en-US" sz="1700" i="0">
                          <a:latin typeface="Cambria Math" panose="02040503050406030204" pitchFamily="18" charset="0"/>
                        </a:rPr>
                        <m:t>(</m:t>
                      </m:r>
                      <m:r>
                        <a:rPr lang="en-US" sz="1700" i="1">
                          <a:latin typeface="Cambria Math" panose="02040503050406030204" pitchFamily="18" charset="0"/>
                        </a:rPr>
                        <m:t>𝑗</m:t>
                      </m:r>
                      <m:r>
                        <a:rPr lang="en-US" sz="1700" i="1">
                          <a:latin typeface="Cambria Math" panose="02040503050406030204" pitchFamily="18" charset="0"/>
                        </a:rPr>
                        <m:t>𝜔</m:t>
                      </m:r>
                      <m:r>
                        <a:rPr lang="en-US" sz="1700" i="0">
                          <a:latin typeface="Cambria Math" panose="02040503050406030204" pitchFamily="18" charset="0"/>
                        </a:rPr>
                        <m:t>)]≥</m:t>
                      </m:r>
                      <m:r>
                        <a:rPr lang="en-US" sz="1700" i="0">
                          <a:latin typeface="Cambria Math" panose="02040503050406030204" pitchFamily="18" charset="0"/>
                        </a:rPr>
                        <m:t>0</m:t>
                      </m:r>
                    </m:oMath>
                  </m:oMathPara>
                </a14:m>
                <a:endParaRPr lang="en-US" sz="1700" dirty="0"/>
              </a:p>
            </p:txBody>
          </p:sp>
        </mc:Choice>
        <mc:Fallback xmlns="">
          <p:sp>
            <p:nvSpPr>
              <p:cNvPr id="43" name="Rectangle 42"/>
              <p:cNvSpPr>
                <a:spLocks noRot="1" noChangeAspect="1" noMove="1" noResize="1" noEditPoints="1" noAdjustHandles="1" noChangeArrowheads="1" noChangeShapeType="1" noTextEdit="1"/>
              </p:cNvSpPr>
              <p:nvPr/>
            </p:nvSpPr>
            <p:spPr>
              <a:xfrm>
                <a:off x="2245325" y="6201553"/>
                <a:ext cx="1590243" cy="353943"/>
              </a:xfrm>
              <a:prstGeom prst="rect">
                <a:avLst/>
              </a:prstGeom>
              <a:blipFill>
                <a:blip r:embed="rId9"/>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379755" y="5521994"/>
                <a:ext cx="2946897" cy="369332"/>
              </a:xfrm>
              <a:prstGeom prst="rect">
                <a:avLst/>
              </a:prstGeom>
            </p:spPr>
            <p:txBody>
              <a:bodyPr wrap="none">
                <a:spAutoFit/>
              </a:bodyPr>
              <a:lstStyle/>
              <a:p>
                <a14:m>
                  <m:oMath xmlns:m="http://schemas.openxmlformats.org/officeDocument/2006/math">
                    <m:r>
                      <a:rPr lang="en-US"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m:t>
                    </m:r>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r>
                      <a:rPr lang="en-US">
                        <a:latin typeface="Cambria Math" panose="02040503050406030204" pitchFamily="18" charset="0"/>
                        <a:ea typeface="Cambria Math" panose="02040503050406030204" pitchFamily="18" charset="0"/>
                      </a:rPr>
                      <m:t>−</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𝐼</m:t>
                    </m:r>
                  </m:oMath>
                </a14:m>
                <a:r>
                  <a:rPr lang="en-US" dirty="0" smtClean="0">
                    <a:latin typeface="Cambria Math" panose="02040503050406030204" pitchFamily="18" charset="0"/>
                    <a:ea typeface="Cambria Math" panose="02040503050406030204" pitchFamily="18" charset="0"/>
                  </a:rPr>
                  <a:t>=90</a:t>
                </a:r>
                <a:r>
                  <a:rPr lang="fa-IR" b="1" dirty="0" smtClean="0">
                    <a:solidFill>
                      <a:srgbClr val="0000FF"/>
                    </a:solidFill>
                    <a:latin typeface="Cambria Math" panose="02040503050406030204" pitchFamily="18" charset="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fa-IR"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ea typeface="Cambria Math" panose="02040503050406030204" pitchFamily="18" charset="0"/>
                          </a:rPr>
                          <m:t>𝑎𝑣</m:t>
                        </m:r>
                      </m:sub>
                    </m:sSub>
                  </m:oMath>
                </a14:m>
                <a:r>
                  <a:rPr lang="en-US" dirty="0" smtClean="0">
                    <a:latin typeface="Cambria Math" panose="02040503050406030204" pitchFamily="18" charset="0"/>
                    <a:ea typeface="Cambria Math" panose="02040503050406030204" pitchFamily="18" charset="0"/>
                  </a:rPr>
                  <a:t>=0</a:t>
                </a:r>
                <a:endParaRPr lang="en-US" dirty="0">
                  <a:latin typeface="Cambria Math" panose="02040503050406030204" pitchFamily="18" charset="0"/>
                  <a:ea typeface="Cambria Math" panose="02040503050406030204" pitchFamily="18" charset="0"/>
                </a:endParaRPr>
              </a:p>
            </p:txBody>
          </p:sp>
        </mc:Choice>
        <mc:Fallback xmlns="">
          <p:sp>
            <p:nvSpPr>
              <p:cNvPr id="44" name="Rectangle 43"/>
              <p:cNvSpPr>
                <a:spLocks noRot="1" noChangeAspect="1" noMove="1" noResize="1" noEditPoints="1" noAdjustHandles="1" noChangeArrowheads="1" noChangeShapeType="1" noTextEdit="1"/>
              </p:cNvSpPr>
              <p:nvPr/>
            </p:nvSpPr>
            <p:spPr>
              <a:xfrm>
                <a:off x="379755" y="5521994"/>
                <a:ext cx="2946897" cy="369332"/>
              </a:xfrm>
              <a:prstGeom prst="rect">
                <a:avLst/>
              </a:prstGeom>
              <a:blipFill>
                <a:blip r:embed="rId10"/>
                <a:stretch>
                  <a:fillRect t="-11667" r="-826" b="-2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Rectangle 45"/>
              <p:cNvSpPr/>
              <p:nvPr/>
            </p:nvSpPr>
            <p:spPr>
              <a:xfrm>
                <a:off x="3895461" y="6047318"/>
                <a:ext cx="3150350" cy="582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b="0" i="1">
                              <a:latin typeface="Cambria Math" panose="02040503050406030204" pitchFamily="18" charset="0"/>
                            </a:rPr>
                            <m:t>𝑃</m:t>
                          </m:r>
                        </m:e>
                        <m:sub>
                          <m:r>
                            <a:rPr lang="en-US" sz="1700" b="0" i="1">
                              <a:latin typeface="Cambria Math" panose="02040503050406030204" pitchFamily="18" charset="0"/>
                            </a:rPr>
                            <m:t>𝑎𝑣</m:t>
                          </m:r>
                        </m:sub>
                      </m:sSub>
                      <m:r>
                        <a:rPr lang="en-US" sz="1700" b="0" i="0">
                          <a:latin typeface="Cambria Math" panose="02040503050406030204" pitchFamily="18" charset="0"/>
                        </a:rPr>
                        <m:t>=</m:t>
                      </m:r>
                      <m:f>
                        <m:fPr>
                          <m:ctrlPr>
                            <a:rPr lang="en-US" sz="1700" i="1">
                              <a:latin typeface="Cambria Math" panose="02040503050406030204" pitchFamily="18" charset="0"/>
                            </a:rPr>
                          </m:ctrlPr>
                        </m:fPr>
                        <m:num>
                          <m:r>
                            <a:rPr lang="en-US" sz="1700" b="0" i="0">
                              <a:latin typeface="Cambria Math" panose="02040503050406030204" pitchFamily="18" charset="0"/>
                            </a:rPr>
                            <m:t>1</m:t>
                          </m:r>
                        </m:num>
                        <m:den>
                          <m:r>
                            <a:rPr lang="en-US" sz="1700" b="0" i="0">
                              <a:latin typeface="Cambria Math" panose="02040503050406030204" pitchFamily="18" charset="0"/>
                            </a:rPr>
                            <m:t>2</m:t>
                          </m:r>
                        </m:den>
                      </m:f>
                      <m:r>
                        <a:rPr lang="en-US" sz="1700" b="0" i="0">
                          <a:latin typeface="Cambria Math" panose="02040503050406030204" pitchFamily="18" charset="0"/>
                        </a:rPr>
                        <m:t>|</m:t>
                      </m:r>
                      <m:r>
                        <a:rPr lang="en-US" sz="1700" b="0" i="1">
                          <a:latin typeface="Cambria Math" panose="02040503050406030204" pitchFamily="18" charset="0"/>
                        </a:rPr>
                        <m:t>𝑉</m:t>
                      </m:r>
                      <m:r>
                        <a:rPr lang="en-US" sz="1700" b="0" i="0">
                          <a:latin typeface="Cambria Math" panose="02040503050406030204" pitchFamily="18" charset="0"/>
                        </a:rPr>
                        <m:t>||</m:t>
                      </m:r>
                      <m:r>
                        <a:rPr lang="en-US" sz="1700" b="0" i="1">
                          <a:latin typeface="Cambria Math" panose="02040503050406030204" pitchFamily="18" charset="0"/>
                        </a:rPr>
                        <m:t>𝐼</m:t>
                      </m:r>
                      <m:r>
                        <a:rPr lang="en-US" sz="1700" b="0" i="0">
                          <a:latin typeface="Cambria Math" panose="02040503050406030204" pitchFamily="18" charset="0"/>
                        </a:rPr>
                        <m:t>|</m:t>
                      </m:r>
                      <m:r>
                        <m:rPr>
                          <m:sty m:val="p"/>
                        </m:rPr>
                        <a:rPr lang="en-US" sz="1700" b="0" i="0">
                          <a:latin typeface="Cambria Math" panose="02040503050406030204" pitchFamily="18" charset="0"/>
                        </a:rPr>
                        <m:t>cos</m:t>
                      </m:r>
                      <m:r>
                        <a:rPr lang="en-US" sz="1700" b="0" i="0">
                          <a:latin typeface="Cambria Math" panose="02040503050406030204" pitchFamily="18" charset="0"/>
                        </a:rPr>
                        <m:t>(</m:t>
                      </m:r>
                      <m:r>
                        <a:rPr lang="en-US" sz="1700" b="0" i="0">
                          <a:latin typeface="Cambria Math" panose="02040503050406030204" pitchFamily="18" charset="0"/>
                        </a:rPr>
                        <m:t>∠</m:t>
                      </m:r>
                      <m:r>
                        <a:rPr lang="en-US" sz="1700" b="0" i="1">
                          <a:latin typeface="Cambria Math" panose="02040503050406030204" pitchFamily="18" charset="0"/>
                        </a:rPr>
                        <m:t>𝑉</m:t>
                      </m:r>
                      <m:r>
                        <a:rPr lang="en-US" sz="1700" b="0" i="0">
                          <a:latin typeface="Cambria Math" panose="02040503050406030204" pitchFamily="18" charset="0"/>
                        </a:rPr>
                        <m:t>−</m:t>
                      </m:r>
                      <m:r>
                        <a:rPr lang="en-US" sz="1700" b="0" i="0">
                          <a:latin typeface="Cambria Math" panose="02040503050406030204" pitchFamily="18" charset="0"/>
                        </a:rPr>
                        <m:t>∠</m:t>
                      </m:r>
                      <m:r>
                        <a:rPr lang="en-US" sz="1700" b="0" i="1">
                          <a:latin typeface="Cambria Math" panose="02040503050406030204" pitchFamily="18" charset="0"/>
                        </a:rPr>
                        <m:t>𝐼</m:t>
                      </m:r>
                      <m:r>
                        <a:rPr lang="en-US" sz="1700" b="0" i="0">
                          <a:latin typeface="Cambria Math" panose="02040503050406030204" pitchFamily="18" charset="0"/>
                        </a:rPr>
                        <m:t>)≥</m:t>
                      </m:r>
                      <m:r>
                        <a:rPr lang="en-US" sz="1700" b="0" i="0">
                          <a:latin typeface="Cambria Math" panose="02040503050406030204" pitchFamily="18" charset="0"/>
                        </a:rPr>
                        <m:t>0</m:t>
                      </m:r>
                    </m:oMath>
                  </m:oMathPara>
                </a14:m>
                <a:endParaRPr lang="en-US" sz="1700" dirty="0"/>
              </a:p>
            </p:txBody>
          </p:sp>
        </mc:Choice>
        <mc:Fallback xmlns="">
          <p:sp>
            <p:nvSpPr>
              <p:cNvPr id="46" name="Rectangle 45"/>
              <p:cNvSpPr>
                <a:spLocks noRot="1" noChangeAspect="1" noMove="1" noResize="1" noEditPoints="1" noAdjustHandles="1" noChangeArrowheads="1" noChangeShapeType="1" noTextEdit="1"/>
              </p:cNvSpPr>
              <p:nvPr/>
            </p:nvSpPr>
            <p:spPr>
              <a:xfrm>
                <a:off x="3895461" y="6047318"/>
                <a:ext cx="3150350" cy="582082"/>
              </a:xfrm>
              <a:prstGeom prst="rect">
                <a:avLst/>
              </a:prstGeom>
              <a:blipFill>
                <a:blip r:embed="rId11"/>
                <a:stretch>
                  <a:fillRect/>
                </a:stretch>
              </a:blipFill>
            </p:spPr>
            <p:txBody>
              <a:bodyPr/>
              <a:lstStyle/>
              <a:p>
                <a:r>
                  <a:rPr lang="en-US">
                    <a:noFill/>
                  </a:rPr>
                  <a:t> </a:t>
                </a:r>
              </a:p>
            </p:txBody>
          </p:sp>
        </mc:Fallback>
      </mc:AlternateContent>
      <p:sp>
        <p:nvSpPr>
          <p:cNvPr id="47" name="Rectangle 46"/>
          <p:cNvSpPr/>
          <p:nvPr/>
        </p:nvSpPr>
        <p:spPr>
          <a:xfrm>
            <a:off x="3690884" y="6178485"/>
            <a:ext cx="380232" cy="369332"/>
          </a:xfrm>
          <a:prstGeom prst="rect">
            <a:avLst/>
          </a:prstGeom>
        </p:spPr>
        <p:txBody>
          <a:bodyPr wrap="none">
            <a:spAutoFit/>
          </a:bodyPr>
          <a:lstStyle/>
          <a:p>
            <a:r>
              <a:rPr lang="fa-IR" b="1" dirty="0">
                <a:solidFill>
                  <a:srgbClr val="0000FF"/>
                </a:solidFill>
                <a:latin typeface="Cambria Math" panose="02040503050406030204" pitchFamily="18" charset="0"/>
                <a:ea typeface="Cambria Math" panose="02040503050406030204" pitchFamily="18" charset="0"/>
              </a:rPr>
              <a:t>⇒</a:t>
            </a:r>
            <a:endParaRPr lang="en-US" dirty="0"/>
          </a:p>
        </p:txBody>
      </p:sp>
      <p:sp>
        <p:nvSpPr>
          <p:cNvPr id="50" name="Rectangle 49"/>
          <p:cNvSpPr>
            <a:spLocks noChangeArrowheads="1"/>
          </p:cNvSpPr>
          <p:nvPr/>
        </p:nvSpPr>
        <p:spPr bwMode="auto">
          <a:xfrm>
            <a:off x="1" y="4165908"/>
            <a:ext cx="8985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buClr>
                <a:srgbClr val="FF0000"/>
              </a:buClr>
              <a:buFont typeface="Wingdings" panose="05000000000000000000" pitchFamily="2" charset="2"/>
              <a:buChar char="ü"/>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اگر                                    باشد به مدار القایی گویند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این مطلب را گاهی جلو افتادگی فاز هم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گویند</a:t>
            </a:r>
            <a:r>
              <a:rPr lang="en-US" sz="1600" kern="100" dirty="0" smtClean="0">
                <a:latin typeface="Times New Roman" panose="02020603050405020304" pitchFamily="18" charset="0"/>
                <a:ea typeface="Times New Roman" panose="02020603050405020304" pitchFamily="18" charset="0"/>
                <a:cs typeface="B Nazanin" panose="00000400000000000000" pitchFamily="2" charset="-78"/>
              </a:rPr>
              <a:t>(Leading</a:t>
            </a:r>
            <a:r>
              <a:rPr lang="en-US" sz="1600" kern="100" dirty="0">
                <a:latin typeface="Times New Roman" panose="02020603050405020304" pitchFamily="18" charset="0"/>
                <a:ea typeface="Times New Roman" panose="02020603050405020304" pitchFamily="18" charset="0"/>
                <a:cs typeface="B Nazanin" panose="00000400000000000000" pitchFamily="2" charset="-78"/>
              </a:rPr>
              <a:t>)</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(تقدم فاز</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a:t>
            </a:r>
            <a:endParaRPr lang="en-US" altLang="en-US" sz="16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1" name="Rectangle 50"/>
              <p:cNvSpPr/>
              <p:nvPr/>
            </p:nvSpPr>
            <p:spPr>
              <a:xfrm>
                <a:off x="6420274" y="4159266"/>
                <a:ext cx="2188881"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i="1">
                          <a:latin typeface="Cambria Math" panose="02040503050406030204" pitchFamily="18" charset="0"/>
                        </a:rPr>
                        <m:t>0</m:t>
                      </m:r>
                      <m:r>
                        <a:rPr lang="en-US" sz="1600" b="0" i="0">
                          <a:latin typeface="Cambria Math" panose="02040503050406030204" pitchFamily="18" charset="0"/>
                        </a:rPr>
                        <m:t>≤</m:t>
                      </m:r>
                      <m:r>
                        <a:rPr lang="en-US" sz="1600" b="0" i="0">
                          <a:latin typeface="Cambria Math" panose="02040503050406030204" pitchFamily="18" charset="0"/>
                        </a:rPr>
                        <m:t>∠</m:t>
                      </m:r>
                      <m:r>
                        <a:rPr lang="en-US" sz="1600" b="0" i="1">
                          <a:latin typeface="Cambria Math" panose="02040503050406030204" pitchFamily="18" charset="0"/>
                        </a:rPr>
                        <m:t>𝑉</m:t>
                      </m:r>
                      <m:r>
                        <a:rPr lang="en-US" sz="1600" b="0" i="0">
                          <a:latin typeface="Cambria Math" panose="02040503050406030204" pitchFamily="18" charset="0"/>
                        </a:rPr>
                        <m:t>−</m:t>
                      </m:r>
                      <m:r>
                        <a:rPr lang="en-US" sz="1600" b="0" i="0">
                          <a:latin typeface="Cambria Math" panose="02040503050406030204" pitchFamily="18" charset="0"/>
                        </a:rPr>
                        <m:t>∠</m:t>
                      </m:r>
                      <m:r>
                        <a:rPr lang="en-US" sz="1600" b="0" i="1">
                          <a:latin typeface="Cambria Math" panose="02040503050406030204" pitchFamily="18" charset="0"/>
                        </a:rPr>
                        <m:t>𝐼</m:t>
                      </m:r>
                      <m:r>
                        <a:rPr lang="en-US" sz="1600" b="0" i="0">
                          <a:latin typeface="Cambria Math" panose="02040503050406030204" pitchFamily="18" charset="0"/>
                        </a:rPr>
                        <m:t>≤</m:t>
                      </m:r>
                      <m:sSup>
                        <m:sSupPr>
                          <m:ctrlPr>
                            <a:rPr lang="en-US" sz="1600" i="1">
                              <a:latin typeface="Cambria Math" panose="02040503050406030204" pitchFamily="18" charset="0"/>
                            </a:rPr>
                          </m:ctrlPr>
                        </m:sSupPr>
                        <m:e>
                          <m:r>
                            <a:rPr lang="en-US" sz="1600" b="0" i="0">
                              <a:latin typeface="Cambria Math" panose="02040503050406030204" pitchFamily="18" charset="0"/>
                            </a:rPr>
                            <m:t>90</m:t>
                          </m:r>
                        </m:e>
                        <m:sup>
                          <m:r>
                            <a:rPr lang="en-US" sz="1600" b="0" i="0">
                              <a:latin typeface="Cambria Math" panose="02040503050406030204" pitchFamily="18" charset="0"/>
                            </a:rPr>
                            <m:t>∘</m:t>
                          </m:r>
                        </m:sup>
                      </m:sSup>
                    </m:oMath>
                  </m:oMathPara>
                </a14:m>
                <a:endParaRPr lang="en-US" sz="1600" dirty="0"/>
              </a:p>
            </p:txBody>
          </p:sp>
        </mc:Choice>
        <mc:Fallback xmlns="">
          <p:sp>
            <p:nvSpPr>
              <p:cNvPr id="51" name="Rectangle 50"/>
              <p:cNvSpPr>
                <a:spLocks noRot="1" noChangeAspect="1" noMove="1" noResize="1" noEditPoints="1" noAdjustHandles="1" noChangeArrowheads="1" noChangeShapeType="1" noTextEdit="1"/>
              </p:cNvSpPr>
              <p:nvPr/>
            </p:nvSpPr>
            <p:spPr>
              <a:xfrm>
                <a:off x="6420274" y="4159266"/>
                <a:ext cx="2188881" cy="338554"/>
              </a:xfrm>
              <a:prstGeom prst="rect">
                <a:avLst/>
              </a:prstGeom>
              <a:blipFill>
                <a:blip r:embed="rId12"/>
                <a:stretch>
                  <a:fillRect/>
                </a:stretch>
              </a:blipFill>
            </p:spPr>
            <p:txBody>
              <a:bodyPr/>
              <a:lstStyle/>
              <a:p>
                <a:r>
                  <a:rPr lang="en-US">
                    <a:noFill/>
                  </a:rPr>
                  <a:t> </a:t>
                </a:r>
              </a:p>
            </p:txBody>
          </p:sp>
        </mc:Fallback>
      </mc:AlternateContent>
      <p:sp>
        <p:nvSpPr>
          <p:cNvPr id="52" name="Rectangle 51"/>
          <p:cNvSpPr>
            <a:spLocks noChangeArrowheads="1"/>
          </p:cNvSpPr>
          <p:nvPr/>
        </p:nvSpPr>
        <p:spPr bwMode="auto">
          <a:xfrm>
            <a:off x="133417" y="4385846"/>
            <a:ext cx="885234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a:buClr>
                <a:srgbClr val="FF0000"/>
              </a:buClr>
              <a:buFont typeface="Wingdings" panose="05000000000000000000" pitchFamily="2" charset="2"/>
              <a:buChar char="ü"/>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اگر                                        باشد به مدار خازنی گویند (</a:t>
            </a:r>
            <a:r>
              <a:rPr lang="fa-IR" sz="1600" dirty="0">
                <a:latin typeface="Times New Roman" panose="02020603050405020304" pitchFamily="18" charset="0"/>
                <a:ea typeface="Times New Roman" panose="02020603050405020304" pitchFamily="18" charset="0"/>
                <a:cs typeface="B Nazanin" panose="00000400000000000000" pitchFamily="2" charset="-78"/>
              </a:rPr>
              <a:t>این مطلب را گاهی عقب ماندگی فاز هم گویند</a:t>
            </a:r>
            <a:r>
              <a:rPr lang="en-US" sz="1600" dirty="0">
                <a:latin typeface="Times New Roman" panose="02020603050405020304" pitchFamily="18" charset="0"/>
                <a:ea typeface="Times New Roman" panose="02020603050405020304" pitchFamily="18" charset="0"/>
                <a:cs typeface="B Nazanin" panose="00000400000000000000" pitchFamily="2" charset="-78"/>
              </a:rPr>
              <a:t>(lagging)</a:t>
            </a:r>
            <a:r>
              <a:rPr lang="fa-IR" sz="1600" dirty="0">
                <a:latin typeface="Times New Roman" panose="02020603050405020304" pitchFamily="18" charset="0"/>
                <a:ea typeface="Times New Roman" panose="02020603050405020304" pitchFamily="18" charset="0"/>
                <a:cs typeface="B Nazanin" panose="00000400000000000000" pitchFamily="2" charset="-78"/>
              </a:rPr>
              <a:t> (</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تأخیر </a:t>
            </a:r>
            <a:r>
              <a:rPr lang="fa-IR" sz="1600" dirty="0">
                <a:latin typeface="Times New Roman" panose="02020603050405020304" pitchFamily="18" charset="0"/>
                <a:ea typeface="Times New Roman" panose="02020603050405020304" pitchFamily="18" charset="0"/>
                <a:cs typeface="B Nazanin" panose="00000400000000000000" pitchFamily="2" charset="-78"/>
              </a:rPr>
              <a:t>فاز</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a:t>
            </a:r>
            <a:endParaRPr lang="en-US" altLang="en-US" sz="16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3" name="Rectangle 52"/>
              <p:cNvSpPr/>
              <p:nvPr/>
            </p:nvSpPr>
            <p:spPr>
              <a:xfrm>
                <a:off x="6130276" y="4414910"/>
                <a:ext cx="2478879"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b="0" smtClean="0">
                          <a:latin typeface="Cambria Math" panose="02040503050406030204" pitchFamily="18" charset="0"/>
                        </a:rPr>
                        <m:t>−</m:t>
                      </m:r>
                      <m:sSup>
                        <m:sSupPr>
                          <m:ctrlPr>
                            <a:rPr lang="en-US" sz="1600" i="1">
                              <a:latin typeface="Cambria Math" panose="02040503050406030204" pitchFamily="18" charset="0"/>
                            </a:rPr>
                          </m:ctrlPr>
                        </m:sSupPr>
                        <m:e>
                          <m:r>
                            <a:rPr lang="en-US" sz="1600" b="0" i="0">
                              <a:latin typeface="Cambria Math" panose="02040503050406030204" pitchFamily="18" charset="0"/>
                            </a:rPr>
                            <m:t>90</m:t>
                          </m:r>
                        </m:e>
                        <m:sup>
                          <m:r>
                            <a:rPr lang="en-US" sz="1600" b="0" i="0">
                              <a:latin typeface="Cambria Math" panose="02040503050406030204" pitchFamily="18" charset="0"/>
                            </a:rPr>
                            <m:t>∘</m:t>
                          </m:r>
                        </m:sup>
                      </m:sSup>
                      <m:r>
                        <a:rPr lang="en-US" sz="1600" b="0" i="0">
                          <a:latin typeface="Cambria Math" panose="02040503050406030204" pitchFamily="18" charset="0"/>
                        </a:rPr>
                        <m:t>≤</m:t>
                      </m:r>
                      <m:r>
                        <a:rPr lang="en-US" sz="1600" b="0" i="0">
                          <a:latin typeface="Cambria Math" panose="02040503050406030204" pitchFamily="18" charset="0"/>
                        </a:rPr>
                        <m:t>∠</m:t>
                      </m:r>
                      <m:r>
                        <a:rPr lang="en-US" sz="1600" b="0" i="1">
                          <a:latin typeface="Cambria Math" panose="02040503050406030204" pitchFamily="18" charset="0"/>
                        </a:rPr>
                        <m:t>𝑉</m:t>
                      </m:r>
                      <m:r>
                        <a:rPr lang="en-US" sz="1600" b="0" i="0">
                          <a:latin typeface="Cambria Math" panose="02040503050406030204" pitchFamily="18" charset="0"/>
                        </a:rPr>
                        <m:t>−</m:t>
                      </m:r>
                      <m:r>
                        <a:rPr lang="en-US" sz="1600" b="0" i="0">
                          <a:latin typeface="Cambria Math" panose="02040503050406030204" pitchFamily="18" charset="0"/>
                        </a:rPr>
                        <m:t>∠</m:t>
                      </m:r>
                      <m:r>
                        <a:rPr lang="en-US" sz="1600" b="0" i="1">
                          <a:latin typeface="Cambria Math" panose="02040503050406030204" pitchFamily="18" charset="0"/>
                        </a:rPr>
                        <m:t>𝐼</m:t>
                      </m:r>
                      <m:r>
                        <a:rPr lang="en-US" sz="1600" b="0" i="0">
                          <a:latin typeface="Cambria Math" panose="02040503050406030204" pitchFamily="18" charset="0"/>
                        </a:rPr>
                        <m:t>≤</m:t>
                      </m:r>
                      <m:r>
                        <a:rPr lang="en-US" sz="1600" b="0" i="0">
                          <a:latin typeface="Cambria Math" panose="02040503050406030204" pitchFamily="18" charset="0"/>
                        </a:rPr>
                        <m:t>0</m:t>
                      </m:r>
                    </m:oMath>
                  </m:oMathPara>
                </a14:m>
                <a:endParaRPr lang="en-US" sz="1600" dirty="0"/>
              </a:p>
            </p:txBody>
          </p:sp>
        </mc:Choice>
        <mc:Fallback xmlns="">
          <p:sp>
            <p:nvSpPr>
              <p:cNvPr id="53" name="Rectangle 52"/>
              <p:cNvSpPr>
                <a:spLocks noRot="1" noChangeAspect="1" noMove="1" noResize="1" noEditPoints="1" noAdjustHandles="1" noChangeArrowheads="1" noChangeShapeType="1" noTextEdit="1"/>
              </p:cNvSpPr>
              <p:nvPr/>
            </p:nvSpPr>
            <p:spPr>
              <a:xfrm>
                <a:off x="6130276" y="4414910"/>
                <a:ext cx="2478879" cy="338554"/>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68165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dirty="0"/>
          </a:p>
        </p:txBody>
      </p:sp>
      <p:sp>
        <p:nvSpPr>
          <p:cNvPr id="3" name="TextBox 2">
            <a:extLst>
              <a:ext uri="{FF2B5EF4-FFF2-40B4-BE49-F238E27FC236}">
                <a16:creationId xmlns:a16="http://schemas.microsoft.com/office/drawing/2014/main" id="{A66DDEE2-FEBC-43DC-BB88-254A03EFC4FE}"/>
              </a:ext>
            </a:extLst>
          </p:cNvPr>
          <p:cNvSpPr txBox="1"/>
          <p:nvPr/>
        </p:nvSpPr>
        <p:spPr>
          <a:xfrm>
            <a:off x="4398406" y="173285"/>
            <a:ext cx="4572000" cy="338554"/>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v"/>
            </a:pPr>
            <a:r>
              <a:rPr lang="fa-IR" sz="16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القاگر: </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برای یک القاگر</a:t>
            </a:r>
            <a:r>
              <a:rPr lang="fa-IR" sz="1600" dirty="0">
                <a:effectLst/>
                <a:latin typeface="Times New Roman" panose="02020603050405020304" pitchFamily="18" charset="0"/>
                <a:ea typeface="Times New Roman" panose="02020603050405020304" pitchFamily="18" charset="0"/>
                <a:cs typeface="B Nazanin" panose="00000400000000000000" pitchFamily="2" charset="-78"/>
              </a:rPr>
              <a:t>،</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 انرژی ذخیره­شده برابر است با:</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64A368AD-B926-4205-BCB8-E9D0A5BC2E73}"/>
                  </a:ext>
                </a:extLst>
              </p:cNvPr>
              <p:cNvGraphicFramePr>
                <a:graphicFrameLocks noGrp="1"/>
              </p:cNvGraphicFramePr>
              <p:nvPr>
                <p:extLst>
                  <p:ext uri="{D42A27DB-BD31-4B8C-83A1-F6EECF244321}">
                    <p14:modId xmlns:p14="http://schemas.microsoft.com/office/powerpoint/2010/main" val="3575046589"/>
                  </p:ext>
                </p:extLst>
              </p:nvPr>
            </p:nvGraphicFramePr>
            <p:xfrm>
              <a:off x="3415507" y="443841"/>
              <a:ext cx="2217736" cy="410909"/>
            </p:xfrm>
            <a:graphic>
              <a:graphicData uri="http://schemas.openxmlformats.org/drawingml/2006/table">
                <a:tbl>
                  <a:tblPr firstRow="1" firstCol="1" bandRow="1">
                    <a:tableStyleId>{5C22544A-7EE6-4342-B048-85BDC9FD1C3A}</a:tableStyleId>
                  </a:tblPr>
                  <a:tblGrid>
                    <a:gridCol w="1962756">
                      <a:extLst>
                        <a:ext uri="{9D8B030D-6E8A-4147-A177-3AD203B41FA5}">
                          <a16:colId xmlns:a16="http://schemas.microsoft.com/office/drawing/2014/main" val="3947266521"/>
                        </a:ext>
                      </a:extLst>
                    </a:gridCol>
                    <a:gridCol w="254980">
                      <a:extLst>
                        <a:ext uri="{9D8B030D-6E8A-4147-A177-3AD203B41FA5}">
                          <a16:colId xmlns:a16="http://schemas.microsoft.com/office/drawing/2014/main" val="2238148067"/>
                        </a:ext>
                      </a:extLst>
                    </a:gridCol>
                  </a:tblGrid>
                  <a:tr h="308610">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smtClean="0">
                                    <a:solidFill>
                                      <a:schemeClr val="tx1"/>
                                    </a:solidFill>
                                    <a:effectLst/>
                                    <a:latin typeface="Cambria Math" panose="02040503050406030204" pitchFamily="18" charset="0"/>
                                  </a:rPr>
                                  <m:t>𝑤</m:t>
                                </m:r>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𝑡</m:t>
                                    </m:r>
                                  </m:e>
                                </m:d>
                                <m:r>
                                  <a:rPr lang="en-US" sz="1600">
                                    <a:solidFill>
                                      <a:schemeClr val="tx1"/>
                                    </a:solidFill>
                                    <a:effectLst/>
                                    <a:latin typeface="Cambria Math" panose="02040503050406030204" pitchFamily="18" charset="0"/>
                                  </a:rPr>
                                  <m:t>=</m:t>
                                </m:r>
                                <m:f>
                                  <m:fPr>
                                    <m:ctrlPr>
                                      <a:rPr lang="en-US" sz="1600" i="1">
                                        <a:solidFill>
                                          <a:schemeClr val="tx1"/>
                                        </a:solidFill>
                                        <a:effectLst/>
                                        <a:latin typeface="Cambria Math" panose="02040503050406030204" pitchFamily="18" charset="0"/>
                                      </a:rPr>
                                    </m:ctrlPr>
                                  </m:fPr>
                                  <m:num>
                                    <m:r>
                                      <a:rPr lang="en-US" sz="1600">
                                        <a:solidFill>
                                          <a:schemeClr val="tx1"/>
                                        </a:solidFill>
                                        <a:effectLst/>
                                        <a:latin typeface="Cambria Math" panose="02040503050406030204" pitchFamily="18" charset="0"/>
                                      </a:rPr>
                                      <m:t>1</m:t>
                                    </m:r>
                                  </m:num>
                                  <m:den>
                                    <m:r>
                                      <a:rPr lang="en-US" sz="1600">
                                        <a:solidFill>
                                          <a:schemeClr val="tx1"/>
                                        </a:solidFill>
                                        <a:effectLst/>
                                        <a:latin typeface="Cambria Math" panose="02040503050406030204" pitchFamily="18" charset="0"/>
                                      </a:rPr>
                                      <m:t>2</m:t>
                                    </m:r>
                                  </m:den>
                                </m:f>
                                <m:r>
                                  <a:rPr lang="en-US" sz="1600">
                                    <a:solidFill>
                                      <a:schemeClr val="tx1"/>
                                    </a:solidFill>
                                    <a:effectLst/>
                                    <a:latin typeface="Cambria Math" panose="02040503050406030204" pitchFamily="18" charset="0"/>
                                  </a:rPr>
                                  <m:t>𝐿</m:t>
                                </m:r>
                                <m:sSup>
                                  <m:sSupPr>
                                    <m:ctrlPr>
                                      <a:rPr lang="en-US" sz="1600" i="1">
                                        <a:solidFill>
                                          <a:schemeClr val="tx1"/>
                                        </a:solidFill>
                                        <a:effectLst/>
                                        <a:latin typeface="Cambria Math" panose="02040503050406030204" pitchFamily="18" charset="0"/>
                                      </a:rPr>
                                    </m:ctrlPr>
                                  </m:sSupPr>
                                  <m:e>
                                    <m:r>
                                      <a:rPr lang="en-US" sz="1600">
                                        <a:solidFill>
                                          <a:schemeClr val="tx1"/>
                                        </a:solidFill>
                                        <a:effectLst/>
                                        <a:latin typeface="Cambria Math" panose="02040503050406030204" pitchFamily="18" charset="0"/>
                                      </a:rPr>
                                      <m:t>𝑖</m:t>
                                    </m:r>
                                  </m:e>
                                  <m:sup>
                                    <m:r>
                                      <a:rPr lang="en-US" sz="1600">
                                        <a:solidFill>
                                          <a:schemeClr val="tx1"/>
                                        </a:solidFill>
                                        <a:effectLst/>
                                        <a:latin typeface="Cambria Math" panose="02040503050406030204" pitchFamily="18" charset="0"/>
                                      </a:rPr>
                                      <m:t>2</m:t>
                                    </m:r>
                                  </m:sup>
                                </m:sSup>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𝑡</m:t>
                                    </m:r>
                                  </m:e>
                                </m:d>
                              </m:oMath>
                            </m:oMathPara>
                          </a14:m>
                          <a:endParaRPr lang="en-US" sz="16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62778169"/>
                      </a:ext>
                    </a:extLst>
                  </a:tr>
                </a:tbl>
              </a:graphicData>
            </a:graphic>
          </p:graphicFrame>
        </mc:Choice>
        <mc:Fallback xmlns="">
          <p:graphicFrame>
            <p:nvGraphicFramePr>
              <p:cNvPr id="4" name="Table 3">
                <a:extLst>
                  <a:ext uri="{FF2B5EF4-FFF2-40B4-BE49-F238E27FC236}">
                    <a16:creationId xmlns:a16="http://schemas.microsoft.com/office/drawing/2014/main" id="{64A368AD-B926-4205-BCB8-E9D0A5BC2E73}"/>
                  </a:ext>
                </a:extLst>
              </p:cNvPr>
              <p:cNvGraphicFramePr>
                <a:graphicFrameLocks noGrp="1"/>
              </p:cNvGraphicFramePr>
              <p:nvPr>
                <p:extLst>
                  <p:ext uri="{D42A27DB-BD31-4B8C-83A1-F6EECF244321}">
                    <p14:modId xmlns:p14="http://schemas.microsoft.com/office/powerpoint/2010/main" val="3575046589"/>
                  </p:ext>
                </p:extLst>
              </p:nvPr>
            </p:nvGraphicFramePr>
            <p:xfrm>
              <a:off x="3415507" y="443841"/>
              <a:ext cx="2217736" cy="410909"/>
            </p:xfrm>
            <a:graphic>
              <a:graphicData uri="http://schemas.openxmlformats.org/drawingml/2006/table">
                <a:tbl>
                  <a:tblPr firstRow="1" firstCol="1" bandRow="1">
                    <a:tableStyleId>{5C22544A-7EE6-4342-B048-85BDC9FD1C3A}</a:tableStyleId>
                  </a:tblPr>
                  <a:tblGrid>
                    <a:gridCol w="1962756">
                      <a:extLst>
                        <a:ext uri="{9D8B030D-6E8A-4147-A177-3AD203B41FA5}">
                          <a16:colId xmlns:a16="http://schemas.microsoft.com/office/drawing/2014/main" val="3947266521"/>
                        </a:ext>
                      </a:extLst>
                    </a:gridCol>
                    <a:gridCol w="254980">
                      <a:extLst>
                        <a:ext uri="{9D8B030D-6E8A-4147-A177-3AD203B41FA5}">
                          <a16:colId xmlns:a16="http://schemas.microsoft.com/office/drawing/2014/main" val="2238148067"/>
                        </a:ext>
                      </a:extLst>
                    </a:gridCol>
                  </a:tblGrid>
                  <a:tr h="410909">
                    <a:tc>
                      <a:txBody>
                        <a:bodyPr/>
                        <a:lstStyle/>
                        <a:p>
                          <a:endParaRPr lang="en-US"/>
                        </a:p>
                      </a:txBody>
                      <a:tcPr marL="68580" marR="68580" marT="0" marB="0" anchor="ctr">
                        <a:blipFill>
                          <a:blip r:embed="rId3"/>
                          <a:stretch>
                            <a:fillRect l="-310" t="-7246" r="-14241" b="-17391"/>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62778169"/>
                      </a:ext>
                    </a:extLst>
                  </a:tr>
                </a:tbl>
              </a:graphicData>
            </a:graphic>
          </p:graphicFrame>
        </mc:Fallback>
      </mc:AlternateContent>
      <p:sp>
        <p:nvSpPr>
          <p:cNvPr id="5" name="TextBox 4">
            <a:extLst>
              <a:ext uri="{FF2B5EF4-FFF2-40B4-BE49-F238E27FC236}">
                <a16:creationId xmlns:a16="http://schemas.microsoft.com/office/drawing/2014/main" id="{A25AFDFA-CD8E-433E-B820-119EC3D7878C}"/>
              </a:ext>
            </a:extLst>
          </p:cNvPr>
          <p:cNvSpPr txBox="1"/>
          <p:nvPr/>
        </p:nvSpPr>
        <p:spPr>
          <a:xfrm>
            <a:off x="283606" y="815176"/>
            <a:ext cx="8686800" cy="1077218"/>
          </a:xfrm>
          <a:prstGeom prst="rect">
            <a:avLst/>
          </a:prstGeom>
          <a:noFill/>
        </p:spPr>
        <p:txBody>
          <a:bodyPr wrap="square">
            <a:spAutoFit/>
          </a:bodyPr>
          <a:lstStyle/>
          <a:p>
            <a:pPr marL="285750" indent="-285750" algn="just" rtl="1">
              <a:buFont typeface="Wingdings" panose="05000000000000000000" pitchFamily="2" charset="2"/>
              <a:buChar char="ü"/>
            </a:pPr>
            <a:r>
              <a:rPr lang="ar-SA"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اگر جریان یک القاگر متناوب باشد، انرژی ذخیره شده در انتهای یک دوره تناوب</a:t>
            </a:r>
            <a:r>
              <a:rPr lang="fa-IR"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a:t>
            </a:r>
            <a:r>
              <a:rPr lang="ar-SA"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برابر مقدار آن در شروع دوره می­باشد. عدم تبادل انرژی خالص بیان‌گر این ‌است که توان متوسط جذب‌شده توسط یک القاگر</a:t>
            </a:r>
            <a:r>
              <a:rPr lang="fa-IR"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a:t>
            </a:r>
            <a:r>
              <a:rPr lang="ar-SA"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برای عملکرد متناوب حالت مانا برابر با صفر است.</a:t>
            </a:r>
            <a:r>
              <a:rPr lang="fa-IR"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لزوماً توان لحظه‌ای برابر صفر نیست زیرا توان می‌تواند در بخشی از دوره تناوب جذب، و در بخش دیگر دوره تناوب به مدار برگردد.</a:t>
            </a:r>
            <a:endParaRPr lang="en-US"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a:p>
            <a:pPr marL="0" marR="0" indent="233680" algn="just" rtl="1">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BB8FD434-ECB7-49C1-91E4-AE80298359C3}"/>
                  </a:ext>
                </a:extLst>
              </p:cNvPr>
              <p:cNvGraphicFramePr>
                <a:graphicFrameLocks noGrp="1"/>
              </p:cNvGraphicFramePr>
              <p:nvPr>
                <p:extLst>
                  <p:ext uri="{D42A27DB-BD31-4B8C-83A1-F6EECF244321}">
                    <p14:modId xmlns:p14="http://schemas.microsoft.com/office/powerpoint/2010/main" val="404513448"/>
                  </p:ext>
                </p:extLst>
              </p:nvPr>
            </p:nvGraphicFramePr>
            <p:xfrm>
              <a:off x="3152775" y="1599565"/>
              <a:ext cx="2743200" cy="381635"/>
            </p:xfrm>
            <a:graphic>
              <a:graphicData uri="http://schemas.openxmlformats.org/drawingml/2006/table">
                <a:tbl>
                  <a:tblPr firstRow="1" firstCol="1" bandRow="1">
                    <a:tableStyleId>{5C22544A-7EE6-4342-B048-85BDC9FD1C3A}</a:tableStyleId>
                  </a:tblPr>
                  <a:tblGrid>
                    <a:gridCol w="2427805">
                      <a:extLst>
                        <a:ext uri="{9D8B030D-6E8A-4147-A177-3AD203B41FA5}">
                          <a16:colId xmlns:a16="http://schemas.microsoft.com/office/drawing/2014/main" val="4148519385"/>
                        </a:ext>
                      </a:extLst>
                    </a:gridCol>
                    <a:gridCol w="315395">
                      <a:extLst>
                        <a:ext uri="{9D8B030D-6E8A-4147-A177-3AD203B41FA5}">
                          <a16:colId xmlns:a16="http://schemas.microsoft.com/office/drawing/2014/main" val="3244913796"/>
                        </a:ext>
                      </a:extLst>
                    </a:gridCol>
                  </a:tblGrid>
                  <a:tr h="381635">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0" i="1" kern="1200" smtClean="0">
                                        <a:solidFill>
                                          <a:schemeClr val="tx1"/>
                                        </a:solidFill>
                                        <a:effectLst/>
                                        <a:latin typeface="Cambria Math" panose="02040503050406030204" pitchFamily="18" charset="0"/>
                                        <a:ea typeface="+mn-ea"/>
                                        <a:cs typeface="+mn-cs"/>
                                      </a:rPr>
                                    </m:ctrlPr>
                                  </m:sSubPr>
                                  <m:e>
                                    <m:r>
                                      <a:rPr lang="en-US" sz="1600" b="0" i="1" kern="1200">
                                        <a:solidFill>
                                          <a:schemeClr val="tx1"/>
                                        </a:solidFill>
                                        <a:effectLst/>
                                        <a:latin typeface="Cambria Math" panose="02040503050406030204" pitchFamily="18" charset="0"/>
                                        <a:ea typeface="+mn-ea"/>
                                        <a:cs typeface="+mn-cs"/>
                                      </a:rPr>
                                      <m:t>𝑃</m:t>
                                    </m:r>
                                  </m:e>
                                  <m:sub>
                                    <m:r>
                                      <a:rPr lang="en-US" sz="1600" b="0" i="1" kern="1200" smtClean="0">
                                        <a:solidFill>
                                          <a:schemeClr val="tx1"/>
                                        </a:solidFill>
                                        <a:effectLst/>
                                        <a:latin typeface="Cambria Math" panose="02040503050406030204" pitchFamily="18" charset="0"/>
                                        <a:ea typeface="+mn-ea"/>
                                        <a:cs typeface="+mn-cs"/>
                                      </a:rPr>
                                      <m:t>𝐿</m:t>
                                    </m:r>
                                  </m:sub>
                                </m:sSub>
                                <m:r>
                                  <a:rPr lang="en-US" sz="1600" b="1" kern="1200">
                                    <a:solidFill>
                                      <a:schemeClr val="tx1"/>
                                    </a:solidFill>
                                    <a:effectLst/>
                                    <a:latin typeface="Cambria Math" panose="02040503050406030204" pitchFamily="18" charset="0"/>
                                    <a:ea typeface="+mn-ea"/>
                                    <a:cs typeface="+mn-cs"/>
                                  </a:rPr>
                                  <m:t>=</m:t>
                                </m:r>
                                <m:r>
                                  <a:rPr lang="en-US" sz="1600" b="1" i="1" kern="1200">
                                    <a:solidFill>
                                      <a:schemeClr val="tx1"/>
                                    </a:solidFill>
                                    <a:effectLst/>
                                    <a:latin typeface="Cambria Math" panose="02040503050406030204" pitchFamily="18" charset="0"/>
                                    <a:ea typeface="+mn-ea"/>
                                    <a:cs typeface="+mn-cs"/>
                                  </a:rPr>
                                  <m:t>0</m:t>
                                </m:r>
                              </m:oMath>
                            </m:oMathPara>
                          </a14:m>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563726078"/>
                      </a:ext>
                    </a:extLst>
                  </a:tr>
                </a:tbl>
              </a:graphicData>
            </a:graphic>
          </p:graphicFrame>
        </mc:Choice>
        <mc:Fallback xmlns="">
          <p:graphicFrame>
            <p:nvGraphicFramePr>
              <p:cNvPr id="6" name="Table 5">
                <a:extLst>
                  <a:ext uri="{FF2B5EF4-FFF2-40B4-BE49-F238E27FC236}">
                    <a16:creationId xmlns:a16="http://schemas.microsoft.com/office/drawing/2014/main" id="{BB8FD434-ECB7-49C1-91E4-AE80298359C3}"/>
                  </a:ext>
                </a:extLst>
              </p:cNvPr>
              <p:cNvGraphicFramePr>
                <a:graphicFrameLocks noGrp="1"/>
              </p:cNvGraphicFramePr>
              <p:nvPr>
                <p:extLst>
                  <p:ext uri="{D42A27DB-BD31-4B8C-83A1-F6EECF244321}">
                    <p14:modId xmlns:p14="http://schemas.microsoft.com/office/powerpoint/2010/main" val="404513448"/>
                  </p:ext>
                </p:extLst>
              </p:nvPr>
            </p:nvGraphicFramePr>
            <p:xfrm>
              <a:off x="3152775" y="1599565"/>
              <a:ext cx="2743200" cy="381635"/>
            </p:xfrm>
            <a:graphic>
              <a:graphicData uri="http://schemas.openxmlformats.org/drawingml/2006/table">
                <a:tbl>
                  <a:tblPr firstRow="1" firstCol="1" bandRow="1">
                    <a:tableStyleId>{5C22544A-7EE6-4342-B048-85BDC9FD1C3A}</a:tableStyleId>
                  </a:tblPr>
                  <a:tblGrid>
                    <a:gridCol w="2427805">
                      <a:extLst>
                        <a:ext uri="{9D8B030D-6E8A-4147-A177-3AD203B41FA5}">
                          <a16:colId xmlns:a16="http://schemas.microsoft.com/office/drawing/2014/main" val="4148519385"/>
                        </a:ext>
                      </a:extLst>
                    </a:gridCol>
                    <a:gridCol w="315395">
                      <a:extLst>
                        <a:ext uri="{9D8B030D-6E8A-4147-A177-3AD203B41FA5}">
                          <a16:colId xmlns:a16="http://schemas.microsoft.com/office/drawing/2014/main" val="3244913796"/>
                        </a:ext>
                      </a:extLst>
                    </a:gridCol>
                  </a:tblGrid>
                  <a:tr h="381635">
                    <a:tc>
                      <a:txBody>
                        <a:bodyPr/>
                        <a:lstStyle/>
                        <a:p>
                          <a:endParaRPr lang="en-US"/>
                        </a:p>
                      </a:txBody>
                      <a:tcPr marL="68580" marR="68580" marT="0" marB="0" anchor="ctr">
                        <a:blipFill>
                          <a:blip r:embed="rId4"/>
                          <a:stretch>
                            <a:fillRect l="-251" t="-1587" r="-14035" b="-7937"/>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563726078"/>
                      </a:ext>
                    </a:extLst>
                  </a:tr>
                </a:tbl>
              </a:graphicData>
            </a:graphic>
          </p:graphicFrame>
        </mc:Fallback>
      </mc:AlternateContent>
      <p:sp>
        <p:nvSpPr>
          <p:cNvPr id="7" name="TextBox 6">
            <a:extLst>
              <a:ext uri="{FF2B5EF4-FFF2-40B4-BE49-F238E27FC236}">
                <a16:creationId xmlns:a16="http://schemas.microsoft.com/office/drawing/2014/main" id="{63253FE9-0B66-4329-88D1-C73F58AA5B11}"/>
              </a:ext>
            </a:extLst>
          </p:cNvPr>
          <p:cNvSpPr txBox="1"/>
          <p:nvPr/>
        </p:nvSpPr>
        <p:spPr>
          <a:xfrm>
            <a:off x="2456416" y="1841192"/>
            <a:ext cx="6513990" cy="338554"/>
          </a:xfrm>
          <a:prstGeom prst="rect">
            <a:avLst/>
          </a:prstGeom>
          <a:noFill/>
        </p:spPr>
        <p:txBody>
          <a:bodyPr wrap="square">
            <a:spAutoFit/>
          </a:bodyPr>
          <a:lstStyle/>
          <a:p>
            <a:pPr marL="0" marR="0" algn="just" rtl="1">
              <a:spcBef>
                <a:spcPts val="0"/>
              </a:spcBef>
              <a:spcAft>
                <a:spcPts val="0"/>
              </a:spcAft>
            </a:pP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علاوه بر این، از معادله ولتاژ ـ جریان </a:t>
            </a:r>
            <a:r>
              <a:rPr lang="fa-IR" sz="1600" dirty="0">
                <a:effectLst/>
                <a:latin typeface="Times New Roman" panose="02020603050405020304" pitchFamily="18" charset="0"/>
                <a:ea typeface="Times New Roman" panose="02020603050405020304" pitchFamily="18" charset="0"/>
                <a:cs typeface="B Nazanin" panose="00000400000000000000" pitchFamily="2" charset="-78"/>
              </a:rPr>
              <a:t>متناوب </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برای القاگر خواهیم داشت:</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B8CFA5D-683F-49CD-A3D6-B4E50D76CB9A}"/>
                  </a:ext>
                </a:extLst>
              </p:cNvPr>
              <p:cNvSpPr txBox="1"/>
              <p:nvPr/>
            </p:nvSpPr>
            <p:spPr>
              <a:xfrm>
                <a:off x="780018" y="2133600"/>
                <a:ext cx="8034813" cy="457176"/>
              </a:xfrm>
              <a:prstGeom prst="rect">
                <a:avLst/>
              </a:prstGeom>
              <a:noFill/>
            </p:spPr>
            <p:txBody>
              <a:bodyPr wrap="square">
                <a:spAutoFit/>
              </a:bodyPr>
              <a:lstStyle/>
              <a:p>
                <a14:m>
                  <m:oMath xmlns:m="http://schemas.openxmlformats.org/officeDocument/2006/math">
                    <m:r>
                      <a:rPr lang="en-US" sz="1600" i="1" smtClean="0">
                        <a:solidFill>
                          <a:schemeClr val="tx1"/>
                        </a:solidFill>
                        <a:latin typeface="Cambria Math" panose="02040503050406030204" pitchFamily="18" charset="0"/>
                      </a:rPr>
                      <m:t>𝑖</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0">
                                <a:solidFill>
                                  <a:schemeClr val="tx1"/>
                                </a:solidFill>
                                <a:latin typeface="Cambria Math" panose="02040503050406030204" pitchFamily="18" charset="0"/>
                              </a:rPr>
                              <m:t>0</m:t>
                            </m:r>
                          </m:sub>
                        </m:sSub>
                        <m:r>
                          <a:rPr lang="en-US" sz="1600" i="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𝑇</m:t>
                        </m:r>
                      </m:e>
                    </m:d>
                    <m:r>
                      <a:rPr lang="en-US" sz="160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0">
                            <a:solidFill>
                              <a:schemeClr val="tx1"/>
                            </a:solidFill>
                            <a:latin typeface="Cambria Math" panose="02040503050406030204" pitchFamily="18" charset="0"/>
                          </a:rPr>
                          <m:t>1</m:t>
                        </m:r>
                      </m:num>
                      <m:den>
                        <m:r>
                          <a:rPr lang="en-US" sz="1600" i="1">
                            <a:solidFill>
                              <a:schemeClr val="tx1"/>
                            </a:solidFill>
                            <a:latin typeface="Cambria Math" panose="02040503050406030204" pitchFamily="18" charset="0"/>
                          </a:rPr>
                          <m:t>𝐿</m:t>
                        </m:r>
                      </m:den>
                    </m:f>
                    <m:nary>
                      <m:naryPr>
                        <m:limLoc m:val="undOvr"/>
                        <m:ctrlPr>
                          <a:rPr lang="en-US" sz="1600" i="1">
                            <a:solidFill>
                              <a:schemeClr val="tx1"/>
                            </a:solidFill>
                            <a:latin typeface="Cambria Math" panose="02040503050406030204" pitchFamily="18" charset="0"/>
                          </a:rPr>
                        </m:ctrlPr>
                      </m:naryPr>
                      <m: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0">
                                <a:solidFill>
                                  <a:schemeClr val="tx1"/>
                                </a:solidFill>
                                <a:latin typeface="Cambria Math" panose="02040503050406030204" pitchFamily="18" charset="0"/>
                              </a:rPr>
                              <m:t>0</m:t>
                            </m:r>
                          </m:sub>
                        </m:sSub>
                      </m:sub>
                      <m:sup>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0">
                                <a:solidFill>
                                  <a:schemeClr val="tx1"/>
                                </a:solidFill>
                                <a:latin typeface="Cambria Math" panose="02040503050406030204" pitchFamily="18" charset="0"/>
                              </a:rPr>
                              <m:t>0</m:t>
                            </m:r>
                          </m:sub>
                        </m:sSub>
                        <m:r>
                          <a:rPr lang="en-US" sz="1600" i="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𝑇</m:t>
                        </m:r>
                      </m:sup>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𝑣</m:t>
                            </m:r>
                          </m:e>
                          <m:sub>
                            <m:r>
                              <a:rPr lang="en-US" sz="1600" i="1">
                                <a:solidFill>
                                  <a:schemeClr val="tx1"/>
                                </a:solidFill>
                                <a:latin typeface="Cambria Math" panose="02040503050406030204" pitchFamily="18" charset="0"/>
                              </a:rPr>
                              <m:t>𝐿</m:t>
                            </m:r>
                          </m:sub>
                        </m:sSub>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𝑡</m:t>
                            </m:r>
                          </m:e>
                        </m:d>
                        <m:r>
                          <a:rPr lang="en-US" sz="1600" i="1">
                            <a:solidFill>
                              <a:schemeClr val="tx1"/>
                            </a:solidFill>
                            <a:latin typeface="Cambria Math" panose="02040503050406030204" pitchFamily="18" charset="0"/>
                          </a:rPr>
                          <m:t>𝑑𝑡</m:t>
                        </m:r>
                      </m:e>
                    </m:nary>
                    <m:r>
                      <a:rPr lang="en-US" sz="1600" i="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𝑖</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0">
                                <a:solidFill>
                                  <a:schemeClr val="tx1"/>
                                </a:solidFill>
                                <a:latin typeface="Cambria Math" panose="02040503050406030204" pitchFamily="18" charset="0"/>
                              </a:rPr>
                              <m:t>0</m:t>
                            </m:r>
                          </m:sub>
                        </m:sSub>
                      </m:e>
                    </m:d>
                  </m:oMath>
                </a14:m>
                <a:r>
                  <a:rPr lang="en-US" sz="1600" dirty="0">
                    <a:solidFill>
                      <a:schemeClr val="tx1"/>
                    </a:solidFill>
                    <a:cs typeface="B Nazanin" panose="00000400000000000000" pitchFamily="2" charset="-78"/>
                  </a:rPr>
                  <a:t>=&gt;</a:t>
                </a:r>
                <a:r>
                  <a:rPr lang="en-US" sz="1600" dirty="0"/>
                  <a:t> </a:t>
                </a:r>
                <a14:m>
                  <m:oMath xmlns:m="http://schemas.openxmlformats.org/officeDocument/2006/math">
                    <m:r>
                      <a:rPr lang="en-US" sz="1600" i="1">
                        <a:latin typeface="Cambria Math" panose="02040503050406030204" pitchFamily="18" charset="0"/>
                      </a:rPr>
                      <m:t>𝑖</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0</m:t>
                            </m:r>
                          </m:sub>
                        </m:sSub>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𝑇</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𝑖</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0</m:t>
                            </m:r>
                          </m:sub>
                        </m:sSub>
                      </m:e>
                    </m:d>
                    <m:r>
                      <a:rPr lang="en-US" sz="160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1</m:t>
                        </m:r>
                      </m:num>
                      <m:den>
                        <m:r>
                          <a:rPr lang="en-US" sz="1600" i="1">
                            <a:solidFill>
                              <a:schemeClr val="tx1"/>
                            </a:solidFill>
                            <a:latin typeface="Cambria Math" panose="02040503050406030204" pitchFamily="18" charset="0"/>
                          </a:rPr>
                          <m:t>𝐿</m:t>
                        </m:r>
                      </m:den>
                    </m:f>
                    <m:nary>
                      <m:naryPr>
                        <m:limLoc m:val="undOvr"/>
                        <m:ctrlPr>
                          <a:rPr lang="en-US" sz="1600" i="1">
                            <a:solidFill>
                              <a:schemeClr val="tx1"/>
                            </a:solidFill>
                            <a:latin typeface="Cambria Math" panose="02040503050406030204" pitchFamily="18" charset="0"/>
                          </a:rPr>
                        </m:ctrlPr>
                      </m:naryPr>
                      <m: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0</m:t>
                            </m:r>
                          </m:sub>
                        </m:sSub>
                      </m:sub>
                      <m:sup>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0</m:t>
                            </m:r>
                          </m:sub>
                        </m:sSub>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𝑇</m:t>
                        </m:r>
                      </m:sup>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𝑣</m:t>
                            </m:r>
                          </m:e>
                          <m:sub>
                            <m:r>
                              <a:rPr lang="en-US" sz="1600" i="1">
                                <a:solidFill>
                                  <a:schemeClr val="tx1"/>
                                </a:solidFill>
                                <a:latin typeface="Cambria Math" panose="02040503050406030204" pitchFamily="18" charset="0"/>
                              </a:rPr>
                              <m:t>𝐿</m:t>
                            </m:r>
                          </m:sub>
                        </m:sSub>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𝑡</m:t>
                            </m:r>
                          </m:e>
                        </m:d>
                        <m:r>
                          <a:rPr lang="en-US" sz="1600" i="1">
                            <a:solidFill>
                              <a:schemeClr val="tx1"/>
                            </a:solidFill>
                            <a:latin typeface="Cambria Math" panose="02040503050406030204" pitchFamily="18" charset="0"/>
                          </a:rPr>
                          <m:t>𝑑𝑡</m:t>
                        </m:r>
                      </m:e>
                    </m:nary>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0</m:t>
                    </m:r>
                  </m:oMath>
                </a14:m>
                <a:endParaRPr lang="en-US" sz="1600" dirty="0">
                  <a:solidFill>
                    <a:schemeClr val="tx1"/>
                  </a:solidFill>
                  <a:cs typeface="B Nazanin" panose="00000400000000000000" pitchFamily="2" charset="-78"/>
                </a:endParaRPr>
              </a:p>
            </p:txBody>
          </p:sp>
        </mc:Choice>
        <mc:Fallback xmlns="">
          <p:sp>
            <p:nvSpPr>
              <p:cNvPr id="8" name="TextBox 7">
                <a:extLst>
                  <a:ext uri="{FF2B5EF4-FFF2-40B4-BE49-F238E27FC236}">
                    <a16:creationId xmlns:a16="http://schemas.microsoft.com/office/drawing/2014/main" id="{AB8CFA5D-683F-49CD-A3D6-B4E50D76CB9A}"/>
                  </a:ext>
                </a:extLst>
              </p:cNvPr>
              <p:cNvSpPr txBox="1">
                <a:spLocks noRot="1" noChangeAspect="1" noMove="1" noResize="1" noEditPoints="1" noAdjustHandles="1" noChangeArrowheads="1" noChangeShapeType="1" noTextEdit="1"/>
              </p:cNvSpPr>
              <p:nvPr/>
            </p:nvSpPr>
            <p:spPr>
              <a:xfrm>
                <a:off x="780018" y="2133600"/>
                <a:ext cx="8034813" cy="457176"/>
              </a:xfrm>
              <a:prstGeom prst="rect">
                <a:avLst/>
              </a:prstGeom>
              <a:blipFill>
                <a:blip r:embed="rId5"/>
                <a:stretch>
                  <a:fillRect t="-93333" b="-14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4D9DC0F-521C-40FE-9ADA-DDD8FBD440C8}"/>
                  </a:ext>
                </a:extLst>
              </p:cNvPr>
              <p:cNvGraphicFramePr>
                <a:graphicFrameLocks noGrp="1"/>
              </p:cNvGraphicFramePr>
              <p:nvPr>
                <p:extLst>
                  <p:ext uri="{D42A27DB-BD31-4B8C-83A1-F6EECF244321}">
                    <p14:modId xmlns:p14="http://schemas.microsoft.com/office/powerpoint/2010/main" val="318303332"/>
                  </p:ext>
                </p:extLst>
              </p:nvPr>
            </p:nvGraphicFramePr>
            <p:xfrm>
              <a:off x="1790700" y="2587752"/>
              <a:ext cx="5937250" cy="765048"/>
            </p:xfrm>
            <a:graphic>
              <a:graphicData uri="http://schemas.openxmlformats.org/drawingml/2006/table">
                <a:tbl>
                  <a:tblPr firstRow="1" firstCol="1" bandRow="1">
                    <a:tableStyleId>{5C22544A-7EE6-4342-B048-85BDC9FD1C3A}</a:tableStyleId>
                  </a:tblPr>
                  <a:tblGrid>
                    <a:gridCol w="4894819">
                      <a:extLst>
                        <a:ext uri="{9D8B030D-6E8A-4147-A177-3AD203B41FA5}">
                          <a16:colId xmlns:a16="http://schemas.microsoft.com/office/drawing/2014/main" val="1746223995"/>
                        </a:ext>
                      </a:extLst>
                    </a:gridCol>
                    <a:gridCol w="1042431">
                      <a:extLst>
                        <a:ext uri="{9D8B030D-6E8A-4147-A177-3AD203B41FA5}">
                          <a16:colId xmlns:a16="http://schemas.microsoft.com/office/drawing/2014/main" val="3184093054"/>
                        </a:ext>
                      </a:extLst>
                    </a:gridCol>
                  </a:tblGrid>
                  <a:tr h="589915">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600" smtClean="0">
                                    <a:solidFill>
                                      <a:schemeClr val="tx1"/>
                                    </a:solidFill>
                                    <a:effectLst/>
                                    <a:latin typeface="Cambria Math" panose="02040503050406030204" pitchFamily="18" charset="0"/>
                                  </a:rPr>
                                  <m:t>avg</m:t>
                                </m:r>
                                <m:d>
                                  <m:dPr>
                                    <m:begChr m:val="["/>
                                    <m:endChr m:val="]"/>
                                    <m:ctrlPr>
                                      <a:rPr lang="en-US" sz="1600" i="1">
                                        <a:solidFill>
                                          <a:schemeClr val="tx1"/>
                                        </a:solidFill>
                                        <a:effectLst/>
                                        <a:latin typeface="Cambria Math" panose="02040503050406030204" pitchFamily="18" charset="0"/>
                                      </a:rPr>
                                    </m:ctrlPr>
                                  </m:dPr>
                                  <m:e>
                                    <m:sSub>
                                      <m:sSubPr>
                                        <m:ctrlPr>
                                          <a:rPr lang="en-US"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𝑣</m:t>
                                        </m:r>
                                      </m:e>
                                      <m:sub>
                                        <m:r>
                                          <a:rPr lang="en-US" sz="1600">
                                            <a:solidFill>
                                              <a:schemeClr val="tx1"/>
                                            </a:solidFill>
                                            <a:effectLst/>
                                            <a:latin typeface="Cambria Math" panose="02040503050406030204" pitchFamily="18" charset="0"/>
                                          </a:rPr>
                                          <m:t>𝐿</m:t>
                                        </m:r>
                                      </m:sub>
                                    </m:sSub>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𝑡</m:t>
                                        </m:r>
                                      </m:e>
                                    </m:d>
                                  </m:e>
                                </m:d>
                                <m:r>
                                  <a:rPr lang="en-US" sz="1600">
                                    <a:solidFill>
                                      <a:schemeClr val="tx1"/>
                                    </a:solidFill>
                                    <a:effectLst/>
                                    <a:latin typeface="Cambria Math" panose="02040503050406030204" pitchFamily="18" charset="0"/>
                                  </a:rPr>
                                  <m:t>=</m:t>
                                </m:r>
                                <m:sSub>
                                  <m:sSubPr>
                                    <m:ctrlPr>
                                      <a:rPr lang="en-US"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𝑉</m:t>
                                    </m:r>
                                  </m:e>
                                  <m:sub>
                                    <m:r>
                                      <a:rPr lang="en-US" sz="1600">
                                        <a:solidFill>
                                          <a:schemeClr val="tx1"/>
                                        </a:solidFill>
                                        <a:effectLst/>
                                        <a:latin typeface="Cambria Math" panose="02040503050406030204" pitchFamily="18" charset="0"/>
                                      </a:rPr>
                                      <m:t>𝐿</m:t>
                                    </m:r>
                                  </m:sub>
                                </m:sSub>
                                <m:r>
                                  <a:rPr lang="en-US" sz="1600">
                                    <a:solidFill>
                                      <a:schemeClr val="tx1"/>
                                    </a:solidFill>
                                    <a:effectLst/>
                                    <a:latin typeface="Cambria Math" panose="02040503050406030204" pitchFamily="18" charset="0"/>
                                  </a:rPr>
                                  <m:t>=</m:t>
                                </m:r>
                                <m:f>
                                  <m:fPr>
                                    <m:ctrlPr>
                                      <a:rPr lang="en-US" sz="1600" i="1">
                                        <a:solidFill>
                                          <a:schemeClr val="tx1"/>
                                        </a:solidFill>
                                        <a:effectLst/>
                                        <a:latin typeface="Cambria Math" panose="02040503050406030204" pitchFamily="18" charset="0"/>
                                      </a:rPr>
                                    </m:ctrlPr>
                                  </m:fPr>
                                  <m:num>
                                    <m:r>
                                      <a:rPr lang="en-US" sz="1600">
                                        <a:solidFill>
                                          <a:schemeClr val="tx1"/>
                                        </a:solidFill>
                                        <a:effectLst/>
                                        <a:latin typeface="Cambria Math" panose="02040503050406030204" pitchFamily="18" charset="0"/>
                                      </a:rPr>
                                      <m:t>1</m:t>
                                    </m:r>
                                  </m:num>
                                  <m:den>
                                    <m:r>
                                      <a:rPr lang="en-US" sz="1600">
                                        <a:solidFill>
                                          <a:schemeClr val="tx1"/>
                                        </a:solidFill>
                                        <a:effectLst/>
                                        <a:latin typeface="Cambria Math" panose="02040503050406030204" pitchFamily="18" charset="0"/>
                                      </a:rPr>
                                      <m:t>𝑇</m:t>
                                    </m:r>
                                  </m:den>
                                </m:f>
                                <m:nary>
                                  <m:naryPr>
                                    <m:limLoc m:val="undOvr"/>
                                    <m:ctrlPr>
                                      <a:rPr lang="en-US" sz="1600" i="1">
                                        <a:solidFill>
                                          <a:schemeClr val="tx1"/>
                                        </a:solidFill>
                                        <a:effectLst/>
                                        <a:latin typeface="Cambria Math" panose="02040503050406030204" pitchFamily="18" charset="0"/>
                                      </a:rPr>
                                    </m:ctrlPr>
                                  </m:naryPr>
                                  <m:sub>
                                    <m:sSub>
                                      <m:sSubPr>
                                        <m:ctrlPr>
                                          <a:rPr lang="en-US"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𝑡</m:t>
                                        </m:r>
                                      </m:e>
                                      <m:sub>
                                        <m:r>
                                          <a:rPr lang="en-US" sz="1600">
                                            <a:solidFill>
                                              <a:schemeClr val="tx1"/>
                                            </a:solidFill>
                                            <a:effectLst/>
                                            <a:latin typeface="Cambria Math" panose="02040503050406030204" pitchFamily="18" charset="0"/>
                                          </a:rPr>
                                          <m:t>0</m:t>
                                        </m:r>
                                      </m:sub>
                                    </m:sSub>
                                  </m:sub>
                                  <m:sup>
                                    <m:sSub>
                                      <m:sSubPr>
                                        <m:ctrlPr>
                                          <a:rPr lang="en-US"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𝑡</m:t>
                                        </m:r>
                                      </m:e>
                                      <m:sub>
                                        <m:r>
                                          <a:rPr lang="en-US" sz="1600">
                                            <a:solidFill>
                                              <a:schemeClr val="tx1"/>
                                            </a:solidFill>
                                            <a:effectLst/>
                                            <a:latin typeface="Cambria Math" panose="02040503050406030204" pitchFamily="18" charset="0"/>
                                          </a:rPr>
                                          <m:t>0</m:t>
                                        </m:r>
                                      </m:sub>
                                    </m:sSub>
                                    <m:r>
                                      <a:rPr lang="en-US" sz="1600">
                                        <a:solidFill>
                                          <a:schemeClr val="tx1"/>
                                        </a:solidFill>
                                        <a:effectLst/>
                                        <a:latin typeface="Cambria Math" panose="02040503050406030204" pitchFamily="18" charset="0"/>
                                      </a:rPr>
                                      <m:t>+</m:t>
                                    </m:r>
                                    <m:r>
                                      <a:rPr lang="en-US" sz="1600">
                                        <a:solidFill>
                                          <a:schemeClr val="tx1"/>
                                        </a:solidFill>
                                        <a:effectLst/>
                                        <a:latin typeface="Cambria Math" panose="02040503050406030204" pitchFamily="18" charset="0"/>
                                      </a:rPr>
                                      <m:t>𝑇</m:t>
                                    </m:r>
                                  </m:sup>
                                  <m:e>
                                    <m:sSub>
                                      <m:sSubPr>
                                        <m:ctrlPr>
                                          <a:rPr lang="en-US" sz="1600" i="1">
                                            <a:solidFill>
                                              <a:schemeClr val="tx1"/>
                                            </a:solidFill>
                                            <a:effectLst/>
                                            <a:latin typeface="Cambria Math" panose="02040503050406030204" pitchFamily="18" charset="0"/>
                                          </a:rPr>
                                        </m:ctrlPr>
                                      </m:sSubPr>
                                      <m:e>
                                        <m:r>
                                          <a:rPr lang="en-US" sz="1600">
                                            <a:solidFill>
                                              <a:schemeClr val="tx1"/>
                                            </a:solidFill>
                                            <a:effectLst/>
                                            <a:latin typeface="Cambria Math" panose="02040503050406030204" pitchFamily="18" charset="0"/>
                                          </a:rPr>
                                          <m:t>𝑣</m:t>
                                        </m:r>
                                      </m:e>
                                      <m:sub>
                                        <m:r>
                                          <a:rPr lang="en-US" sz="1600">
                                            <a:solidFill>
                                              <a:schemeClr val="tx1"/>
                                            </a:solidFill>
                                            <a:effectLst/>
                                            <a:latin typeface="Cambria Math" panose="02040503050406030204" pitchFamily="18" charset="0"/>
                                          </a:rPr>
                                          <m:t>𝐿</m:t>
                                        </m:r>
                                      </m:sub>
                                    </m:sSub>
                                    <m:d>
                                      <m:dPr>
                                        <m:ctrlPr>
                                          <a:rPr lang="en-US" sz="1600" i="1">
                                            <a:solidFill>
                                              <a:schemeClr val="tx1"/>
                                            </a:solidFill>
                                            <a:effectLst/>
                                            <a:latin typeface="Cambria Math" panose="02040503050406030204" pitchFamily="18" charset="0"/>
                                          </a:rPr>
                                        </m:ctrlPr>
                                      </m:dPr>
                                      <m:e>
                                        <m:r>
                                          <a:rPr lang="en-US" sz="1600">
                                            <a:solidFill>
                                              <a:schemeClr val="tx1"/>
                                            </a:solidFill>
                                            <a:effectLst/>
                                            <a:latin typeface="Cambria Math" panose="02040503050406030204" pitchFamily="18" charset="0"/>
                                          </a:rPr>
                                          <m:t>𝑡</m:t>
                                        </m:r>
                                      </m:e>
                                    </m:d>
                                    <m:r>
                                      <a:rPr lang="en-US" sz="1600">
                                        <a:solidFill>
                                          <a:schemeClr val="tx1"/>
                                        </a:solidFill>
                                        <a:effectLst/>
                                        <a:latin typeface="Cambria Math" panose="02040503050406030204" pitchFamily="18" charset="0"/>
                                      </a:rPr>
                                      <m:t>𝑑𝑡</m:t>
                                    </m:r>
                                  </m:e>
                                </m:nary>
                                <m:r>
                                  <a:rPr lang="en-US" sz="1600">
                                    <a:solidFill>
                                      <a:schemeClr val="tx1"/>
                                    </a:solidFill>
                                    <a:effectLst/>
                                    <a:latin typeface="Cambria Math" panose="02040503050406030204" pitchFamily="18" charset="0"/>
                                  </a:rPr>
                                  <m:t>=</m:t>
                                </m:r>
                                <m:r>
                                  <a:rPr lang="en-US" sz="1600">
                                    <a:solidFill>
                                      <a:schemeClr val="tx1"/>
                                    </a:solidFill>
                                    <a:effectLst/>
                                    <a:latin typeface="Cambria Math" panose="02040503050406030204" pitchFamily="18" charset="0"/>
                                  </a:rPr>
                                  <m:t>0</m:t>
                                </m:r>
                              </m:oMath>
                            </m:oMathPara>
                          </a14:m>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11446009"/>
                      </a:ext>
                    </a:extLst>
                  </a:tr>
                </a:tbl>
              </a:graphicData>
            </a:graphic>
          </p:graphicFrame>
        </mc:Choice>
        <mc:Fallback xmlns="">
          <p:graphicFrame>
            <p:nvGraphicFramePr>
              <p:cNvPr id="9" name="Table 8">
                <a:extLst>
                  <a:ext uri="{FF2B5EF4-FFF2-40B4-BE49-F238E27FC236}">
                    <a16:creationId xmlns:a16="http://schemas.microsoft.com/office/drawing/2014/main" id="{A4D9DC0F-521C-40FE-9ADA-DDD8FBD440C8}"/>
                  </a:ext>
                </a:extLst>
              </p:cNvPr>
              <p:cNvGraphicFramePr>
                <a:graphicFrameLocks noGrp="1"/>
              </p:cNvGraphicFramePr>
              <p:nvPr>
                <p:extLst>
                  <p:ext uri="{D42A27DB-BD31-4B8C-83A1-F6EECF244321}">
                    <p14:modId xmlns:p14="http://schemas.microsoft.com/office/powerpoint/2010/main" val="318303332"/>
                  </p:ext>
                </p:extLst>
              </p:nvPr>
            </p:nvGraphicFramePr>
            <p:xfrm>
              <a:off x="1790700" y="2587752"/>
              <a:ext cx="5937250" cy="765048"/>
            </p:xfrm>
            <a:graphic>
              <a:graphicData uri="http://schemas.openxmlformats.org/drawingml/2006/table">
                <a:tbl>
                  <a:tblPr firstRow="1" firstCol="1" bandRow="1">
                    <a:tableStyleId>{5C22544A-7EE6-4342-B048-85BDC9FD1C3A}</a:tableStyleId>
                  </a:tblPr>
                  <a:tblGrid>
                    <a:gridCol w="4894819">
                      <a:extLst>
                        <a:ext uri="{9D8B030D-6E8A-4147-A177-3AD203B41FA5}">
                          <a16:colId xmlns:a16="http://schemas.microsoft.com/office/drawing/2014/main" val="1746223995"/>
                        </a:ext>
                      </a:extLst>
                    </a:gridCol>
                    <a:gridCol w="1042431">
                      <a:extLst>
                        <a:ext uri="{9D8B030D-6E8A-4147-A177-3AD203B41FA5}">
                          <a16:colId xmlns:a16="http://schemas.microsoft.com/office/drawing/2014/main" val="3184093054"/>
                        </a:ext>
                      </a:extLst>
                    </a:gridCol>
                  </a:tblGrid>
                  <a:tr h="765048">
                    <a:tc>
                      <a:txBody>
                        <a:bodyPr/>
                        <a:lstStyle/>
                        <a:p>
                          <a:endParaRPr lang="en-US"/>
                        </a:p>
                      </a:txBody>
                      <a:tcPr marL="68580" marR="68580" marT="0" marB="0" anchor="ctr">
                        <a:blipFill>
                          <a:blip r:embed="rId6"/>
                          <a:stretch>
                            <a:fillRect l="-124" t="-794" r="-21766" b="-3968"/>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11446009"/>
                      </a:ext>
                    </a:extLst>
                  </a:tr>
                </a:tbl>
              </a:graphicData>
            </a:graphic>
          </p:graphicFrame>
        </mc:Fallback>
      </mc:AlternateContent>
      <p:sp>
        <p:nvSpPr>
          <p:cNvPr id="10" name="TextBox 9">
            <a:extLst>
              <a:ext uri="{FF2B5EF4-FFF2-40B4-BE49-F238E27FC236}">
                <a16:creationId xmlns:a16="http://schemas.microsoft.com/office/drawing/2014/main" id="{6DFC9076-D40C-444B-8DEC-244E969A044A}"/>
              </a:ext>
            </a:extLst>
          </p:cNvPr>
          <p:cNvSpPr txBox="1"/>
          <p:nvPr/>
        </p:nvSpPr>
        <p:spPr>
          <a:xfrm>
            <a:off x="1162328" y="3276600"/>
            <a:ext cx="6724094" cy="338554"/>
          </a:xfrm>
          <a:prstGeom prst="rect">
            <a:avLst/>
          </a:prstGeom>
          <a:noFill/>
        </p:spPr>
        <p:txBody>
          <a:bodyPr wrap="square">
            <a:spAutoFit/>
          </a:bodyPr>
          <a:lstStyle/>
          <a:p>
            <a:pPr marL="285750" indent="-285750" algn="r" rtl="1">
              <a:buFont typeface="Wingdings" panose="05000000000000000000" pitchFamily="2" charset="2"/>
              <a:buChar char="v"/>
            </a:pPr>
            <a:r>
              <a:rPr lang="ar-SA" sz="16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بنابراین</a:t>
            </a:r>
            <a:r>
              <a:rPr lang="fa-IR" sz="16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a:t>
            </a:r>
            <a:r>
              <a:rPr lang="ar-SA" sz="16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 برای جریان‌های متناوب، متوسط ولتاژ دو سر القاگر برابر صفر است.</a:t>
            </a:r>
            <a:endParaRPr lang="en-US" sz="1600" dirty="0">
              <a:solidFill>
                <a:srgbClr val="FF0000"/>
              </a:solidFill>
              <a:cs typeface="B Titr" panose="00000700000000000000" pitchFamily="2" charset="-78"/>
            </a:endParaRPr>
          </a:p>
        </p:txBody>
      </p:sp>
      <p:sp>
        <p:nvSpPr>
          <p:cNvPr id="11" name="TextBox 10">
            <a:extLst>
              <a:ext uri="{FF2B5EF4-FFF2-40B4-BE49-F238E27FC236}">
                <a16:creationId xmlns:a16="http://schemas.microsoft.com/office/drawing/2014/main" id="{D16F0012-E80C-4354-9AE4-1AA9B4120812}"/>
              </a:ext>
            </a:extLst>
          </p:cNvPr>
          <p:cNvSpPr txBox="1"/>
          <p:nvPr/>
        </p:nvSpPr>
        <p:spPr>
          <a:xfrm>
            <a:off x="4398406" y="3581400"/>
            <a:ext cx="4572000" cy="338554"/>
          </a:xfrm>
          <a:prstGeom prst="rect">
            <a:avLst/>
          </a:prstGeom>
          <a:noFill/>
        </p:spPr>
        <p:txBody>
          <a:bodyPr wrap="square">
            <a:spAutoFit/>
          </a:bodyPr>
          <a:lstStyle/>
          <a:p>
            <a:pPr marL="285750" marR="0" indent="-285750" algn="just" rtl="1">
              <a:spcBef>
                <a:spcPts val="0"/>
              </a:spcBef>
              <a:spcAft>
                <a:spcPts val="0"/>
              </a:spcAft>
              <a:buFont typeface="Wingdings" panose="05000000000000000000" pitchFamily="2" charset="2"/>
              <a:buChar char="v"/>
            </a:pPr>
            <a:r>
              <a:rPr lang="fa-IR" sz="16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خازن: </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برای یک </a:t>
            </a:r>
            <a:r>
              <a:rPr lang="fa-IR" sz="1600" dirty="0">
                <a:effectLst/>
                <a:latin typeface="Times New Roman" panose="02020603050405020304" pitchFamily="18" charset="0"/>
                <a:ea typeface="Times New Roman" panose="02020603050405020304" pitchFamily="18" charset="0"/>
                <a:cs typeface="B Nazanin" panose="00000400000000000000" pitchFamily="2" charset="-78"/>
              </a:rPr>
              <a:t>خازن،</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 انرژی ذخیره­شده برابر است با:</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6C580793-5483-4902-B367-1C2DE6BF9314}"/>
                  </a:ext>
                </a:extLst>
              </p:cNvPr>
              <p:cNvGraphicFramePr>
                <a:graphicFrameLocks noGrp="1"/>
              </p:cNvGraphicFramePr>
              <p:nvPr>
                <p:extLst>
                  <p:ext uri="{D42A27DB-BD31-4B8C-83A1-F6EECF244321}">
                    <p14:modId xmlns:p14="http://schemas.microsoft.com/office/powerpoint/2010/main" val="3604549768"/>
                  </p:ext>
                </p:extLst>
              </p:nvPr>
            </p:nvGraphicFramePr>
            <p:xfrm>
              <a:off x="1958697" y="3881183"/>
              <a:ext cx="5937250" cy="410909"/>
            </p:xfrm>
            <a:graphic>
              <a:graphicData uri="http://schemas.openxmlformats.org/drawingml/2006/table">
                <a:tbl>
                  <a:tblPr firstRow="1" firstCol="1" bandRow="1">
                    <a:tableStyleId>{5C22544A-7EE6-4342-B048-85BDC9FD1C3A}</a:tableStyleId>
                  </a:tblPr>
                  <a:tblGrid>
                    <a:gridCol w="5254625">
                      <a:extLst>
                        <a:ext uri="{9D8B030D-6E8A-4147-A177-3AD203B41FA5}">
                          <a16:colId xmlns:a16="http://schemas.microsoft.com/office/drawing/2014/main" val="3947266521"/>
                        </a:ext>
                      </a:extLst>
                    </a:gridCol>
                    <a:gridCol w="682625">
                      <a:extLst>
                        <a:ext uri="{9D8B030D-6E8A-4147-A177-3AD203B41FA5}">
                          <a16:colId xmlns:a16="http://schemas.microsoft.com/office/drawing/2014/main" val="2238148067"/>
                        </a:ext>
                      </a:extLst>
                    </a:gridCol>
                  </a:tblGrid>
                  <a:tr h="308610">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r>
                                  <a:rPr lang="en-US" sz="1600" b="1" i="1" kern="1200" smtClean="0">
                                    <a:solidFill>
                                      <a:schemeClr val="tx1"/>
                                    </a:solidFill>
                                    <a:effectLst/>
                                    <a:latin typeface="Cambria Math" panose="02040503050406030204" pitchFamily="18" charset="0"/>
                                    <a:ea typeface="+mn-ea"/>
                                    <a:cs typeface="+mn-cs"/>
                                  </a:rPr>
                                  <m:t>𝑤</m:t>
                                </m:r>
                                <m:d>
                                  <m:dPr>
                                    <m:ctrlPr>
                                      <a:rPr lang="en-US" sz="1600" b="1" i="1" kern="1200">
                                        <a:solidFill>
                                          <a:schemeClr val="tx1"/>
                                        </a:solidFill>
                                        <a:effectLst/>
                                        <a:latin typeface="Cambria Math" panose="02040503050406030204" pitchFamily="18" charset="0"/>
                                        <a:ea typeface="+mn-ea"/>
                                        <a:cs typeface="+mn-cs"/>
                                      </a:rPr>
                                    </m:ctrlPr>
                                  </m:dPr>
                                  <m:e>
                                    <m:r>
                                      <a:rPr lang="en-US" sz="1600" b="1" i="1" kern="1200">
                                        <a:solidFill>
                                          <a:schemeClr val="tx1"/>
                                        </a:solidFill>
                                        <a:effectLst/>
                                        <a:latin typeface="Cambria Math" panose="02040503050406030204" pitchFamily="18" charset="0"/>
                                        <a:ea typeface="+mn-ea"/>
                                        <a:cs typeface="+mn-cs"/>
                                      </a:rPr>
                                      <m:t>𝑡</m:t>
                                    </m:r>
                                  </m:e>
                                </m:d>
                                <m:r>
                                  <a:rPr lang="en-US" sz="1600" b="1" i="1" kern="1200">
                                    <a:solidFill>
                                      <a:schemeClr val="tx1"/>
                                    </a:solidFill>
                                    <a:effectLst/>
                                    <a:latin typeface="Cambria Math" panose="02040503050406030204" pitchFamily="18" charset="0"/>
                                    <a:ea typeface="+mn-ea"/>
                                    <a:cs typeface="+mn-cs"/>
                                  </a:rPr>
                                  <m:t>=</m:t>
                                </m:r>
                                <m:f>
                                  <m:fPr>
                                    <m:ctrlPr>
                                      <a:rPr lang="en-US" sz="1600" b="1" i="1" kern="1200">
                                        <a:solidFill>
                                          <a:schemeClr val="tx1"/>
                                        </a:solidFill>
                                        <a:effectLst/>
                                        <a:latin typeface="Cambria Math" panose="02040503050406030204" pitchFamily="18" charset="0"/>
                                        <a:ea typeface="+mn-ea"/>
                                        <a:cs typeface="+mn-cs"/>
                                      </a:rPr>
                                    </m:ctrlPr>
                                  </m:fPr>
                                  <m:num>
                                    <m:r>
                                      <a:rPr lang="en-US" sz="1600" b="1" i="1" kern="1200">
                                        <a:solidFill>
                                          <a:schemeClr val="tx1"/>
                                        </a:solidFill>
                                        <a:effectLst/>
                                        <a:latin typeface="Cambria Math" panose="02040503050406030204" pitchFamily="18" charset="0"/>
                                        <a:ea typeface="+mn-ea"/>
                                        <a:cs typeface="+mn-cs"/>
                                      </a:rPr>
                                      <m:t>1</m:t>
                                    </m:r>
                                  </m:num>
                                  <m:den>
                                    <m:r>
                                      <a:rPr lang="en-US" sz="1600" b="1" i="1" kern="1200">
                                        <a:solidFill>
                                          <a:schemeClr val="tx1"/>
                                        </a:solidFill>
                                        <a:effectLst/>
                                        <a:latin typeface="Cambria Math" panose="02040503050406030204" pitchFamily="18" charset="0"/>
                                        <a:ea typeface="+mn-ea"/>
                                        <a:cs typeface="+mn-cs"/>
                                      </a:rPr>
                                      <m:t>2</m:t>
                                    </m:r>
                                  </m:den>
                                </m:f>
                                <m:r>
                                  <a:rPr lang="en-US" sz="1600" b="1" i="1" kern="1200">
                                    <a:solidFill>
                                      <a:schemeClr val="tx1"/>
                                    </a:solidFill>
                                    <a:effectLst/>
                                    <a:latin typeface="Cambria Math" panose="02040503050406030204" pitchFamily="18" charset="0"/>
                                    <a:ea typeface="+mn-ea"/>
                                    <a:cs typeface="+mn-cs"/>
                                  </a:rPr>
                                  <m:t>𝐶</m:t>
                                </m:r>
                                <m:sSup>
                                  <m:sSupPr>
                                    <m:ctrlPr>
                                      <a:rPr lang="en-US" sz="1600" b="1" i="1" kern="1200">
                                        <a:solidFill>
                                          <a:schemeClr val="tx1"/>
                                        </a:solidFill>
                                        <a:effectLst/>
                                        <a:latin typeface="Cambria Math" panose="02040503050406030204" pitchFamily="18" charset="0"/>
                                        <a:ea typeface="+mn-ea"/>
                                        <a:cs typeface="+mn-cs"/>
                                      </a:rPr>
                                    </m:ctrlPr>
                                  </m:sSupPr>
                                  <m:e>
                                    <m:r>
                                      <a:rPr lang="en-US" sz="1600" b="1" i="1" kern="1200">
                                        <a:solidFill>
                                          <a:schemeClr val="tx1"/>
                                        </a:solidFill>
                                        <a:effectLst/>
                                        <a:latin typeface="Cambria Math" panose="02040503050406030204" pitchFamily="18" charset="0"/>
                                        <a:ea typeface="+mn-ea"/>
                                        <a:cs typeface="+mn-cs"/>
                                      </a:rPr>
                                      <m:t>𝑣</m:t>
                                    </m:r>
                                  </m:e>
                                  <m:sup>
                                    <m:r>
                                      <a:rPr lang="en-US" sz="1600" b="1" i="1" kern="1200">
                                        <a:solidFill>
                                          <a:schemeClr val="tx1"/>
                                        </a:solidFill>
                                        <a:effectLst/>
                                        <a:latin typeface="Cambria Math" panose="02040503050406030204" pitchFamily="18" charset="0"/>
                                        <a:ea typeface="+mn-ea"/>
                                        <a:cs typeface="+mn-cs"/>
                                      </a:rPr>
                                      <m:t>2</m:t>
                                    </m:r>
                                  </m:sup>
                                </m:sSup>
                                <m:d>
                                  <m:dPr>
                                    <m:ctrlPr>
                                      <a:rPr lang="en-US" sz="1600" b="1" i="1" kern="1200">
                                        <a:solidFill>
                                          <a:schemeClr val="tx1"/>
                                        </a:solidFill>
                                        <a:effectLst/>
                                        <a:latin typeface="Cambria Math" panose="02040503050406030204" pitchFamily="18" charset="0"/>
                                        <a:ea typeface="+mn-ea"/>
                                        <a:cs typeface="+mn-cs"/>
                                      </a:rPr>
                                    </m:ctrlPr>
                                  </m:dPr>
                                  <m:e>
                                    <m:r>
                                      <a:rPr lang="en-US" sz="1600" b="1" i="1" kern="1200">
                                        <a:solidFill>
                                          <a:schemeClr val="tx1"/>
                                        </a:solidFill>
                                        <a:effectLst/>
                                        <a:latin typeface="Cambria Math" panose="02040503050406030204" pitchFamily="18" charset="0"/>
                                        <a:ea typeface="+mn-ea"/>
                                        <a:cs typeface="+mn-cs"/>
                                      </a:rPr>
                                      <m:t>𝑡</m:t>
                                    </m:r>
                                  </m:e>
                                </m:d>
                              </m:oMath>
                            </m:oMathPara>
                          </a14:m>
                          <a:endParaRPr lang="en-US" sz="16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62778169"/>
                      </a:ext>
                    </a:extLst>
                  </a:tr>
                </a:tbl>
              </a:graphicData>
            </a:graphic>
          </p:graphicFrame>
        </mc:Choice>
        <mc:Fallback xmlns="">
          <p:graphicFrame>
            <p:nvGraphicFramePr>
              <p:cNvPr id="12" name="Table 11">
                <a:extLst>
                  <a:ext uri="{FF2B5EF4-FFF2-40B4-BE49-F238E27FC236}">
                    <a16:creationId xmlns:a16="http://schemas.microsoft.com/office/drawing/2014/main" id="{6C580793-5483-4902-B367-1C2DE6BF9314}"/>
                  </a:ext>
                </a:extLst>
              </p:cNvPr>
              <p:cNvGraphicFramePr>
                <a:graphicFrameLocks noGrp="1"/>
              </p:cNvGraphicFramePr>
              <p:nvPr>
                <p:extLst>
                  <p:ext uri="{D42A27DB-BD31-4B8C-83A1-F6EECF244321}">
                    <p14:modId xmlns:p14="http://schemas.microsoft.com/office/powerpoint/2010/main" val="3604549768"/>
                  </p:ext>
                </p:extLst>
              </p:nvPr>
            </p:nvGraphicFramePr>
            <p:xfrm>
              <a:off x="1958697" y="3881183"/>
              <a:ext cx="5937250" cy="410909"/>
            </p:xfrm>
            <a:graphic>
              <a:graphicData uri="http://schemas.openxmlformats.org/drawingml/2006/table">
                <a:tbl>
                  <a:tblPr firstRow="1" firstCol="1" bandRow="1">
                    <a:tableStyleId>{5C22544A-7EE6-4342-B048-85BDC9FD1C3A}</a:tableStyleId>
                  </a:tblPr>
                  <a:tblGrid>
                    <a:gridCol w="5254625">
                      <a:extLst>
                        <a:ext uri="{9D8B030D-6E8A-4147-A177-3AD203B41FA5}">
                          <a16:colId xmlns:a16="http://schemas.microsoft.com/office/drawing/2014/main" val="3947266521"/>
                        </a:ext>
                      </a:extLst>
                    </a:gridCol>
                    <a:gridCol w="682625">
                      <a:extLst>
                        <a:ext uri="{9D8B030D-6E8A-4147-A177-3AD203B41FA5}">
                          <a16:colId xmlns:a16="http://schemas.microsoft.com/office/drawing/2014/main" val="2238148067"/>
                        </a:ext>
                      </a:extLst>
                    </a:gridCol>
                  </a:tblGrid>
                  <a:tr h="410909">
                    <a:tc>
                      <a:txBody>
                        <a:bodyPr/>
                        <a:lstStyle/>
                        <a:p>
                          <a:endParaRPr lang="en-US"/>
                        </a:p>
                      </a:txBody>
                      <a:tcPr marL="68580" marR="68580" marT="0" marB="0" anchor="ctr">
                        <a:blipFill>
                          <a:blip r:embed="rId7"/>
                          <a:stretch>
                            <a:fillRect l="-116" t="-7246" r="-13441" b="-17391"/>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6277816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3" name="Table 12">
                <a:extLst>
                  <a:ext uri="{FF2B5EF4-FFF2-40B4-BE49-F238E27FC236}">
                    <a16:creationId xmlns:a16="http://schemas.microsoft.com/office/drawing/2014/main" id="{4FBC06E5-FF10-4905-B89E-29DFD08ED2A5}"/>
                  </a:ext>
                </a:extLst>
              </p:cNvPr>
              <p:cNvGraphicFramePr>
                <a:graphicFrameLocks noGrp="1"/>
              </p:cNvGraphicFramePr>
              <p:nvPr>
                <p:extLst>
                  <p:ext uri="{D42A27DB-BD31-4B8C-83A1-F6EECF244321}">
                    <p14:modId xmlns:p14="http://schemas.microsoft.com/office/powerpoint/2010/main" val="1669031914"/>
                  </p:ext>
                </p:extLst>
              </p:nvPr>
            </p:nvGraphicFramePr>
            <p:xfrm>
              <a:off x="1958697" y="4705595"/>
              <a:ext cx="5937250" cy="381635"/>
            </p:xfrm>
            <a:graphic>
              <a:graphicData uri="http://schemas.openxmlformats.org/drawingml/2006/table">
                <a:tbl>
                  <a:tblPr firstRow="1" firstCol="1" bandRow="1">
                    <a:tableStyleId>{5C22544A-7EE6-4342-B048-85BDC9FD1C3A}</a:tableStyleId>
                  </a:tblPr>
                  <a:tblGrid>
                    <a:gridCol w="5254625">
                      <a:extLst>
                        <a:ext uri="{9D8B030D-6E8A-4147-A177-3AD203B41FA5}">
                          <a16:colId xmlns:a16="http://schemas.microsoft.com/office/drawing/2014/main" val="4148519385"/>
                        </a:ext>
                      </a:extLst>
                    </a:gridCol>
                    <a:gridCol w="682625">
                      <a:extLst>
                        <a:ext uri="{9D8B030D-6E8A-4147-A177-3AD203B41FA5}">
                          <a16:colId xmlns:a16="http://schemas.microsoft.com/office/drawing/2014/main" val="3244913796"/>
                        </a:ext>
                      </a:extLst>
                    </a:gridCol>
                  </a:tblGrid>
                  <a:tr h="381635">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0" i="1" smtClean="0">
                                        <a:solidFill>
                                          <a:schemeClr val="tx1"/>
                                        </a:solidFill>
                                        <a:effectLst/>
                                        <a:latin typeface="Cambria Math" panose="02040503050406030204" pitchFamily="18" charset="0"/>
                                      </a:rPr>
                                    </m:ctrlPr>
                                  </m:sSubPr>
                                  <m:e>
                                    <m:r>
                                      <a:rPr lang="en-US" sz="1600" b="0" i="1">
                                        <a:solidFill>
                                          <a:schemeClr val="tx1"/>
                                        </a:solidFill>
                                        <a:effectLst/>
                                        <a:latin typeface="Cambria Math" panose="02040503050406030204" pitchFamily="18" charset="0"/>
                                      </a:rPr>
                                      <m:t>𝑃</m:t>
                                    </m:r>
                                  </m:e>
                                  <m:sub>
                                    <m:r>
                                      <a:rPr lang="en-US" sz="1600" b="0" i="1" smtClean="0">
                                        <a:solidFill>
                                          <a:schemeClr val="tx1"/>
                                        </a:solidFill>
                                        <a:effectLst/>
                                        <a:latin typeface="Cambria Math" panose="02040503050406030204" pitchFamily="18" charset="0"/>
                                      </a:rPr>
                                      <m:t>𝐶</m:t>
                                    </m:r>
                                  </m:sub>
                                </m:sSub>
                                <m:r>
                                  <a:rPr lang="en-US" sz="1600">
                                    <a:solidFill>
                                      <a:schemeClr val="tx1"/>
                                    </a:solidFill>
                                    <a:effectLst/>
                                    <a:latin typeface="Cambria Math" panose="02040503050406030204" pitchFamily="18" charset="0"/>
                                  </a:rPr>
                                  <m:t>=</m:t>
                                </m:r>
                                <m:r>
                                  <a:rPr lang="en-US" sz="1600">
                                    <a:solidFill>
                                      <a:schemeClr val="tx1"/>
                                    </a:solidFill>
                                    <a:effectLst/>
                                    <a:latin typeface="Cambria Math" panose="02040503050406030204" pitchFamily="18" charset="0"/>
                                  </a:rPr>
                                  <m:t>0</m:t>
                                </m:r>
                              </m:oMath>
                            </m:oMathPara>
                          </a14:m>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563726078"/>
                      </a:ext>
                    </a:extLst>
                  </a:tr>
                </a:tbl>
              </a:graphicData>
            </a:graphic>
          </p:graphicFrame>
        </mc:Choice>
        <mc:Fallback xmlns="">
          <p:graphicFrame>
            <p:nvGraphicFramePr>
              <p:cNvPr id="13" name="Table 12">
                <a:extLst>
                  <a:ext uri="{FF2B5EF4-FFF2-40B4-BE49-F238E27FC236}">
                    <a16:creationId xmlns:a16="http://schemas.microsoft.com/office/drawing/2014/main" id="{4FBC06E5-FF10-4905-B89E-29DFD08ED2A5}"/>
                  </a:ext>
                </a:extLst>
              </p:cNvPr>
              <p:cNvGraphicFramePr>
                <a:graphicFrameLocks noGrp="1"/>
              </p:cNvGraphicFramePr>
              <p:nvPr>
                <p:extLst>
                  <p:ext uri="{D42A27DB-BD31-4B8C-83A1-F6EECF244321}">
                    <p14:modId xmlns:p14="http://schemas.microsoft.com/office/powerpoint/2010/main" val="1669031914"/>
                  </p:ext>
                </p:extLst>
              </p:nvPr>
            </p:nvGraphicFramePr>
            <p:xfrm>
              <a:off x="1958697" y="4705595"/>
              <a:ext cx="5937250" cy="381635"/>
            </p:xfrm>
            <a:graphic>
              <a:graphicData uri="http://schemas.openxmlformats.org/drawingml/2006/table">
                <a:tbl>
                  <a:tblPr firstRow="1" firstCol="1" bandRow="1">
                    <a:tableStyleId>{5C22544A-7EE6-4342-B048-85BDC9FD1C3A}</a:tableStyleId>
                  </a:tblPr>
                  <a:tblGrid>
                    <a:gridCol w="5254625">
                      <a:extLst>
                        <a:ext uri="{9D8B030D-6E8A-4147-A177-3AD203B41FA5}">
                          <a16:colId xmlns:a16="http://schemas.microsoft.com/office/drawing/2014/main" val="4148519385"/>
                        </a:ext>
                      </a:extLst>
                    </a:gridCol>
                    <a:gridCol w="682625">
                      <a:extLst>
                        <a:ext uri="{9D8B030D-6E8A-4147-A177-3AD203B41FA5}">
                          <a16:colId xmlns:a16="http://schemas.microsoft.com/office/drawing/2014/main" val="3244913796"/>
                        </a:ext>
                      </a:extLst>
                    </a:gridCol>
                  </a:tblGrid>
                  <a:tr h="381635">
                    <a:tc>
                      <a:txBody>
                        <a:bodyPr/>
                        <a:lstStyle/>
                        <a:p>
                          <a:endParaRPr lang="en-US"/>
                        </a:p>
                      </a:txBody>
                      <a:tcPr marL="68580" marR="68580" marT="0" marB="0" anchor="ctr">
                        <a:blipFill>
                          <a:blip r:embed="rId8"/>
                          <a:stretch>
                            <a:fillRect l="-116" t="-1563" r="-13441" b="-6250"/>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563726078"/>
                      </a:ext>
                    </a:extLst>
                  </a:tr>
                </a:tbl>
              </a:graphicData>
            </a:graphic>
          </p:graphicFrame>
        </mc:Fallback>
      </mc:AlternateContent>
      <p:sp>
        <p:nvSpPr>
          <p:cNvPr id="14" name="TextBox 13">
            <a:extLst>
              <a:ext uri="{FF2B5EF4-FFF2-40B4-BE49-F238E27FC236}">
                <a16:creationId xmlns:a16="http://schemas.microsoft.com/office/drawing/2014/main" id="{E7D0706C-3FD7-4290-93DB-CD87F89CB33B}"/>
              </a:ext>
            </a:extLst>
          </p:cNvPr>
          <p:cNvSpPr txBox="1"/>
          <p:nvPr/>
        </p:nvSpPr>
        <p:spPr>
          <a:xfrm>
            <a:off x="2418316" y="4957774"/>
            <a:ext cx="6513990" cy="338554"/>
          </a:xfrm>
          <a:prstGeom prst="rect">
            <a:avLst/>
          </a:prstGeom>
          <a:noFill/>
        </p:spPr>
        <p:txBody>
          <a:bodyPr wrap="square">
            <a:spAutoFit/>
          </a:bodyPr>
          <a:lstStyle/>
          <a:p>
            <a:pPr marL="0" marR="0" algn="just" rtl="1">
              <a:spcBef>
                <a:spcPts val="0"/>
              </a:spcBef>
              <a:spcAft>
                <a:spcPts val="0"/>
              </a:spcAft>
            </a:pP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علاوه بر این، از معادله ولتاژ ـ جریان </a:t>
            </a:r>
            <a:r>
              <a:rPr lang="fa-IR" sz="1600" dirty="0">
                <a:effectLst/>
                <a:latin typeface="Times New Roman" panose="02020603050405020304" pitchFamily="18" charset="0"/>
                <a:ea typeface="Times New Roman" panose="02020603050405020304" pitchFamily="18" charset="0"/>
                <a:cs typeface="B Nazanin" panose="00000400000000000000" pitchFamily="2" charset="-78"/>
              </a:rPr>
              <a:t>متناوب </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برای </a:t>
            </a:r>
            <a:r>
              <a:rPr lang="fa-IR" sz="1600" dirty="0">
                <a:effectLst/>
                <a:latin typeface="Times New Roman" panose="02020603050405020304" pitchFamily="18" charset="0"/>
                <a:ea typeface="Times New Roman" panose="02020603050405020304" pitchFamily="18" charset="0"/>
                <a:cs typeface="B Nazanin" panose="00000400000000000000" pitchFamily="2" charset="-78"/>
              </a:rPr>
              <a:t>خازن </a:t>
            </a:r>
            <a:r>
              <a:rPr lang="ar-SA" sz="1600" dirty="0">
                <a:effectLst/>
                <a:latin typeface="Times New Roman" panose="02020603050405020304" pitchFamily="18" charset="0"/>
                <a:ea typeface="Times New Roman" panose="02020603050405020304" pitchFamily="18" charset="0"/>
                <a:cs typeface="B Nazanin" panose="00000400000000000000" pitchFamily="2" charset="-78"/>
              </a:rPr>
              <a:t>خواهیم داشت:</a:t>
            </a:r>
            <a:endParaRPr lang="en-US" sz="16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5" name="Table 14">
                <a:extLst>
                  <a:ext uri="{FF2B5EF4-FFF2-40B4-BE49-F238E27FC236}">
                    <a16:creationId xmlns:a16="http://schemas.microsoft.com/office/drawing/2014/main" id="{BA88A644-BDFC-4DCC-BD43-097E828F8612}"/>
                  </a:ext>
                </a:extLst>
              </p:cNvPr>
              <p:cNvGraphicFramePr>
                <a:graphicFrameLocks noGrp="1"/>
              </p:cNvGraphicFramePr>
              <p:nvPr>
                <p:extLst>
                  <p:ext uri="{D42A27DB-BD31-4B8C-83A1-F6EECF244321}">
                    <p14:modId xmlns:p14="http://schemas.microsoft.com/office/powerpoint/2010/main" val="779601681"/>
                  </p:ext>
                </p:extLst>
              </p:nvPr>
            </p:nvGraphicFramePr>
            <p:xfrm>
              <a:off x="1828799" y="5718372"/>
              <a:ext cx="5937250" cy="765048"/>
            </p:xfrm>
            <a:graphic>
              <a:graphicData uri="http://schemas.openxmlformats.org/drawingml/2006/table">
                <a:tbl>
                  <a:tblPr firstRow="1" firstCol="1" bandRow="1">
                    <a:tableStyleId>{5C22544A-7EE6-4342-B048-85BDC9FD1C3A}</a:tableStyleId>
                  </a:tblPr>
                  <a:tblGrid>
                    <a:gridCol w="4894819">
                      <a:extLst>
                        <a:ext uri="{9D8B030D-6E8A-4147-A177-3AD203B41FA5}">
                          <a16:colId xmlns:a16="http://schemas.microsoft.com/office/drawing/2014/main" val="1746223995"/>
                        </a:ext>
                      </a:extLst>
                    </a:gridCol>
                    <a:gridCol w="1042431">
                      <a:extLst>
                        <a:ext uri="{9D8B030D-6E8A-4147-A177-3AD203B41FA5}">
                          <a16:colId xmlns:a16="http://schemas.microsoft.com/office/drawing/2014/main" val="3184093054"/>
                        </a:ext>
                      </a:extLst>
                    </a:gridCol>
                  </a:tblGrid>
                  <a:tr h="589915">
                    <a:tc>
                      <a:txBody>
                        <a:bodyPr/>
                        <a:lstStyle/>
                        <a:p>
                          <a:pPr marL="0" marR="0">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600" b="1" kern="1200" smtClean="0">
                                    <a:solidFill>
                                      <a:schemeClr val="tx1"/>
                                    </a:solidFill>
                                    <a:effectLst/>
                                    <a:latin typeface="Cambria Math" panose="02040503050406030204" pitchFamily="18" charset="0"/>
                                    <a:ea typeface="+mn-ea"/>
                                    <a:cs typeface="+mn-cs"/>
                                  </a:rPr>
                                  <m:t>avg</m:t>
                                </m:r>
                                <m:d>
                                  <m:dPr>
                                    <m:begChr m:val="["/>
                                    <m:endChr m:val="]"/>
                                    <m:ctrlPr>
                                      <a:rPr lang="en-US" sz="1600" b="1" i="1" kern="1200">
                                        <a:solidFill>
                                          <a:schemeClr val="tx1"/>
                                        </a:solidFill>
                                        <a:effectLst/>
                                        <a:latin typeface="Cambria Math" panose="02040503050406030204" pitchFamily="18" charset="0"/>
                                        <a:ea typeface="+mn-ea"/>
                                        <a:cs typeface="+mn-cs"/>
                                      </a:rPr>
                                    </m:ctrlPr>
                                  </m:dPr>
                                  <m:e>
                                    <m:sSub>
                                      <m:sSubPr>
                                        <m:ctrlPr>
                                          <a:rPr lang="en-US" sz="1600" b="1" i="1" kern="1200">
                                            <a:solidFill>
                                              <a:schemeClr val="tx1"/>
                                            </a:solidFill>
                                            <a:effectLst/>
                                            <a:latin typeface="Cambria Math" panose="02040503050406030204" pitchFamily="18" charset="0"/>
                                            <a:ea typeface="+mn-ea"/>
                                            <a:cs typeface="+mn-cs"/>
                                          </a:rPr>
                                        </m:ctrlPr>
                                      </m:sSubPr>
                                      <m:e>
                                        <m:r>
                                          <a:rPr lang="en-US" sz="1600" b="1" i="1" kern="1200">
                                            <a:solidFill>
                                              <a:schemeClr val="tx1"/>
                                            </a:solidFill>
                                            <a:effectLst/>
                                            <a:latin typeface="Cambria Math" panose="02040503050406030204" pitchFamily="18" charset="0"/>
                                            <a:ea typeface="+mn-ea"/>
                                            <a:cs typeface="+mn-cs"/>
                                          </a:rPr>
                                          <m:t>𝑖</m:t>
                                        </m:r>
                                      </m:e>
                                      <m:sub>
                                        <m:r>
                                          <a:rPr lang="en-US" sz="1600" b="1" i="1" kern="1200">
                                            <a:solidFill>
                                              <a:schemeClr val="tx1"/>
                                            </a:solidFill>
                                            <a:effectLst/>
                                            <a:latin typeface="Cambria Math" panose="02040503050406030204" pitchFamily="18" charset="0"/>
                                            <a:ea typeface="+mn-ea"/>
                                            <a:cs typeface="+mn-cs"/>
                                          </a:rPr>
                                          <m:t>𝐶</m:t>
                                        </m:r>
                                      </m:sub>
                                    </m:sSub>
                                    <m:d>
                                      <m:dPr>
                                        <m:ctrlPr>
                                          <a:rPr lang="en-US" sz="1600" b="1" i="1" kern="1200">
                                            <a:solidFill>
                                              <a:schemeClr val="tx1"/>
                                            </a:solidFill>
                                            <a:effectLst/>
                                            <a:latin typeface="Cambria Math" panose="02040503050406030204" pitchFamily="18" charset="0"/>
                                            <a:ea typeface="+mn-ea"/>
                                            <a:cs typeface="+mn-cs"/>
                                          </a:rPr>
                                        </m:ctrlPr>
                                      </m:dPr>
                                      <m:e>
                                        <m:r>
                                          <a:rPr lang="en-US" sz="1600" b="1" i="1" kern="1200">
                                            <a:solidFill>
                                              <a:schemeClr val="tx1"/>
                                            </a:solidFill>
                                            <a:effectLst/>
                                            <a:latin typeface="Cambria Math" panose="02040503050406030204" pitchFamily="18" charset="0"/>
                                            <a:ea typeface="+mn-ea"/>
                                            <a:cs typeface="+mn-cs"/>
                                          </a:rPr>
                                          <m:t>𝑡</m:t>
                                        </m:r>
                                      </m:e>
                                    </m:d>
                                  </m:e>
                                </m:d>
                                <m:r>
                                  <a:rPr lang="en-US" sz="1600" b="1" i="1" kern="1200">
                                    <a:solidFill>
                                      <a:schemeClr val="tx1"/>
                                    </a:solidFill>
                                    <a:effectLst/>
                                    <a:latin typeface="Cambria Math" panose="02040503050406030204" pitchFamily="18" charset="0"/>
                                    <a:ea typeface="+mn-ea"/>
                                    <a:cs typeface="+mn-cs"/>
                                  </a:rPr>
                                  <m:t>=</m:t>
                                </m:r>
                                <m:sSub>
                                  <m:sSubPr>
                                    <m:ctrlPr>
                                      <a:rPr lang="en-US" sz="1600" b="1" i="1" kern="1200">
                                        <a:solidFill>
                                          <a:schemeClr val="tx1"/>
                                        </a:solidFill>
                                        <a:effectLst/>
                                        <a:latin typeface="Cambria Math" panose="02040503050406030204" pitchFamily="18" charset="0"/>
                                        <a:ea typeface="+mn-ea"/>
                                        <a:cs typeface="+mn-cs"/>
                                      </a:rPr>
                                    </m:ctrlPr>
                                  </m:sSubPr>
                                  <m:e>
                                    <m:r>
                                      <a:rPr lang="en-US" sz="1600" b="1" i="1" kern="1200">
                                        <a:solidFill>
                                          <a:schemeClr val="tx1"/>
                                        </a:solidFill>
                                        <a:effectLst/>
                                        <a:latin typeface="Cambria Math" panose="02040503050406030204" pitchFamily="18" charset="0"/>
                                        <a:ea typeface="+mn-ea"/>
                                        <a:cs typeface="+mn-cs"/>
                                      </a:rPr>
                                      <m:t>𝐼</m:t>
                                    </m:r>
                                  </m:e>
                                  <m:sub>
                                    <m:r>
                                      <a:rPr lang="en-US" sz="1600" b="1" i="1" kern="1200">
                                        <a:solidFill>
                                          <a:schemeClr val="tx1"/>
                                        </a:solidFill>
                                        <a:effectLst/>
                                        <a:latin typeface="Cambria Math" panose="02040503050406030204" pitchFamily="18" charset="0"/>
                                        <a:ea typeface="+mn-ea"/>
                                        <a:cs typeface="+mn-cs"/>
                                      </a:rPr>
                                      <m:t>𝐶</m:t>
                                    </m:r>
                                  </m:sub>
                                </m:sSub>
                                <m:r>
                                  <a:rPr lang="en-US" sz="1600" b="1" i="1" kern="1200">
                                    <a:solidFill>
                                      <a:schemeClr val="tx1"/>
                                    </a:solidFill>
                                    <a:effectLst/>
                                    <a:latin typeface="Cambria Math" panose="02040503050406030204" pitchFamily="18" charset="0"/>
                                    <a:ea typeface="+mn-ea"/>
                                    <a:cs typeface="+mn-cs"/>
                                  </a:rPr>
                                  <m:t>=</m:t>
                                </m:r>
                                <m:f>
                                  <m:fPr>
                                    <m:ctrlPr>
                                      <a:rPr lang="en-US" sz="1600" b="1" i="1" kern="1200">
                                        <a:solidFill>
                                          <a:schemeClr val="tx1"/>
                                        </a:solidFill>
                                        <a:effectLst/>
                                        <a:latin typeface="Cambria Math" panose="02040503050406030204" pitchFamily="18" charset="0"/>
                                        <a:ea typeface="+mn-ea"/>
                                        <a:cs typeface="+mn-cs"/>
                                      </a:rPr>
                                    </m:ctrlPr>
                                  </m:fPr>
                                  <m:num>
                                    <m:r>
                                      <a:rPr lang="en-US" sz="1600" b="1" i="1" kern="1200">
                                        <a:solidFill>
                                          <a:schemeClr val="tx1"/>
                                        </a:solidFill>
                                        <a:effectLst/>
                                        <a:latin typeface="Cambria Math" panose="02040503050406030204" pitchFamily="18" charset="0"/>
                                        <a:ea typeface="+mn-ea"/>
                                        <a:cs typeface="+mn-cs"/>
                                      </a:rPr>
                                      <m:t>1</m:t>
                                    </m:r>
                                  </m:num>
                                  <m:den>
                                    <m:r>
                                      <a:rPr lang="en-US" sz="1600" b="1" i="1" kern="1200">
                                        <a:solidFill>
                                          <a:schemeClr val="tx1"/>
                                        </a:solidFill>
                                        <a:effectLst/>
                                        <a:latin typeface="Cambria Math" panose="02040503050406030204" pitchFamily="18" charset="0"/>
                                        <a:ea typeface="+mn-ea"/>
                                        <a:cs typeface="+mn-cs"/>
                                      </a:rPr>
                                      <m:t>𝑇</m:t>
                                    </m:r>
                                  </m:den>
                                </m:f>
                                <m:nary>
                                  <m:naryPr>
                                    <m:limLoc m:val="undOvr"/>
                                    <m:ctrlPr>
                                      <a:rPr lang="en-US" sz="1600" b="1" i="1" kern="1200">
                                        <a:solidFill>
                                          <a:schemeClr val="tx1"/>
                                        </a:solidFill>
                                        <a:effectLst/>
                                        <a:latin typeface="Cambria Math" panose="02040503050406030204" pitchFamily="18" charset="0"/>
                                        <a:ea typeface="+mn-ea"/>
                                        <a:cs typeface="+mn-cs"/>
                                      </a:rPr>
                                    </m:ctrlPr>
                                  </m:naryPr>
                                  <m:sub>
                                    <m:sSub>
                                      <m:sSubPr>
                                        <m:ctrlPr>
                                          <a:rPr lang="en-US" sz="1600" b="1" i="1" kern="1200">
                                            <a:solidFill>
                                              <a:schemeClr val="tx1"/>
                                            </a:solidFill>
                                            <a:effectLst/>
                                            <a:latin typeface="Cambria Math" panose="02040503050406030204" pitchFamily="18" charset="0"/>
                                            <a:ea typeface="+mn-ea"/>
                                            <a:cs typeface="+mn-cs"/>
                                          </a:rPr>
                                        </m:ctrlPr>
                                      </m:sSubPr>
                                      <m:e>
                                        <m:r>
                                          <a:rPr lang="en-US" sz="1600" b="1" i="1" kern="1200">
                                            <a:solidFill>
                                              <a:schemeClr val="tx1"/>
                                            </a:solidFill>
                                            <a:effectLst/>
                                            <a:latin typeface="Cambria Math" panose="02040503050406030204" pitchFamily="18" charset="0"/>
                                            <a:ea typeface="+mn-ea"/>
                                            <a:cs typeface="+mn-cs"/>
                                          </a:rPr>
                                          <m:t>𝑡</m:t>
                                        </m:r>
                                      </m:e>
                                      <m:sub>
                                        <m:r>
                                          <a:rPr lang="en-US" sz="1600" b="1" i="1" kern="1200">
                                            <a:solidFill>
                                              <a:schemeClr val="tx1"/>
                                            </a:solidFill>
                                            <a:effectLst/>
                                            <a:latin typeface="Cambria Math" panose="02040503050406030204" pitchFamily="18" charset="0"/>
                                            <a:ea typeface="+mn-ea"/>
                                            <a:cs typeface="+mn-cs"/>
                                          </a:rPr>
                                          <m:t>0</m:t>
                                        </m:r>
                                      </m:sub>
                                    </m:sSub>
                                  </m:sub>
                                  <m:sup>
                                    <m:sSub>
                                      <m:sSubPr>
                                        <m:ctrlPr>
                                          <a:rPr lang="en-US" sz="1600" b="1" i="1" kern="1200">
                                            <a:solidFill>
                                              <a:schemeClr val="tx1"/>
                                            </a:solidFill>
                                            <a:effectLst/>
                                            <a:latin typeface="Cambria Math" panose="02040503050406030204" pitchFamily="18" charset="0"/>
                                            <a:ea typeface="+mn-ea"/>
                                            <a:cs typeface="+mn-cs"/>
                                          </a:rPr>
                                        </m:ctrlPr>
                                      </m:sSubPr>
                                      <m:e>
                                        <m:r>
                                          <a:rPr lang="en-US" sz="1600" b="1" i="1" kern="1200">
                                            <a:solidFill>
                                              <a:schemeClr val="tx1"/>
                                            </a:solidFill>
                                            <a:effectLst/>
                                            <a:latin typeface="Cambria Math" panose="02040503050406030204" pitchFamily="18" charset="0"/>
                                            <a:ea typeface="+mn-ea"/>
                                            <a:cs typeface="+mn-cs"/>
                                          </a:rPr>
                                          <m:t>𝑡</m:t>
                                        </m:r>
                                      </m:e>
                                      <m:sub>
                                        <m:r>
                                          <a:rPr lang="en-US" sz="1600" b="1" i="1" kern="1200">
                                            <a:solidFill>
                                              <a:schemeClr val="tx1"/>
                                            </a:solidFill>
                                            <a:effectLst/>
                                            <a:latin typeface="Cambria Math" panose="02040503050406030204" pitchFamily="18" charset="0"/>
                                            <a:ea typeface="+mn-ea"/>
                                            <a:cs typeface="+mn-cs"/>
                                          </a:rPr>
                                          <m:t>0</m:t>
                                        </m:r>
                                      </m:sub>
                                    </m:sSub>
                                    <m:r>
                                      <a:rPr lang="en-US" sz="1600" b="1" i="1" kern="1200">
                                        <a:solidFill>
                                          <a:schemeClr val="tx1"/>
                                        </a:solidFill>
                                        <a:effectLst/>
                                        <a:latin typeface="Cambria Math" panose="02040503050406030204" pitchFamily="18" charset="0"/>
                                        <a:ea typeface="+mn-ea"/>
                                        <a:cs typeface="+mn-cs"/>
                                      </a:rPr>
                                      <m:t>+</m:t>
                                    </m:r>
                                    <m:r>
                                      <a:rPr lang="en-US" sz="1600" b="1" i="1" kern="1200">
                                        <a:solidFill>
                                          <a:schemeClr val="tx1"/>
                                        </a:solidFill>
                                        <a:effectLst/>
                                        <a:latin typeface="Cambria Math" panose="02040503050406030204" pitchFamily="18" charset="0"/>
                                        <a:ea typeface="+mn-ea"/>
                                        <a:cs typeface="+mn-cs"/>
                                      </a:rPr>
                                      <m:t>𝑇</m:t>
                                    </m:r>
                                  </m:sup>
                                  <m:e>
                                    <m:sSub>
                                      <m:sSubPr>
                                        <m:ctrlPr>
                                          <a:rPr lang="en-US" sz="1600" b="1" i="1" kern="1200">
                                            <a:solidFill>
                                              <a:schemeClr val="tx1"/>
                                            </a:solidFill>
                                            <a:effectLst/>
                                            <a:latin typeface="Cambria Math" panose="02040503050406030204" pitchFamily="18" charset="0"/>
                                            <a:ea typeface="+mn-ea"/>
                                            <a:cs typeface="+mn-cs"/>
                                          </a:rPr>
                                        </m:ctrlPr>
                                      </m:sSubPr>
                                      <m:e>
                                        <m:r>
                                          <a:rPr lang="en-US" sz="1600" b="1" i="1" kern="1200">
                                            <a:solidFill>
                                              <a:schemeClr val="tx1"/>
                                            </a:solidFill>
                                            <a:effectLst/>
                                            <a:latin typeface="Cambria Math" panose="02040503050406030204" pitchFamily="18" charset="0"/>
                                            <a:ea typeface="+mn-ea"/>
                                            <a:cs typeface="+mn-cs"/>
                                          </a:rPr>
                                          <m:t>𝑖</m:t>
                                        </m:r>
                                      </m:e>
                                      <m:sub>
                                        <m:r>
                                          <a:rPr lang="en-US" sz="1600" b="1" i="1" kern="1200">
                                            <a:solidFill>
                                              <a:schemeClr val="tx1"/>
                                            </a:solidFill>
                                            <a:effectLst/>
                                            <a:latin typeface="Cambria Math" panose="02040503050406030204" pitchFamily="18" charset="0"/>
                                            <a:ea typeface="+mn-ea"/>
                                            <a:cs typeface="+mn-cs"/>
                                          </a:rPr>
                                          <m:t>𝐶</m:t>
                                        </m:r>
                                      </m:sub>
                                    </m:sSub>
                                    <m:d>
                                      <m:dPr>
                                        <m:ctrlPr>
                                          <a:rPr lang="en-US" sz="1600" b="1" i="1" kern="1200">
                                            <a:solidFill>
                                              <a:schemeClr val="tx1"/>
                                            </a:solidFill>
                                            <a:effectLst/>
                                            <a:latin typeface="Cambria Math" panose="02040503050406030204" pitchFamily="18" charset="0"/>
                                            <a:ea typeface="+mn-ea"/>
                                            <a:cs typeface="+mn-cs"/>
                                          </a:rPr>
                                        </m:ctrlPr>
                                      </m:dPr>
                                      <m:e>
                                        <m:r>
                                          <a:rPr lang="en-US" sz="1600" b="1" i="1" kern="1200">
                                            <a:solidFill>
                                              <a:schemeClr val="tx1"/>
                                            </a:solidFill>
                                            <a:effectLst/>
                                            <a:latin typeface="Cambria Math" panose="02040503050406030204" pitchFamily="18" charset="0"/>
                                            <a:ea typeface="+mn-ea"/>
                                            <a:cs typeface="+mn-cs"/>
                                          </a:rPr>
                                          <m:t>𝑡</m:t>
                                        </m:r>
                                      </m:e>
                                    </m:d>
                                    <m:r>
                                      <a:rPr lang="en-US" sz="1600" b="1" i="1" kern="1200">
                                        <a:solidFill>
                                          <a:schemeClr val="tx1"/>
                                        </a:solidFill>
                                        <a:effectLst/>
                                        <a:latin typeface="Cambria Math" panose="02040503050406030204" pitchFamily="18" charset="0"/>
                                        <a:ea typeface="+mn-ea"/>
                                        <a:cs typeface="+mn-cs"/>
                                      </a:rPr>
                                      <m:t>𝑑𝑡</m:t>
                                    </m:r>
                                  </m:e>
                                </m:nary>
                                <m:r>
                                  <a:rPr lang="en-US" sz="1600" b="1" kern="1200">
                                    <a:solidFill>
                                      <a:schemeClr val="tx1"/>
                                    </a:solidFill>
                                    <a:effectLst/>
                                    <a:latin typeface="Cambria Math" panose="02040503050406030204" pitchFamily="18" charset="0"/>
                                    <a:ea typeface="+mn-ea"/>
                                    <a:cs typeface="+mn-cs"/>
                                  </a:rPr>
                                  <m:t>=</m:t>
                                </m:r>
                                <m:r>
                                  <a:rPr lang="en-US" sz="1600" b="1" i="1" kern="1200">
                                    <a:solidFill>
                                      <a:schemeClr val="tx1"/>
                                    </a:solidFill>
                                    <a:effectLst/>
                                    <a:latin typeface="Cambria Math" panose="02040503050406030204" pitchFamily="18" charset="0"/>
                                    <a:ea typeface="+mn-ea"/>
                                    <a:cs typeface="+mn-cs"/>
                                  </a:rPr>
                                  <m:t>0</m:t>
                                </m:r>
                              </m:oMath>
                            </m:oMathPara>
                          </a14:m>
                          <a:endParaRPr lang="en-US" sz="16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11446009"/>
                      </a:ext>
                    </a:extLst>
                  </a:tr>
                </a:tbl>
              </a:graphicData>
            </a:graphic>
          </p:graphicFrame>
        </mc:Choice>
        <mc:Fallback xmlns="">
          <p:graphicFrame>
            <p:nvGraphicFramePr>
              <p:cNvPr id="15" name="Table 14">
                <a:extLst>
                  <a:ext uri="{FF2B5EF4-FFF2-40B4-BE49-F238E27FC236}">
                    <a16:creationId xmlns:a16="http://schemas.microsoft.com/office/drawing/2014/main" id="{BA88A644-BDFC-4DCC-BD43-097E828F8612}"/>
                  </a:ext>
                </a:extLst>
              </p:cNvPr>
              <p:cNvGraphicFramePr>
                <a:graphicFrameLocks noGrp="1"/>
              </p:cNvGraphicFramePr>
              <p:nvPr>
                <p:extLst>
                  <p:ext uri="{D42A27DB-BD31-4B8C-83A1-F6EECF244321}">
                    <p14:modId xmlns:p14="http://schemas.microsoft.com/office/powerpoint/2010/main" val="779601681"/>
                  </p:ext>
                </p:extLst>
              </p:nvPr>
            </p:nvGraphicFramePr>
            <p:xfrm>
              <a:off x="1828799" y="5718372"/>
              <a:ext cx="5937250" cy="765048"/>
            </p:xfrm>
            <a:graphic>
              <a:graphicData uri="http://schemas.openxmlformats.org/drawingml/2006/table">
                <a:tbl>
                  <a:tblPr firstRow="1" firstCol="1" bandRow="1">
                    <a:tableStyleId>{5C22544A-7EE6-4342-B048-85BDC9FD1C3A}</a:tableStyleId>
                  </a:tblPr>
                  <a:tblGrid>
                    <a:gridCol w="4894819">
                      <a:extLst>
                        <a:ext uri="{9D8B030D-6E8A-4147-A177-3AD203B41FA5}">
                          <a16:colId xmlns:a16="http://schemas.microsoft.com/office/drawing/2014/main" val="1746223995"/>
                        </a:ext>
                      </a:extLst>
                    </a:gridCol>
                    <a:gridCol w="1042431">
                      <a:extLst>
                        <a:ext uri="{9D8B030D-6E8A-4147-A177-3AD203B41FA5}">
                          <a16:colId xmlns:a16="http://schemas.microsoft.com/office/drawing/2014/main" val="3184093054"/>
                        </a:ext>
                      </a:extLst>
                    </a:gridCol>
                  </a:tblGrid>
                  <a:tr h="765048">
                    <a:tc>
                      <a:txBody>
                        <a:bodyPr/>
                        <a:lstStyle/>
                        <a:p>
                          <a:endParaRPr lang="en-US"/>
                        </a:p>
                      </a:txBody>
                      <a:tcPr marL="68580" marR="68580" marT="0" marB="0" anchor="ctr">
                        <a:blipFill>
                          <a:blip r:embed="rId9"/>
                          <a:stretch>
                            <a:fillRect l="-124" t="-794" r="-21891" b="-3175"/>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2211446009"/>
                      </a:ext>
                    </a:extLst>
                  </a:tr>
                </a:tbl>
              </a:graphicData>
            </a:graphic>
          </p:graphicFrame>
        </mc:Fallback>
      </mc:AlternateContent>
      <p:sp>
        <p:nvSpPr>
          <p:cNvPr id="16" name="TextBox 15">
            <a:extLst>
              <a:ext uri="{FF2B5EF4-FFF2-40B4-BE49-F238E27FC236}">
                <a16:creationId xmlns:a16="http://schemas.microsoft.com/office/drawing/2014/main" id="{62320486-0207-4F57-AA2B-A558BEC20120}"/>
              </a:ext>
            </a:extLst>
          </p:cNvPr>
          <p:cNvSpPr txBox="1"/>
          <p:nvPr/>
        </p:nvSpPr>
        <p:spPr>
          <a:xfrm>
            <a:off x="1578530" y="6445482"/>
            <a:ext cx="6437788" cy="313932"/>
          </a:xfrm>
          <a:prstGeom prst="rect">
            <a:avLst/>
          </a:prstGeom>
          <a:noFill/>
        </p:spPr>
        <p:txBody>
          <a:bodyPr wrap="square">
            <a:spAutoFit/>
          </a:bodyPr>
          <a:lstStyle/>
          <a:p>
            <a:pPr marL="285750" marR="0" indent="-285750" algn="ctr" rtl="1">
              <a:lnSpc>
                <a:spcPct val="90000"/>
              </a:lnSpc>
              <a:spcBef>
                <a:spcPts val="0"/>
              </a:spcBef>
              <a:spcAft>
                <a:spcPts val="0"/>
              </a:spcAft>
              <a:buFont typeface="Wingdings" panose="05000000000000000000" pitchFamily="2" charset="2"/>
              <a:buChar char="v"/>
            </a:pPr>
            <a:r>
              <a:rPr lang="ar-SA" sz="16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بنابراین</a:t>
            </a:r>
            <a:r>
              <a:rPr lang="fa-IR" sz="16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a:t>
            </a:r>
            <a:r>
              <a:rPr lang="ar-SA" sz="16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rPr>
              <a:t> برای ولتاژهای متناوب، جریان متوسط یک خازن صفر است.</a:t>
            </a:r>
            <a:endParaRPr lang="en-US" sz="1600" dirty="0">
              <a:solidFill>
                <a:srgbClr val="FF0000"/>
              </a:solidFill>
              <a:effectLst/>
              <a:latin typeface="Times New Roman" panose="02020603050405020304" pitchFamily="18" charset="0"/>
              <a:ea typeface="Times New Roman" panose="02020603050405020304" pitchFamily="18" charset="0"/>
              <a:cs typeface="B Titr" panose="00000700000000000000" pitchFamily="2" charset="-78"/>
            </a:endParaRPr>
          </a:p>
        </p:txBody>
      </p:sp>
      <p:sp>
        <p:nvSpPr>
          <p:cNvPr id="17" name="TextBox 16">
            <a:extLst>
              <a:ext uri="{FF2B5EF4-FFF2-40B4-BE49-F238E27FC236}">
                <a16:creationId xmlns:a16="http://schemas.microsoft.com/office/drawing/2014/main" id="{893F8419-95E4-400A-BCB7-2F5524D9C71E}"/>
              </a:ext>
            </a:extLst>
          </p:cNvPr>
          <p:cNvSpPr txBox="1"/>
          <p:nvPr/>
        </p:nvSpPr>
        <p:spPr>
          <a:xfrm>
            <a:off x="362983" y="4283325"/>
            <a:ext cx="8607423" cy="541687"/>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ü"/>
            </a:pPr>
            <a:r>
              <a:rPr lang="ar-SA"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اگر ولتاژ خازن متناوب باشد، انرژی ذخیره شده در ابتدا و انتهای دوره تناوب با هم برابر خواهند بود. </a:t>
            </a:r>
            <a:r>
              <a:rPr lang="ar-SA" sz="1600"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بنابراین</a:t>
            </a:r>
            <a:r>
              <a:rPr lang="fa-IR" sz="1600"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a:t>
            </a:r>
            <a:r>
              <a:rPr lang="ar-SA" sz="1600" dirty="0" smtClean="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ar-SA"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توان متوسط جذب­شده توسط خازن برای عملکرد متناوب در حالت مانا برابر با صفر است.</a:t>
            </a:r>
            <a:endParaRPr lang="en-US" sz="160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1E00637-3AE2-45B6-872E-3843FDF8C0A7}"/>
                  </a:ext>
                </a:extLst>
              </p:cNvPr>
              <p:cNvSpPr txBox="1"/>
              <p:nvPr/>
            </p:nvSpPr>
            <p:spPr>
              <a:xfrm>
                <a:off x="725010" y="5267522"/>
                <a:ext cx="7961790" cy="457176"/>
              </a:xfrm>
              <a:prstGeom prst="rect">
                <a:avLst/>
              </a:prstGeom>
              <a:noFill/>
            </p:spPr>
            <p:txBody>
              <a:bodyPr wrap="square">
                <a:spAutoFit/>
              </a:bodyPr>
              <a:lstStyle/>
              <a:p>
                <a14:m>
                  <m:oMath xmlns:m="http://schemas.openxmlformats.org/officeDocument/2006/math">
                    <m:r>
                      <a:rPr lang="en-US" sz="1600" i="1">
                        <a:latin typeface="Cambria Math" panose="02040503050406030204" pitchFamily="18" charset="0"/>
                      </a:rPr>
                      <m:t>𝑣</m:t>
                    </m:r>
                    <m:d>
                      <m:dPr>
                        <m:ctrlPr>
                          <a:rPr lang="en-US" sz="1600" i="1" smtClean="0">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0">
                                <a:solidFill>
                                  <a:schemeClr val="tx1"/>
                                </a:solidFill>
                                <a:latin typeface="Cambria Math" panose="02040503050406030204" pitchFamily="18" charset="0"/>
                              </a:rPr>
                              <m:t>0</m:t>
                            </m:r>
                          </m:sub>
                        </m:sSub>
                        <m:r>
                          <a:rPr lang="en-US" sz="1600" i="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𝑇</m:t>
                        </m:r>
                      </m:e>
                    </m:d>
                    <m:r>
                      <a:rPr lang="en-US" sz="160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0">
                            <a:solidFill>
                              <a:schemeClr val="tx1"/>
                            </a:solidFill>
                            <a:latin typeface="Cambria Math" panose="02040503050406030204" pitchFamily="18" charset="0"/>
                          </a:rPr>
                          <m:t>1</m:t>
                        </m:r>
                      </m:num>
                      <m:den>
                        <m:r>
                          <a:rPr lang="en-US" sz="1600" i="1">
                            <a:solidFill>
                              <a:schemeClr val="tx1"/>
                            </a:solidFill>
                            <a:latin typeface="Cambria Math" panose="02040503050406030204" pitchFamily="18" charset="0"/>
                          </a:rPr>
                          <m:t>𝐶</m:t>
                        </m:r>
                      </m:den>
                    </m:f>
                    <m:nary>
                      <m:naryPr>
                        <m:limLoc m:val="undOvr"/>
                        <m:ctrlPr>
                          <a:rPr lang="en-US" sz="1600" i="1">
                            <a:solidFill>
                              <a:schemeClr val="tx1"/>
                            </a:solidFill>
                            <a:latin typeface="Cambria Math" panose="02040503050406030204" pitchFamily="18" charset="0"/>
                          </a:rPr>
                        </m:ctrlPr>
                      </m:naryPr>
                      <m: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0">
                                <a:solidFill>
                                  <a:schemeClr val="tx1"/>
                                </a:solidFill>
                                <a:latin typeface="Cambria Math" panose="02040503050406030204" pitchFamily="18" charset="0"/>
                              </a:rPr>
                              <m:t>0</m:t>
                            </m:r>
                          </m:sub>
                        </m:sSub>
                      </m:sub>
                      <m:sup>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0">
                                <a:solidFill>
                                  <a:schemeClr val="tx1"/>
                                </a:solidFill>
                                <a:latin typeface="Cambria Math" panose="02040503050406030204" pitchFamily="18" charset="0"/>
                              </a:rPr>
                              <m:t>0</m:t>
                            </m:r>
                          </m:sub>
                        </m:sSub>
                        <m:r>
                          <a:rPr lang="en-US" sz="1600" i="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𝑇</m:t>
                        </m:r>
                      </m:sup>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𝑖</m:t>
                            </m:r>
                          </m:e>
                          <m:sub>
                            <m:r>
                              <a:rPr lang="en-US" sz="1600" i="1">
                                <a:solidFill>
                                  <a:schemeClr val="tx1"/>
                                </a:solidFill>
                                <a:latin typeface="Cambria Math" panose="02040503050406030204" pitchFamily="18" charset="0"/>
                              </a:rPr>
                              <m:t>𝐶</m:t>
                            </m:r>
                          </m:sub>
                        </m:sSub>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𝑡</m:t>
                            </m:r>
                          </m:e>
                        </m:d>
                        <m:r>
                          <a:rPr lang="en-US" sz="1600" i="1">
                            <a:solidFill>
                              <a:schemeClr val="tx1"/>
                            </a:solidFill>
                            <a:latin typeface="Cambria Math" panose="02040503050406030204" pitchFamily="18" charset="0"/>
                          </a:rPr>
                          <m:t>𝑑𝑡</m:t>
                        </m:r>
                      </m:e>
                    </m:nary>
                    <m:r>
                      <a:rPr lang="en-US" sz="1600" i="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𝑣</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0">
                                <a:solidFill>
                                  <a:schemeClr val="tx1"/>
                                </a:solidFill>
                                <a:latin typeface="Cambria Math" panose="02040503050406030204" pitchFamily="18" charset="0"/>
                              </a:rPr>
                              <m:t>0</m:t>
                            </m:r>
                          </m:sub>
                        </m:sSub>
                      </m:e>
                    </m:d>
                  </m:oMath>
                </a14:m>
                <a:r>
                  <a:rPr lang="en-US" sz="1600" dirty="0">
                    <a:solidFill>
                      <a:schemeClr val="tx1"/>
                    </a:solidFill>
                  </a:rPr>
                  <a:t>=&gt;</a:t>
                </a:r>
                <a14:m>
                  <m:oMath xmlns:m="http://schemas.openxmlformats.org/officeDocument/2006/math">
                    <m:r>
                      <a:rPr lang="en-US" sz="1600" i="1">
                        <a:solidFill>
                          <a:schemeClr val="tx1"/>
                        </a:solidFill>
                        <a:latin typeface="Cambria Math" panose="02040503050406030204" pitchFamily="18" charset="0"/>
                      </a:rPr>
                      <m:t>𝑣</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0</m:t>
                            </m:r>
                          </m:sub>
                        </m:sSub>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𝑇</m:t>
                        </m:r>
                      </m:e>
                    </m:d>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𝑣</m:t>
                    </m:r>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0</m:t>
                            </m:r>
                          </m:sub>
                        </m:sSub>
                      </m:e>
                    </m:d>
                    <m:r>
                      <a:rPr lang="en-US" sz="160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i="1">
                            <a:solidFill>
                              <a:schemeClr val="tx1"/>
                            </a:solidFill>
                            <a:latin typeface="Cambria Math" panose="02040503050406030204" pitchFamily="18" charset="0"/>
                          </a:rPr>
                          <m:t>1</m:t>
                        </m:r>
                      </m:num>
                      <m:den>
                        <m:r>
                          <a:rPr lang="en-US" sz="1600" i="1">
                            <a:solidFill>
                              <a:schemeClr val="tx1"/>
                            </a:solidFill>
                            <a:latin typeface="Cambria Math" panose="02040503050406030204" pitchFamily="18" charset="0"/>
                          </a:rPr>
                          <m:t>𝐶</m:t>
                        </m:r>
                      </m:den>
                    </m:f>
                    <m:nary>
                      <m:naryPr>
                        <m:limLoc m:val="undOvr"/>
                        <m:ctrlPr>
                          <a:rPr lang="en-US" sz="1600" i="1">
                            <a:solidFill>
                              <a:schemeClr val="tx1"/>
                            </a:solidFill>
                            <a:latin typeface="Cambria Math" panose="02040503050406030204" pitchFamily="18" charset="0"/>
                          </a:rPr>
                        </m:ctrlPr>
                      </m:naryPr>
                      <m:sub>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0</m:t>
                            </m:r>
                          </m:sub>
                        </m:sSub>
                      </m:sub>
                      <m:sup>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𝑡</m:t>
                            </m:r>
                          </m:e>
                          <m:sub>
                            <m:r>
                              <a:rPr lang="en-US" sz="1600" i="1">
                                <a:solidFill>
                                  <a:schemeClr val="tx1"/>
                                </a:solidFill>
                                <a:latin typeface="Cambria Math" panose="02040503050406030204" pitchFamily="18" charset="0"/>
                              </a:rPr>
                              <m:t>0</m:t>
                            </m:r>
                          </m:sub>
                        </m:sSub>
                        <m:r>
                          <a:rPr lang="en-US" sz="1600" i="1">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𝑇</m:t>
                        </m:r>
                      </m:sup>
                      <m:e>
                        <m:sSub>
                          <m:sSubPr>
                            <m:ctrlPr>
                              <a:rPr lang="en-US" sz="1600" i="1">
                                <a:solidFill>
                                  <a:schemeClr val="tx1"/>
                                </a:solidFill>
                                <a:latin typeface="Cambria Math" panose="02040503050406030204" pitchFamily="18" charset="0"/>
                              </a:rPr>
                            </m:ctrlPr>
                          </m:sSubPr>
                          <m:e>
                            <m:r>
                              <a:rPr lang="en-US" sz="1600" i="1">
                                <a:solidFill>
                                  <a:schemeClr val="tx1"/>
                                </a:solidFill>
                                <a:latin typeface="Cambria Math" panose="02040503050406030204" pitchFamily="18" charset="0"/>
                              </a:rPr>
                              <m:t>𝑖</m:t>
                            </m:r>
                          </m:e>
                          <m:sub>
                            <m:r>
                              <a:rPr lang="en-US" sz="1600" i="1">
                                <a:solidFill>
                                  <a:schemeClr val="tx1"/>
                                </a:solidFill>
                                <a:latin typeface="Cambria Math" panose="02040503050406030204" pitchFamily="18" charset="0"/>
                              </a:rPr>
                              <m:t>𝐶</m:t>
                            </m:r>
                          </m:sub>
                        </m:sSub>
                        <m:d>
                          <m:dPr>
                            <m:ctrlPr>
                              <a:rPr lang="en-US" sz="1600" i="1">
                                <a:solidFill>
                                  <a:schemeClr val="tx1"/>
                                </a:solidFill>
                                <a:latin typeface="Cambria Math" panose="02040503050406030204" pitchFamily="18" charset="0"/>
                              </a:rPr>
                            </m:ctrlPr>
                          </m:dPr>
                          <m:e>
                            <m:r>
                              <a:rPr lang="en-US" sz="1600" i="1">
                                <a:solidFill>
                                  <a:schemeClr val="tx1"/>
                                </a:solidFill>
                                <a:latin typeface="Cambria Math" panose="02040503050406030204" pitchFamily="18" charset="0"/>
                              </a:rPr>
                              <m:t>𝑡</m:t>
                            </m:r>
                          </m:e>
                        </m:d>
                        <m:r>
                          <a:rPr lang="en-US" sz="1600" i="1">
                            <a:solidFill>
                              <a:schemeClr val="tx1"/>
                            </a:solidFill>
                            <a:latin typeface="Cambria Math" panose="02040503050406030204" pitchFamily="18" charset="0"/>
                          </a:rPr>
                          <m:t>𝑑𝑡</m:t>
                        </m:r>
                      </m:e>
                    </m:nary>
                    <m:r>
                      <a:rPr lang="en-US" sz="1600">
                        <a:solidFill>
                          <a:schemeClr val="tx1"/>
                        </a:solidFill>
                        <a:latin typeface="Cambria Math" panose="02040503050406030204" pitchFamily="18" charset="0"/>
                      </a:rPr>
                      <m:t>=</m:t>
                    </m:r>
                    <m:r>
                      <a:rPr lang="en-US" sz="1600" i="1">
                        <a:solidFill>
                          <a:schemeClr val="tx1"/>
                        </a:solidFill>
                        <a:latin typeface="Cambria Math" panose="02040503050406030204" pitchFamily="18" charset="0"/>
                      </a:rPr>
                      <m:t>0</m:t>
                    </m:r>
                  </m:oMath>
                </a14:m>
                <a:endParaRPr lang="en-US" sz="1600" dirty="0">
                  <a:solidFill>
                    <a:schemeClr val="tx1"/>
                  </a:solidFill>
                </a:endParaRPr>
              </a:p>
            </p:txBody>
          </p:sp>
        </mc:Choice>
        <mc:Fallback xmlns="">
          <p:sp>
            <p:nvSpPr>
              <p:cNvPr id="18" name="TextBox 17">
                <a:extLst>
                  <a:ext uri="{FF2B5EF4-FFF2-40B4-BE49-F238E27FC236}">
                    <a16:creationId xmlns:a16="http://schemas.microsoft.com/office/drawing/2014/main" id="{E1E00637-3AE2-45B6-872E-3843FDF8C0A7}"/>
                  </a:ext>
                </a:extLst>
              </p:cNvPr>
              <p:cNvSpPr txBox="1">
                <a:spLocks noRot="1" noChangeAspect="1" noMove="1" noResize="1" noEditPoints="1" noAdjustHandles="1" noChangeArrowheads="1" noChangeShapeType="1" noTextEdit="1"/>
              </p:cNvSpPr>
              <p:nvPr/>
            </p:nvSpPr>
            <p:spPr>
              <a:xfrm>
                <a:off x="725010" y="5267522"/>
                <a:ext cx="7961790" cy="457176"/>
              </a:xfrm>
              <a:prstGeom prst="rect">
                <a:avLst/>
              </a:prstGeom>
              <a:blipFill>
                <a:blip r:embed="rId10"/>
                <a:stretch>
                  <a:fillRect t="-93333" b="-144000"/>
                </a:stretch>
              </a:blipFill>
            </p:spPr>
            <p:txBody>
              <a:bodyPr/>
              <a:lstStyle/>
              <a:p>
                <a:r>
                  <a:rPr lang="en-US">
                    <a:noFill/>
                  </a:rPr>
                  <a:t> </a:t>
                </a:r>
              </a:p>
            </p:txBody>
          </p:sp>
        </mc:Fallback>
      </mc:AlternateContent>
    </p:spTree>
    <p:extLst>
      <p:ext uri="{BB962C8B-B14F-4D97-AF65-F5344CB8AC3E}">
        <p14:creationId xmlns:p14="http://schemas.microsoft.com/office/powerpoint/2010/main" val="3930554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dirty="0"/>
          </a:p>
        </p:txBody>
      </p:sp>
      <p:sp>
        <p:nvSpPr>
          <p:cNvPr id="3" name="TextBox 2">
            <a:extLst>
              <a:ext uri="{FF2B5EF4-FFF2-40B4-BE49-F238E27FC236}">
                <a16:creationId xmlns:a16="http://schemas.microsoft.com/office/drawing/2014/main" id="{2D840FA7-31D7-44C5-8915-2953C59D64B4}"/>
              </a:ext>
            </a:extLst>
          </p:cNvPr>
          <p:cNvSpPr txBox="1"/>
          <p:nvPr/>
        </p:nvSpPr>
        <p:spPr>
          <a:xfrm>
            <a:off x="326625" y="240105"/>
            <a:ext cx="8723050" cy="1091646"/>
          </a:xfrm>
          <a:prstGeom prst="rect">
            <a:avLst/>
          </a:prstGeom>
          <a:noFill/>
        </p:spPr>
        <p:txBody>
          <a:bodyPr wrap="square">
            <a:spAutoFit/>
          </a:bodyPr>
          <a:lstStyle/>
          <a:p>
            <a:pPr marL="285750" marR="0" indent="-285750" algn="just" rtl="1">
              <a:lnSpc>
                <a:spcPct val="90000"/>
              </a:lnSpc>
              <a:spcBef>
                <a:spcPts val="0"/>
              </a:spcBef>
              <a:spcAft>
                <a:spcPts val="600"/>
              </a:spcAft>
              <a:buFont typeface="Wingdings" panose="05000000000000000000" pitchFamily="2" charset="2"/>
              <a:buChar char="v"/>
            </a:pPr>
            <a:r>
              <a:rPr lang="fa-IR" sz="162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مفهوم مقدار مؤثر: </a:t>
            </a:r>
            <a:r>
              <a:rPr lang="fa-IR" sz="1620" dirty="0" smtClean="0">
                <a:latin typeface="Times New Roman" panose="02020603050405020304" pitchFamily="18" charset="0"/>
                <a:ea typeface="Times New Roman" panose="02020603050405020304" pitchFamily="18" charset="0"/>
                <a:cs typeface="B Nazanin" panose="00000400000000000000" pitchFamily="2" charset="-78"/>
              </a:rPr>
              <a:t>مقدار </a:t>
            </a:r>
            <a:r>
              <a:rPr lang="fa-IR" sz="1620" dirty="0">
                <a:latin typeface="Times New Roman" panose="02020603050405020304" pitchFamily="18" charset="0"/>
                <a:ea typeface="Times New Roman" panose="02020603050405020304" pitchFamily="18" charset="0"/>
                <a:cs typeface="B Nazanin" panose="00000400000000000000" pitchFamily="2" charset="-78"/>
              </a:rPr>
              <a:t>مؤثر یک شکل‌موج ولتاژ متناوب، براساس توان متوسطی که به یک مقاومت تحویل می‌دهد، تعریف می شود. </a:t>
            </a:r>
            <a:r>
              <a:rPr lang="fa-IR" sz="162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برای ولتاژ متناوب دو سر یک </a:t>
            </a:r>
            <a:r>
              <a:rPr lang="fa-IR" sz="162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مقاومت</a:t>
            </a:r>
            <a:r>
              <a:rPr lang="fa-IR" sz="162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ولتاژ مؤثر، به­صورت ولتاژی که کارایی آن در تحویل توان متوسط به اندازه یک ولتاژ </a:t>
            </a:r>
            <a:r>
              <a:rPr lang="en-US" sz="162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DC</a:t>
            </a:r>
            <a:r>
              <a:rPr lang="fa-IR" sz="1620"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است، تعریف می‌شود</a:t>
            </a:r>
            <a:r>
              <a:rPr lang="fa-IR" sz="162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fa-IR" sz="1620" dirty="0">
                <a:latin typeface="Times New Roman" panose="02020603050405020304" pitchFamily="18" charset="0"/>
                <a:ea typeface="Times New Roman" panose="02020603050405020304" pitchFamily="18" charset="0"/>
                <a:cs typeface="B Nazanin" panose="00000400000000000000" pitchFamily="2" charset="-78"/>
              </a:rPr>
              <a:t>مقدار مؤثر یک ولتاژ یا جریان، به مقدار ریشه متوسط مجذور (</a:t>
            </a:r>
            <a:r>
              <a:rPr lang="en-US" sz="1620" dirty="0">
                <a:latin typeface="Times New Roman" panose="02020603050405020304" pitchFamily="18" charset="0"/>
                <a:ea typeface="Times New Roman" panose="02020603050405020304" pitchFamily="18" charset="0"/>
                <a:cs typeface="B Nazanin" panose="00000400000000000000" pitchFamily="2" charset="-78"/>
              </a:rPr>
              <a:t>RMS</a:t>
            </a:r>
            <a:r>
              <a:rPr lang="fa-IR" sz="1620" dirty="0">
                <a:latin typeface="Times New Roman" panose="02020603050405020304" pitchFamily="18" charset="0"/>
                <a:ea typeface="Times New Roman" panose="02020603050405020304" pitchFamily="18" charset="0"/>
                <a:cs typeface="B Nazanin" panose="00000400000000000000" pitchFamily="2" charset="-78"/>
              </a:rPr>
              <a:t>) نیز موسوم است.  </a:t>
            </a:r>
            <a:endParaRPr lang="en-US" sz="1620" dirty="0">
              <a:effectLst/>
              <a:latin typeface="Times New Roman" panose="02020603050405020304" pitchFamily="18" charset="0"/>
              <a:ea typeface="Times New Roman" panose="02020603050405020304" pitchFamily="18" charset="0"/>
              <a:cs typeface="B Nazanin" panose="00000400000000000000" pitchFamily="2" charset="-78"/>
            </a:endParaRPr>
          </a:p>
          <a:p>
            <a:pPr marL="285750" marR="0" indent="-285750">
              <a:spcBef>
                <a:spcPts val="0"/>
              </a:spcBef>
              <a:spcAft>
                <a:spcPts val="600"/>
              </a:spcAft>
              <a:buFont typeface="Wingdings" panose="05000000000000000000" pitchFamily="2" charset="2"/>
              <a:buChar char="ü"/>
            </a:pPr>
            <a:r>
              <a:rPr lang="en-US" sz="1620" dirty="0">
                <a:solidFill>
                  <a:srgbClr val="00B050"/>
                </a:solidFill>
                <a:effectLst/>
                <a:latin typeface="Times New Roman" panose="02020603050405020304" pitchFamily="18" charset="0"/>
                <a:ea typeface="Times New Roman" panose="02020603050405020304" pitchFamily="18" charset="0"/>
                <a:cs typeface="B Nazanin" panose="00000400000000000000" pitchFamily="2" charset="-78"/>
              </a:rPr>
              <a:t>Root Mean Square (RMS)</a:t>
            </a:r>
          </a:p>
        </p:txBody>
      </p:sp>
      <p:sp>
        <p:nvSpPr>
          <p:cNvPr id="4" name="TextBox 3">
            <a:extLst>
              <a:ext uri="{FF2B5EF4-FFF2-40B4-BE49-F238E27FC236}">
                <a16:creationId xmlns:a16="http://schemas.microsoft.com/office/drawing/2014/main" id="{DD3E3FBF-ED19-4E7F-81BA-2F051866F71E}"/>
              </a:ext>
            </a:extLst>
          </p:cNvPr>
          <p:cNvSpPr txBox="1"/>
          <p:nvPr/>
        </p:nvSpPr>
        <p:spPr>
          <a:xfrm>
            <a:off x="4387188" y="1085354"/>
            <a:ext cx="4572000" cy="353943"/>
          </a:xfrm>
          <a:prstGeom prst="rect">
            <a:avLst/>
          </a:prstGeom>
          <a:noFill/>
        </p:spPr>
        <p:txBody>
          <a:bodyPr wrap="square">
            <a:spAutoFit/>
          </a:bodyPr>
          <a:lstStyle/>
          <a:p>
            <a:pPr algn="r" rtl="1"/>
            <a:r>
              <a:rPr lang="fa-IR" sz="1700" dirty="0">
                <a:effectLst/>
                <a:latin typeface="Times New Roman" panose="02020603050405020304" pitchFamily="18" charset="0"/>
                <a:ea typeface="Times New Roman" panose="02020603050405020304" pitchFamily="18" charset="0"/>
                <a:cs typeface="B Nazanin" panose="00000400000000000000" pitchFamily="2" charset="-78"/>
              </a:rPr>
              <a:t>برای ولتاژ </a:t>
            </a:r>
            <a:r>
              <a:rPr lang="en-US" sz="1700" dirty="0">
                <a:effectLst/>
                <a:latin typeface="Times New Roman" panose="02020603050405020304" pitchFamily="18" charset="0"/>
                <a:ea typeface="Times New Roman" panose="02020603050405020304" pitchFamily="18" charset="0"/>
                <a:cs typeface="B Nazanin" panose="00000400000000000000" pitchFamily="2" charset="-78"/>
              </a:rPr>
              <a:t>DC</a:t>
            </a:r>
            <a:r>
              <a:rPr lang="fa-IR" sz="1700" dirty="0">
                <a:effectLst/>
                <a:latin typeface="Times New Roman" panose="02020603050405020304" pitchFamily="18" charset="0"/>
                <a:ea typeface="Times New Roman" panose="02020603050405020304" pitchFamily="18" charset="0"/>
                <a:cs typeface="B Nazanin" panose="00000400000000000000" pitchFamily="2" charset="-78"/>
              </a:rPr>
              <a:t> دو سر یک مقاومت داریم:</a:t>
            </a:r>
            <a:endParaRPr lang="en-US" sz="17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E99426-E6D4-4EA2-A2F5-04E0BC258751}"/>
                  </a:ext>
                </a:extLst>
              </p:cNvPr>
              <p:cNvSpPr txBox="1"/>
              <p:nvPr/>
            </p:nvSpPr>
            <p:spPr>
              <a:xfrm>
                <a:off x="-197854" y="1295400"/>
                <a:ext cx="1447800" cy="60074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20" i="1" smtClean="0">
                          <a:solidFill>
                            <a:schemeClr val="tx1"/>
                          </a:solidFill>
                          <a:latin typeface="Cambria Math" panose="02040503050406030204" pitchFamily="18" charset="0"/>
                        </a:rPr>
                        <m:t>𝑃</m:t>
                      </m:r>
                      <m:r>
                        <a:rPr lang="en-US" sz="1620" i="0">
                          <a:solidFill>
                            <a:schemeClr val="tx1"/>
                          </a:solidFill>
                          <a:latin typeface="Cambria Math" panose="02040503050406030204" pitchFamily="18" charset="0"/>
                        </a:rPr>
                        <m:t>=</m:t>
                      </m:r>
                      <m:f>
                        <m:fPr>
                          <m:ctrlPr>
                            <a:rPr lang="en-US" sz="1620" i="1">
                              <a:solidFill>
                                <a:schemeClr val="tx1"/>
                              </a:solidFill>
                              <a:latin typeface="Cambria Math" panose="02040503050406030204" pitchFamily="18" charset="0"/>
                            </a:rPr>
                          </m:ctrlPr>
                        </m:fPr>
                        <m:num>
                          <m:sSubSup>
                            <m:sSubSupPr>
                              <m:ctrlPr>
                                <a:rPr lang="en-US" sz="1620" i="1">
                                  <a:solidFill>
                                    <a:schemeClr val="tx1"/>
                                  </a:solidFill>
                                  <a:latin typeface="Cambria Math" panose="02040503050406030204" pitchFamily="18" charset="0"/>
                                </a:rPr>
                              </m:ctrlPr>
                            </m:sSubSupPr>
                            <m:e>
                              <m:r>
                                <a:rPr lang="en-US" sz="1620" i="1">
                                  <a:solidFill>
                                    <a:schemeClr val="tx1"/>
                                  </a:solidFill>
                                  <a:latin typeface="Cambria Math" panose="02040503050406030204" pitchFamily="18" charset="0"/>
                                </a:rPr>
                                <m:t>𝑉</m:t>
                              </m:r>
                            </m:e>
                            <m:sub>
                              <m:r>
                                <m:rPr>
                                  <m:sty m:val="p"/>
                                </m:rPr>
                                <a:rPr lang="en-US" sz="1620" i="0">
                                  <a:solidFill>
                                    <a:schemeClr val="tx1"/>
                                  </a:solidFill>
                                  <a:latin typeface="Cambria Math" panose="02040503050406030204" pitchFamily="18" charset="0"/>
                                </a:rPr>
                                <m:t>dc</m:t>
                              </m:r>
                            </m:sub>
                            <m:sup>
                              <m:r>
                                <a:rPr lang="en-US" sz="1620" i="0">
                                  <a:solidFill>
                                    <a:schemeClr val="tx1"/>
                                  </a:solidFill>
                                  <a:latin typeface="Cambria Math" panose="02040503050406030204" pitchFamily="18" charset="0"/>
                                </a:rPr>
                                <m:t>2</m:t>
                              </m:r>
                            </m:sup>
                          </m:sSubSup>
                        </m:num>
                        <m:den>
                          <m:r>
                            <a:rPr lang="en-US" sz="1620" i="1">
                              <a:solidFill>
                                <a:schemeClr val="tx1"/>
                              </a:solidFill>
                              <a:latin typeface="Cambria Math" panose="02040503050406030204" pitchFamily="18" charset="0"/>
                            </a:rPr>
                            <m:t>𝑅</m:t>
                          </m:r>
                        </m:den>
                      </m:f>
                    </m:oMath>
                  </m:oMathPara>
                </a14:m>
                <a:endParaRPr lang="en-US" sz="1620" dirty="0">
                  <a:solidFill>
                    <a:schemeClr val="tx1"/>
                  </a:solidFill>
                </a:endParaRPr>
              </a:p>
            </p:txBody>
          </p:sp>
        </mc:Choice>
        <mc:Fallback xmlns="">
          <p:sp>
            <p:nvSpPr>
              <p:cNvPr id="5" name="TextBox 4">
                <a:extLst>
                  <a:ext uri="{FF2B5EF4-FFF2-40B4-BE49-F238E27FC236}">
                    <a16:creationId xmlns:a16="http://schemas.microsoft.com/office/drawing/2014/main" id="{72E99426-E6D4-4EA2-A2F5-04E0BC258751}"/>
                  </a:ext>
                </a:extLst>
              </p:cNvPr>
              <p:cNvSpPr txBox="1">
                <a:spLocks noRot="1" noChangeAspect="1" noMove="1" noResize="1" noEditPoints="1" noAdjustHandles="1" noChangeArrowheads="1" noChangeShapeType="1" noTextEdit="1"/>
              </p:cNvSpPr>
              <p:nvPr/>
            </p:nvSpPr>
            <p:spPr>
              <a:xfrm>
                <a:off x="-197854" y="1295400"/>
                <a:ext cx="1447800" cy="60074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184B768-89FA-4175-98DF-C256FEBFEFEA}"/>
                  </a:ext>
                </a:extLst>
              </p:cNvPr>
              <p:cNvSpPr txBox="1"/>
              <p:nvPr/>
            </p:nvSpPr>
            <p:spPr>
              <a:xfrm>
                <a:off x="-152401" y="1890873"/>
                <a:ext cx="1257300" cy="6011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20" i="1" smtClean="0">
                          <a:solidFill>
                            <a:schemeClr val="tx1"/>
                          </a:solidFill>
                          <a:latin typeface="Cambria Math" panose="02040503050406030204" pitchFamily="18" charset="0"/>
                        </a:rPr>
                        <m:t>𝑃</m:t>
                      </m:r>
                      <m:r>
                        <a:rPr lang="en-US" sz="1620" i="0">
                          <a:solidFill>
                            <a:schemeClr val="tx1"/>
                          </a:solidFill>
                          <a:latin typeface="Cambria Math" panose="02040503050406030204" pitchFamily="18" charset="0"/>
                        </a:rPr>
                        <m:t>=</m:t>
                      </m:r>
                      <m:f>
                        <m:fPr>
                          <m:ctrlPr>
                            <a:rPr lang="en-US" sz="1620" i="1">
                              <a:solidFill>
                                <a:schemeClr val="tx1"/>
                              </a:solidFill>
                              <a:latin typeface="Cambria Math" panose="02040503050406030204" pitchFamily="18" charset="0"/>
                            </a:rPr>
                          </m:ctrlPr>
                        </m:fPr>
                        <m:num>
                          <m:sSubSup>
                            <m:sSubSupPr>
                              <m:ctrlPr>
                                <a:rPr lang="en-US" sz="1620" i="1">
                                  <a:solidFill>
                                    <a:schemeClr val="tx1"/>
                                  </a:solidFill>
                                  <a:latin typeface="Cambria Math" panose="02040503050406030204" pitchFamily="18" charset="0"/>
                                </a:rPr>
                              </m:ctrlPr>
                            </m:sSubSupPr>
                            <m:e>
                              <m:r>
                                <a:rPr lang="en-US" sz="1620" i="1">
                                  <a:solidFill>
                                    <a:schemeClr val="tx1"/>
                                  </a:solidFill>
                                  <a:latin typeface="Cambria Math" panose="02040503050406030204" pitchFamily="18" charset="0"/>
                                </a:rPr>
                                <m:t>𝑉</m:t>
                              </m:r>
                            </m:e>
                            <m:sub>
                              <m:r>
                                <m:rPr>
                                  <m:sty m:val="p"/>
                                </m:rPr>
                                <a:rPr lang="en-US" sz="1620" i="0">
                                  <a:solidFill>
                                    <a:schemeClr val="tx1"/>
                                  </a:solidFill>
                                  <a:latin typeface="Cambria Math" panose="02040503050406030204" pitchFamily="18" charset="0"/>
                                </a:rPr>
                                <m:t>eff</m:t>
                              </m:r>
                            </m:sub>
                            <m:sup>
                              <m:r>
                                <a:rPr lang="en-US" sz="1620" i="0">
                                  <a:solidFill>
                                    <a:schemeClr val="tx1"/>
                                  </a:solidFill>
                                  <a:latin typeface="Cambria Math" panose="02040503050406030204" pitchFamily="18" charset="0"/>
                                </a:rPr>
                                <m:t>2</m:t>
                              </m:r>
                            </m:sup>
                          </m:sSubSup>
                        </m:num>
                        <m:den>
                          <m:r>
                            <a:rPr lang="en-US" sz="1620" i="1">
                              <a:solidFill>
                                <a:schemeClr val="tx1"/>
                              </a:solidFill>
                              <a:latin typeface="Cambria Math" panose="02040503050406030204" pitchFamily="18" charset="0"/>
                            </a:rPr>
                            <m:t>𝑅</m:t>
                          </m:r>
                        </m:den>
                      </m:f>
                    </m:oMath>
                  </m:oMathPara>
                </a14:m>
                <a:endParaRPr lang="en-US" sz="1620" dirty="0">
                  <a:solidFill>
                    <a:schemeClr val="tx1"/>
                  </a:solidFill>
                </a:endParaRPr>
              </a:p>
            </p:txBody>
          </p:sp>
        </mc:Choice>
        <mc:Fallback xmlns="">
          <p:sp>
            <p:nvSpPr>
              <p:cNvPr id="6" name="TextBox 5">
                <a:extLst>
                  <a:ext uri="{FF2B5EF4-FFF2-40B4-BE49-F238E27FC236}">
                    <a16:creationId xmlns:a16="http://schemas.microsoft.com/office/drawing/2014/main" id="{1184B768-89FA-4175-98DF-C256FEBFEFEA}"/>
                  </a:ext>
                </a:extLst>
              </p:cNvPr>
              <p:cNvSpPr txBox="1">
                <a:spLocks noRot="1" noChangeAspect="1" noMove="1" noResize="1" noEditPoints="1" noAdjustHandles="1" noChangeArrowheads="1" noChangeShapeType="1" noTextEdit="1"/>
              </p:cNvSpPr>
              <p:nvPr/>
            </p:nvSpPr>
            <p:spPr>
              <a:xfrm>
                <a:off x="-152401" y="1890873"/>
                <a:ext cx="1257300" cy="601190"/>
              </a:xfrm>
              <a:prstGeom prst="rect">
                <a:avLst/>
              </a:prstGeom>
              <a:blipFill>
                <a:blip r:embed="rId4"/>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73607DB-624B-43BE-97C6-C7C4B6F28D57}"/>
              </a:ext>
            </a:extLst>
          </p:cNvPr>
          <p:cNvPicPr>
            <a:picLocks noChangeAspect="1"/>
          </p:cNvPicPr>
          <p:nvPr/>
        </p:nvPicPr>
        <p:blipFill>
          <a:blip r:embed="rId5"/>
          <a:stretch>
            <a:fillRect/>
          </a:stretch>
        </p:blipFill>
        <p:spPr>
          <a:xfrm>
            <a:off x="1163759" y="1543444"/>
            <a:ext cx="6553200" cy="773401"/>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1AD3CAE-A07C-4DE5-9C62-B94BD14B0CE6}"/>
                  </a:ext>
                </a:extLst>
              </p:cNvPr>
              <p:cNvSpPr txBox="1"/>
              <p:nvPr/>
            </p:nvSpPr>
            <p:spPr>
              <a:xfrm>
                <a:off x="5029200" y="1486659"/>
                <a:ext cx="2171699" cy="88472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20" smtClean="0">
                          <a:solidFill>
                            <a:schemeClr val="tx1"/>
                          </a:solidFill>
                          <a:latin typeface="Cambria Math" panose="02040503050406030204" pitchFamily="18" charset="0"/>
                        </a:rPr>
                        <m:t>=</m:t>
                      </m:r>
                      <m:f>
                        <m:fPr>
                          <m:ctrlPr>
                            <a:rPr lang="en-US" sz="1620" i="1">
                              <a:solidFill>
                                <a:schemeClr val="tx1"/>
                              </a:solidFill>
                              <a:latin typeface="Cambria Math" panose="02040503050406030204" pitchFamily="18" charset="0"/>
                            </a:rPr>
                          </m:ctrlPr>
                        </m:fPr>
                        <m:num>
                          <m:r>
                            <a:rPr lang="en-US" sz="1620" i="0">
                              <a:solidFill>
                                <a:schemeClr val="tx1"/>
                              </a:solidFill>
                              <a:latin typeface="Cambria Math" panose="02040503050406030204" pitchFamily="18" charset="0"/>
                            </a:rPr>
                            <m:t>1</m:t>
                          </m:r>
                        </m:num>
                        <m:den>
                          <m:r>
                            <a:rPr lang="en-US" sz="1620" i="1">
                              <a:solidFill>
                                <a:schemeClr val="tx1"/>
                              </a:solidFill>
                              <a:latin typeface="Cambria Math" panose="02040503050406030204" pitchFamily="18" charset="0"/>
                            </a:rPr>
                            <m:t>𝑅</m:t>
                          </m:r>
                        </m:den>
                      </m:f>
                      <m:d>
                        <m:dPr>
                          <m:begChr m:val="["/>
                          <m:endChr m:val="]"/>
                          <m:ctrlPr>
                            <a:rPr lang="en-US" sz="1620" i="1">
                              <a:solidFill>
                                <a:schemeClr val="tx1"/>
                              </a:solidFill>
                              <a:latin typeface="Cambria Math" panose="02040503050406030204" pitchFamily="18" charset="0"/>
                            </a:rPr>
                          </m:ctrlPr>
                        </m:dPr>
                        <m:e>
                          <m:f>
                            <m:fPr>
                              <m:ctrlPr>
                                <a:rPr lang="en-US" sz="1620" i="1">
                                  <a:solidFill>
                                    <a:schemeClr val="tx1"/>
                                  </a:solidFill>
                                  <a:latin typeface="Cambria Math" panose="02040503050406030204" pitchFamily="18" charset="0"/>
                                </a:rPr>
                              </m:ctrlPr>
                            </m:fPr>
                            <m:num>
                              <m:r>
                                <a:rPr lang="en-US" sz="1620" i="0">
                                  <a:solidFill>
                                    <a:schemeClr val="tx1"/>
                                  </a:solidFill>
                                  <a:latin typeface="Cambria Math" panose="02040503050406030204" pitchFamily="18" charset="0"/>
                                </a:rPr>
                                <m:t>1</m:t>
                              </m:r>
                            </m:num>
                            <m:den>
                              <m:r>
                                <a:rPr lang="en-US" sz="1620" i="1">
                                  <a:solidFill>
                                    <a:schemeClr val="tx1"/>
                                  </a:solidFill>
                                  <a:latin typeface="Cambria Math" panose="02040503050406030204" pitchFamily="18" charset="0"/>
                                </a:rPr>
                                <m:t>𝑇</m:t>
                              </m:r>
                            </m:den>
                          </m:f>
                          <m:nary>
                            <m:naryPr>
                              <m:limLoc m:val="undOvr"/>
                              <m:ctrlPr>
                                <a:rPr lang="en-US" sz="1620" i="1">
                                  <a:solidFill>
                                    <a:schemeClr val="tx1"/>
                                  </a:solidFill>
                                  <a:latin typeface="Cambria Math" panose="02040503050406030204" pitchFamily="18" charset="0"/>
                                </a:rPr>
                              </m:ctrlPr>
                            </m:naryPr>
                            <m:sub>
                              <m:r>
                                <a:rPr lang="en-US" sz="1620" i="0">
                                  <a:solidFill>
                                    <a:schemeClr val="tx1"/>
                                  </a:solidFill>
                                  <a:latin typeface="Cambria Math" panose="02040503050406030204" pitchFamily="18" charset="0"/>
                                </a:rPr>
                                <m:t>0</m:t>
                              </m:r>
                            </m:sub>
                            <m:sup>
                              <m:r>
                                <a:rPr lang="en-US" sz="1620" i="1">
                                  <a:solidFill>
                                    <a:schemeClr val="tx1"/>
                                  </a:solidFill>
                                  <a:latin typeface="Cambria Math" panose="02040503050406030204" pitchFamily="18" charset="0"/>
                                </a:rPr>
                                <m:t>𝑇</m:t>
                              </m:r>
                            </m:sup>
                            <m:e>
                              <m:sSup>
                                <m:sSupPr>
                                  <m:ctrlPr>
                                    <a:rPr lang="en-US" sz="1620" i="1">
                                      <a:solidFill>
                                        <a:schemeClr val="tx1"/>
                                      </a:solidFill>
                                      <a:latin typeface="Cambria Math" panose="02040503050406030204" pitchFamily="18" charset="0"/>
                                    </a:rPr>
                                  </m:ctrlPr>
                                </m:sSupPr>
                                <m:e>
                                  <m:r>
                                    <a:rPr lang="en-US" sz="1620" i="1">
                                      <a:solidFill>
                                        <a:schemeClr val="tx1"/>
                                      </a:solidFill>
                                      <a:latin typeface="Cambria Math" panose="02040503050406030204" pitchFamily="18" charset="0"/>
                                    </a:rPr>
                                    <m:t>𝑣</m:t>
                                  </m:r>
                                </m:e>
                                <m:sup>
                                  <m:r>
                                    <a:rPr lang="en-US" sz="1620" i="0">
                                      <a:solidFill>
                                        <a:schemeClr val="tx1"/>
                                      </a:solidFill>
                                      <a:latin typeface="Cambria Math" panose="02040503050406030204" pitchFamily="18" charset="0"/>
                                    </a:rPr>
                                    <m:t>2</m:t>
                                  </m:r>
                                </m:sup>
                              </m:sSup>
                              <m:d>
                                <m:dPr>
                                  <m:ctrlPr>
                                    <a:rPr lang="en-US" sz="1620" i="1">
                                      <a:solidFill>
                                        <a:schemeClr val="tx1"/>
                                      </a:solidFill>
                                      <a:latin typeface="Cambria Math" panose="02040503050406030204" pitchFamily="18" charset="0"/>
                                    </a:rPr>
                                  </m:ctrlPr>
                                </m:dPr>
                                <m:e>
                                  <m:r>
                                    <a:rPr lang="en-US" sz="1620" i="1">
                                      <a:solidFill>
                                        <a:schemeClr val="tx1"/>
                                      </a:solidFill>
                                      <a:latin typeface="Cambria Math" panose="02040503050406030204" pitchFamily="18" charset="0"/>
                                    </a:rPr>
                                    <m:t>𝑡</m:t>
                                  </m:r>
                                </m:e>
                              </m:d>
                              <m:r>
                                <a:rPr lang="en-US" sz="1620" i="1">
                                  <a:solidFill>
                                    <a:schemeClr val="tx1"/>
                                  </a:solidFill>
                                  <a:latin typeface="Cambria Math" panose="02040503050406030204" pitchFamily="18" charset="0"/>
                                </a:rPr>
                                <m:t>𝑑𝑡</m:t>
                              </m:r>
                            </m:e>
                          </m:nary>
                        </m:e>
                      </m:d>
                    </m:oMath>
                  </m:oMathPara>
                </a14:m>
                <a:endParaRPr lang="en-US" sz="1620" dirty="0">
                  <a:solidFill>
                    <a:schemeClr val="tx1"/>
                  </a:solidFill>
                </a:endParaRPr>
              </a:p>
            </p:txBody>
          </p:sp>
        </mc:Choice>
        <mc:Fallback xmlns="">
          <p:sp>
            <p:nvSpPr>
              <p:cNvPr id="8" name="TextBox 7">
                <a:extLst>
                  <a:ext uri="{FF2B5EF4-FFF2-40B4-BE49-F238E27FC236}">
                    <a16:creationId xmlns:a16="http://schemas.microsoft.com/office/drawing/2014/main" id="{41AD3CAE-A07C-4DE5-9C62-B94BD14B0CE6}"/>
                  </a:ext>
                </a:extLst>
              </p:cNvPr>
              <p:cNvSpPr txBox="1">
                <a:spLocks noRot="1" noChangeAspect="1" noMove="1" noResize="1" noEditPoints="1" noAdjustHandles="1" noChangeArrowheads="1" noChangeShapeType="1" noTextEdit="1"/>
              </p:cNvSpPr>
              <p:nvPr/>
            </p:nvSpPr>
            <p:spPr>
              <a:xfrm>
                <a:off x="5029200" y="1486659"/>
                <a:ext cx="2171699" cy="8847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CCD7839-02D0-42CF-A599-B699B4DBDA61}"/>
                  </a:ext>
                </a:extLst>
              </p:cNvPr>
              <p:cNvSpPr txBox="1"/>
              <p:nvPr/>
            </p:nvSpPr>
            <p:spPr>
              <a:xfrm>
                <a:off x="6825753" y="1486659"/>
                <a:ext cx="2286000" cy="84388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620" b="0" i="1" smtClean="0">
                          <a:solidFill>
                            <a:schemeClr val="tx1"/>
                          </a:solidFill>
                          <a:latin typeface="Cambria Math" panose="02040503050406030204" pitchFamily="18" charset="0"/>
                        </a:rPr>
                        <m:t>⇒</m:t>
                      </m:r>
                      <m:sSubSup>
                        <m:sSubSupPr>
                          <m:ctrlPr>
                            <a:rPr lang="en-US" sz="1620" i="1" smtClean="0">
                              <a:solidFill>
                                <a:schemeClr val="tx1"/>
                              </a:solidFill>
                              <a:latin typeface="Cambria Math" panose="02040503050406030204" pitchFamily="18" charset="0"/>
                            </a:rPr>
                          </m:ctrlPr>
                        </m:sSubSupPr>
                        <m:e>
                          <m:r>
                            <a:rPr lang="en-US" sz="1620" b="0" i="1">
                              <a:solidFill>
                                <a:schemeClr val="tx1"/>
                              </a:solidFill>
                              <a:latin typeface="Cambria Math" panose="02040503050406030204" pitchFamily="18" charset="0"/>
                            </a:rPr>
                            <m:t>𝑉</m:t>
                          </m:r>
                        </m:e>
                        <m:sub>
                          <m:r>
                            <m:rPr>
                              <m:sty m:val="p"/>
                            </m:rPr>
                            <a:rPr lang="en-US" sz="1620" b="0" i="0">
                              <a:solidFill>
                                <a:schemeClr val="tx1"/>
                              </a:solidFill>
                              <a:latin typeface="Cambria Math" panose="02040503050406030204" pitchFamily="18" charset="0"/>
                            </a:rPr>
                            <m:t>eff</m:t>
                          </m:r>
                        </m:sub>
                        <m:sup>
                          <m:r>
                            <a:rPr lang="en-US" sz="1620" b="0" i="0">
                              <a:solidFill>
                                <a:schemeClr val="tx1"/>
                              </a:solidFill>
                              <a:latin typeface="Cambria Math" panose="02040503050406030204" pitchFamily="18" charset="0"/>
                            </a:rPr>
                            <m:t>2</m:t>
                          </m:r>
                        </m:sup>
                      </m:sSubSup>
                      <m:r>
                        <a:rPr lang="en-US" sz="1620" b="0" i="0">
                          <a:solidFill>
                            <a:schemeClr val="tx1"/>
                          </a:solidFill>
                          <a:latin typeface="Cambria Math" panose="02040503050406030204" pitchFamily="18" charset="0"/>
                        </a:rPr>
                        <m:t>=</m:t>
                      </m:r>
                      <m:f>
                        <m:fPr>
                          <m:ctrlPr>
                            <a:rPr lang="en-US" sz="1620" i="1">
                              <a:solidFill>
                                <a:schemeClr val="tx1"/>
                              </a:solidFill>
                              <a:latin typeface="Cambria Math" panose="02040503050406030204" pitchFamily="18" charset="0"/>
                            </a:rPr>
                          </m:ctrlPr>
                        </m:fPr>
                        <m:num>
                          <m:r>
                            <a:rPr lang="en-US" sz="1620" b="0" i="0">
                              <a:solidFill>
                                <a:schemeClr val="tx1"/>
                              </a:solidFill>
                              <a:latin typeface="Cambria Math" panose="02040503050406030204" pitchFamily="18" charset="0"/>
                            </a:rPr>
                            <m:t>1</m:t>
                          </m:r>
                        </m:num>
                        <m:den>
                          <m:r>
                            <a:rPr lang="en-US" sz="1620" b="0" i="1">
                              <a:solidFill>
                                <a:schemeClr val="tx1"/>
                              </a:solidFill>
                              <a:latin typeface="Cambria Math" panose="02040503050406030204" pitchFamily="18" charset="0"/>
                            </a:rPr>
                            <m:t>𝑇</m:t>
                          </m:r>
                        </m:den>
                      </m:f>
                      <m:nary>
                        <m:naryPr>
                          <m:limLoc m:val="undOvr"/>
                          <m:ctrlPr>
                            <a:rPr lang="en-US" sz="1620" i="1">
                              <a:solidFill>
                                <a:schemeClr val="tx1"/>
                              </a:solidFill>
                              <a:latin typeface="Cambria Math" panose="02040503050406030204" pitchFamily="18" charset="0"/>
                            </a:rPr>
                          </m:ctrlPr>
                        </m:naryPr>
                        <m:sub>
                          <m:r>
                            <a:rPr lang="en-US" sz="1620" b="0" i="0">
                              <a:solidFill>
                                <a:schemeClr val="tx1"/>
                              </a:solidFill>
                              <a:latin typeface="Cambria Math" panose="02040503050406030204" pitchFamily="18" charset="0"/>
                            </a:rPr>
                            <m:t>0</m:t>
                          </m:r>
                        </m:sub>
                        <m:sup>
                          <m:r>
                            <a:rPr lang="en-US" sz="1620" b="0" i="1">
                              <a:solidFill>
                                <a:schemeClr val="tx1"/>
                              </a:solidFill>
                              <a:latin typeface="Cambria Math" panose="02040503050406030204" pitchFamily="18" charset="0"/>
                            </a:rPr>
                            <m:t>𝑇</m:t>
                          </m:r>
                        </m:sup>
                        <m:e>
                          <m:sSup>
                            <m:sSupPr>
                              <m:ctrlPr>
                                <a:rPr lang="en-US" sz="1620" i="1">
                                  <a:solidFill>
                                    <a:schemeClr val="tx1"/>
                                  </a:solidFill>
                                  <a:latin typeface="Cambria Math" panose="02040503050406030204" pitchFamily="18" charset="0"/>
                                </a:rPr>
                              </m:ctrlPr>
                            </m:sSupPr>
                            <m:e>
                              <m:r>
                                <a:rPr lang="en-US" sz="1620" b="0" i="1">
                                  <a:solidFill>
                                    <a:schemeClr val="tx1"/>
                                  </a:solidFill>
                                  <a:latin typeface="Cambria Math" panose="02040503050406030204" pitchFamily="18" charset="0"/>
                                </a:rPr>
                                <m:t>𝑣</m:t>
                              </m:r>
                            </m:e>
                            <m:sup>
                              <m:r>
                                <a:rPr lang="en-US" sz="1620" b="0" i="0">
                                  <a:solidFill>
                                    <a:schemeClr val="tx1"/>
                                  </a:solidFill>
                                  <a:latin typeface="Cambria Math" panose="02040503050406030204" pitchFamily="18" charset="0"/>
                                </a:rPr>
                                <m:t>2</m:t>
                              </m:r>
                            </m:sup>
                          </m:sSup>
                          <m:d>
                            <m:dPr>
                              <m:ctrlPr>
                                <a:rPr lang="en-US" sz="1620" i="1">
                                  <a:solidFill>
                                    <a:schemeClr val="tx1"/>
                                  </a:solidFill>
                                  <a:latin typeface="Cambria Math" panose="02040503050406030204" pitchFamily="18" charset="0"/>
                                </a:rPr>
                              </m:ctrlPr>
                            </m:dPr>
                            <m:e>
                              <m:r>
                                <a:rPr lang="en-US" sz="1620" b="0" i="1">
                                  <a:solidFill>
                                    <a:schemeClr val="tx1"/>
                                  </a:solidFill>
                                  <a:latin typeface="Cambria Math" panose="02040503050406030204" pitchFamily="18" charset="0"/>
                                </a:rPr>
                                <m:t>𝑡</m:t>
                              </m:r>
                            </m:e>
                          </m:d>
                          <m:r>
                            <a:rPr lang="en-US" sz="1620" b="0" i="1">
                              <a:solidFill>
                                <a:schemeClr val="tx1"/>
                              </a:solidFill>
                              <a:latin typeface="Cambria Math" panose="02040503050406030204" pitchFamily="18" charset="0"/>
                            </a:rPr>
                            <m:t>𝑑𝑡</m:t>
                          </m:r>
                        </m:e>
                      </m:nary>
                    </m:oMath>
                  </m:oMathPara>
                </a14:m>
                <a:endParaRPr lang="en-US" sz="1620" dirty="0">
                  <a:solidFill>
                    <a:schemeClr val="tx1"/>
                  </a:solidFill>
                </a:endParaRPr>
              </a:p>
            </p:txBody>
          </p:sp>
        </mc:Choice>
        <mc:Fallback xmlns="">
          <p:sp>
            <p:nvSpPr>
              <p:cNvPr id="9" name="TextBox 8">
                <a:extLst>
                  <a:ext uri="{FF2B5EF4-FFF2-40B4-BE49-F238E27FC236}">
                    <a16:creationId xmlns:a16="http://schemas.microsoft.com/office/drawing/2014/main" id="{9CCD7839-02D0-42CF-A599-B699B4DBDA61}"/>
                  </a:ext>
                </a:extLst>
              </p:cNvPr>
              <p:cNvSpPr txBox="1">
                <a:spLocks noRot="1" noChangeAspect="1" noMove="1" noResize="1" noEditPoints="1" noAdjustHandles="1" noChangeArrowheads="1" noChangeShapeType="1" noTextEdit="1"/>
              </p:cNvSpPr>
              <p:nvPr/>
            </p:nvSpPr>
            <p:spPr>
              <a:xfrm>
                <a:off x="6825753" y="1486659"/>
                <a:ext cx="2286000" cy="84388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12643F21-9F92-4DD0-A639-664C846424C7}"/>
                  </a:ext>
                </a:extLst>
              </p:cNvPr>
              <p:cNvGraphicFramePr>
                <a:graphicFrameLocks noGrp="1"/>
              </p:cNvGraphicFramePr>
              <p:nvPr>
                <p:extLst/>
              </p:nvPr>
            </p:nvGraphicFramePr>
            <p:xfrm>
              <a:off x="1549230" y="2393134"/>
              <a:ext cx="7061370" cy="511683"/>
            </p:xfrm>
            <a:graphic>
              <a:graphicData uri="http://schemas.openxmlformats.org/drawingml/2006/table">
                <a:tbl>
                  <a:tblPr firstRow="1" firstCol="1" bandRow="1">
                    <a:tableStyleId>{5C22544A-7EE6-4342-B048-85BDC9FD1C3A}</a:tableStyleId>
                  </a:tblPr>
                  <a:tblGrid>
                    <a:gridCol w="5618887">
                      <a:extLst>
                        <a:ext uri="{9D8B030D-6E8A-4147-A177-3AD203B41FA5}">
                          <a16:colId xmlns:a16="http://schemas.microsoft.com/office/drawing/2014/main" val="1231499053"/>
                        </a:ext>
                      </a:extLst>
                    </a:gridCol>
                    <a:gridCol w="1442483">
                      <a:extLst>
                        <a:ext uri="{9D8B030D-6E8A-4147-A177-3AD203B41FA5}">
                          <a16:colId xmlns:a16="http://schemas.microsoft.com/office/drawing/2014/main" val="3806805798"/>
                        </a:ext>
                      </a:extLst>
                    </a:gridCol>
                  </a:tblGrid>
                  <a:tr h="372745">
                    <a:tc>
                      <a:txBody>
                        <a:bodyPr/>
                        <a:lstStyle/>
                        <a:p>
                          <a:pPr marL="0" marR="0" algn="ctr">
                            <a:spcBef>
                              <a:spcPts val="0"/>
                            </a:spcBef>
                            <a:spcAft>
                              <a:spcPts val="0"/>
                            </a:spcAft>
                          </a:pPr>
                          <a14:m>
                            <m:oMath xmlns:m="http://schemas.openxmlformats.org/officeDocument/2006/math">
                              <m:sSub>
                                <m:sSubPr>
                                  <m:ctrlPr>
                                    <a:rPr lang="en-US" sz="1650" b="0" i="1" smtClean="0">
                                      <a:solidFill>
                                        <a:srgbClr val="FF0000"/>
                                      </a:solidFill>
                                      <a:effectLst/>
                                      <a:latin typeface="Cambria Math" panose="02040503050406030204" pitchFamily="18" charset="0"/>
                                      <a:ea typeface="Cambria Math" panose="02040503050406030204" pitchFamily="18" charset="0"/>
                                    </a:rPr>
                                  </m:ctrlPr>
                                </m:sSubPr>
                                <m:e>
                                  <m:r>
                                    <a:rPr lang="en-US" sz="1650" b="0" i="1" smtClean="0">
                                      <a:solidFill>
                                        <a:srgbClr val="FF0000"/>
                                      </a:solidFill>
                                      <a:effectLst/>
                                      <a:latin typeface="Cambria Math" panose="02040503050406030204" pitchFamily="18" charset="0"/>
                                      <a:ea typeface="Cambria Math" panose="02040503050406030204" pitchFamily="18" charset="0"/>
                                    </a:rPr>
                                    <m:t>𝑉</m:t>
                                  </m:r>
                                </m:e>
                                <m:sub>
                                  <m:r>
                                    <a:rPr lang="en-US" sz="1650" b="0" i="1" smtClean="0">
                                      <a:solidFill>
                                        <a:srgbClr val="FF0000"/>
                                      </a:solidFill>
                                      <a:effectLst/>
                                      <a:latin typeface="Cambria Math" panose="02040503050406030204" pitchFamily="18" charset="0"/>
                                      <a:ea typeface="Cambria Math" panose="02040503050406030204" pitchFamily="18" charset="0"/>
                                    </a:rPr>
                                    <m:t>𝑒𝑓𝑓</m:t>
                                  </m:r>
                                </m:sub>
                              </m:sSub>
                              <m:r>
                                <a:rPr lang="en-US" sz="1650" b="0" smtClean="0">
                                  <a:solidFill>
                                    <a:srgbClr val="FF0000"/>
                                  </a:solidFill>
                                  <a:effectLst/>
                                  <a:latin typeface="Cambria Math" panose="02040503050406030204" pitchFamily="18" charset="0"/>
                                  <a:ea typeface="Cambria Math" panose="02040503050406030204" pitchFamily="18" charset="0"/>
                                </a:rPr>
                                <m:t>=</m:t>
                              </m:r>
                              <m:sSub>
                                <m:sSubPr>
                                  <m:ctrlPr>
                                    <a:rPr lang="en-US" sz="1650" b="0" i="1">
                                      <a:solidFill>
                                        <a:srgbClr val="FF0000"/>
                                      </a:solidFill>
                                      <a:effectLst/>
                                      <a:latin typeface="Cambria Math" panose="02040503050406030204" pitchFamily="18" charset="0"/>
                                      <a:ea typeface="Cambria Math" panose="02040503050406030204" pitchFamily="18" charset="0"/>
                                    </a:rPr>
                                  </m:ctrlPr>
                                </m:sSubPr>
                                <m:e>
                                  <m:r>
                                    <a:rPr lang="en-US" sz="1650" b="0" i="1" smtClean="0">
                                      <a:solidFill>
                                        <a:srgbClr val="FF0000"/>
                                      </a:solidFill>
                                      <a:effectLst/>
                                      <a:latin typeface="Cambria Math" panose="02040503050406030204" pitchFamily="18" charset="0"/>
                                      <a:ea typeface="Cambria Math" panose="02040503050406030204" pitchFamily="18" charset="0"/>
                                    </a:rPr>
                                    <m:t>𝑉</m:t>
                                  </m:r>
                                </m:e>
                                <m:sub>
                                  <m:r>
                                    <a:rPr lang="en-US" sz="1650" b="0" i="1" smtClean="0">
                                      <a:solidFill>
                                        <a:srgbClr val="FF0000"/>
                                      </a:solidFill>
                                      <a:effectLst/>
                                      <a:latin typeface="Cambria Math" panose="02040503050406030204" pitchFamily="18" charset="0"/>
                                      <a:ea typeface="Cambria Math" panose="02040503050406030204" pitchFamily="18" charset="0"/>
                                    </a:rPr>
                                    <m:t>𝑟𝑚𝑠</m:t>
                                  </m:r>
                                </m:sub>
                              </m:sSub>
                              <m:r>
                                <a:rPr lang="en-US" sz="1650" b="0" smtClean="0">
                                  <a:solidFill>
                                    <a:srgbClr val="FF0000"/>
                                  </a:solidFill>
                                  <a:effectLst/>
                                  <a:latin typeface="Cambria Math" panose="02040503050406030204" pitchFamily="18" charset="0"/>
                                  <a:ea typeface="Cambria Math" panose="02040503050406030204" pitchFamily="18" charset="0"/>
                                </a:rPr>
                                <m:t>=</m:t>
                              </m:r>
                              <m:rad>
                                <m:radPr>
                                  <m:degHide m:val="on"/>
                                  <m:ctrlPr>
                                    <a:rPr lang="en-US" sz="1650" b="0" i="1">
                                      <a:solidFill>
                                        <a:srgbClr val="FF0000"/>
                                      </a:solidFill>
                                      <a:effectLst/>
                                      <a:latin typeface="Cambria Math" panose="02040503050406030204" pitchFamily="18" charset="0"/>
                                      <a:ea typeface="Cambria Math" panose="02040503050406030204" pitchFamily="18" charset="0"/>
                                    </a:rPr>
                                  </m:ctrlPr>
                                </m:radPr>
                                <m:deg/>
                                <m:e>
                                  <m:f>
                                    <m:fPr>
                                      <m:ctrlPr>
                                        <a:rPr lang="en-US" sz="1650" b="0" i="1">
                                          <a:solidFill>
                                            <a:srgbClr val="FF0000"/>
                                          </a:solidFill>
                                          <a:effectLst/>
                                          <a:latin typeface="Cambria Math" panose="02040503050406030204" pitchFamily="18" charset="0"/>
                                          <a:ea typeface="Cambria Math" panose="02040503050406030204" pitchFamily="18" charset="0"/>
                                        </a:rPr>
                                      </m:ctrlPr>
                                    </m:fPr>
                                    <m:num>
                                      <m:r>
                                        <a:rPr lang="en-US" sz="1650" b="0" i="1" smtClean="0">
                                          <a:solidFill>
                                            <a:srgbClr val="FF0000"/>
                                          </a:solidFill>
                                          <a:effectLst/>
                                          <a:latin typeface="Cambria Math" panose="02040503050406030204" pitchFamily="18" charset="0"/>
                                          <a:ea typeface="Cambria Math" panose="02040503050406030204" pitchFamily="18" charset="0"/>
                                        </a:rPr>
                                        <m:t>1</m:t>
                                      </m:r>
                                    </m:num>
                                    <m:den>
                                      <m:r>
                                        <a:rPr lang="en-US" sz="1650" b="0" i="1" smtClean="0">
                                          <a:solidFill>
                                            <a:srgbClr val="FF0000"/>
                                          </a:solidFill>
                                          <a:effectLst/>
                                          <a:latin typeface="Cambria Math" panose="02040503050406030204" pitchFamily="18" charset="0"/>
                                          <a:ea typeface="Cambria Math" panose="02040503050406030204" pitchFamily="18" charset="0"/>
                                        </a:rPr>
                                        <m:t>𝑇</m:t>
                                      </m:r>
                                    </m:den>
                                  </m:f>
                                  <m:nary>
                                    <m:naryPr>
                                      <m:limLoc m:val="undOvr"/>
                                      <m:ctrlPr>
                                        <a:rPr lang="en-US" sz="1650" b="0" i="1">
                                          <a:solidFill>
                                            <a:srgbClr val="FF0000"/>
                                          </a:solidFill>
                                          <a:effectLst/>
                                          <a:latin typeface="Cambria Math" panose="02040503050406030204" pitchFamily="18" charset="0"/>
                                          <a:ea typeface="Cambria Math" panose="02040503050406030204" pitchFamily="18" charset="0"/>
                                        </a:rPr>
                                      </m:ctrlPr>
                                    </m:naryPr>
                                    <m:sub>
                                      <m:r>
                                        <a:rPr lang="en-US" sz="1650" b="0" i="1" smtClean="0">
                                          <a:solidFill>
                                            <a:srgbClr val="FF0000"/>
                                          </a:solidFill>
                                          <a:effectLst/>
                                          <a:latin typeface="Cambria Math" panose="02040503050406030204" pitchFamily="18" charset="0"/>
                                          <a:ea typeface="Cambria Math" panose="02040503050406030204" pitchFamily="18" charset="0"/>
                                        </a:rPr>
                                        <m:t>0</m:t>
                                      </m:r>
                                    </m:sub>
                                    <m:sup>
                                      <m:r>
                                        <a:rPr lang="en-US" sz="1650" b="0" i="1" smtClean="0">
                                          <a:solidFill>
                                            <a:srgbClr val="FF0000"/>
                                          </a:solidFill>
                                          <a:effectLst/>
                                          <a:latin typeface="Cambria Math" panose="02040503050406030204" pitchFamily="18" charset="0"/>
                                          <a:ea typeface="Cambria Math" panose="02040503050406030204" pitchFamily="18" charset="0"/>
                                        </a:rPr>
                                        <m:t>𝑇</m:t>
                                      </m:r>
                                    </m:sup>
                                    <m:e>
                                      <m:sSup>
                                        <m:sSupPr>
                                          <m:ctrlPr>
                                            <a:rPr lang="en-US" sz="1650" b="0" i="1">
                                              <a:solidFill>
                                                <a:srgbClr val="FF0000"/>
                                              </a:solidFill>
                                              <a:effectLst/>
                                              <a:latin typeface="Cambria Math" panose="02040503050406030204" pitchFamily="18" charset="0"/>
                                              <a:ea typeface="Cambria Math" panose="02040503050406030204" pitchFamily="18" charset="0"/>
                                            </a:rPr>
                                          </m:ctrlPr>
                                        </m:sSupPr>
                                        <m:e>
                                          <m:r>
                                            <a:rPr lang="en-US" sz="1650" b="0" i="1" smtClean="0">
                                              <a:solidFill>
                                                <a:srgbClr val="FF0000"/>
                                              </a:solidFill>
                                              <a:effectLst/>
                                              <a:latin typeface="Cambria Math" panose="02040503050406030204" pitchFamily="18" charset="0"/>
                                              <a:ea typeface="Cambria Math" panose="02040503050406030204" pitchFamily="18" charset="0"/>
                                            </a:rPr>
                                            <m:t>𝑣</m:t>
                                          </m:r>
                                        </m:e>
                                        <m:sup>
                                          <m:r>
                                            <a:rPr lang="en-US" sz="1650" b="0" i="1" smtClean="0">
                                              <a:solidFill>
                                                <a:srgbClr val="FF0000"/>
                                              </a:solidFill>
                                              <a:effectLst/>
                                              <a:latin typeface="Cambria Math" panose="02040503050406030204" pitchFamily="18" charset="0"/>
                                              <a:ea typeface="Cambria Math" panose="02040503050406030204" pitchFamily="18" charset="0"/>
                                            </a:rPr>
                                            <m:t>2</m:t>
                                          </m:r>
                                        </m:sup>
                                      </m:sSup>
                                      <m:r>
                                        <a:rPr lang="en-US" sz="1650" b="0" smtClean="0">
                                          <a:solidFill>
                                            <a:srgbClr val="FF0000"/>
                                          </a:solidFill>
                                          <a:effectLst/>
                                          <a:latin typeface="Cambria Math" panose="02040503050406030204" pitchFamily="18" charset="0"/>
                                          <a:ea typeface="Cambria Math" panose="02040503050406030204" pitchFamily="18" charset="0"/>
                                        </a:rPr>
                                        <m:t>(</m:t>
                                      </m:r>
                                      <m:r>
                                        <a:rPr lang="en-US" sz="1650" b="0" i="1" smtClean="0">
                                          <a:solidFill>
                                            <a:srgbClr val="FF0000"/>
                                          </a:solidFill>
                                          <a:effectLst/>
                                          <a:latin typeface="Cambria Math" panose="02040503050406030204" pitchFamily="18" charset="0"/>
                                          <a:ea typeface="Cambria Math" panose="02040503050406030204" pitchFamily="18" charset="0"/>
                                        </a:rPr>
                                        <m:t>𝑡</m:t>
                                      </m:r>
                                      <m:r>
                                        <a:rPr lang="en-US" sz="1650" b="0" smtClean="0">
                                          <a:solidFill>
                                            <a:srgbClr val="FF0000"/>
                                          </a:solidFill>
                                          <a:effectLst/>
                                          <a:latin typeface="Cambria Math" panose="02040503050406030204" pitchFamily="18" charset="0"/>
                                          <a:ea typeface="Cambria Math" panose="02040503050406030204" pitchFamily="18" charset="0"/>
                                        </a:rPr>
                                        <m:t>)</m:t>
                                      </m:r>
                                      <m:r>
                                        <a:rPr lang="en-US" sz="1650" b="0" i="1" smtClean="0">
                                          <a:solidFill>
                                            <a:srgbClr val="FF0000"/>
                                          </a:solidFill>
                                          <a:effectLst/>
                                          <a:latin typeface="Cambria Math" panose="02040503050406030204" pitchFamily="18" charset="0"/>
                                          <a:ea typeface="Cambria Math" panose="02040503050406030204" pitchFamily="18" charset="0"/>
                                        </a:rPr>
                                        <m:t>𝑑𝑡</m:t>
                                      </m:r>
                                    </m:e>
                                  </m:nary>
                                </m:e>
                              </m:rad>
                            </m:oMath>
                          </a14:m>
                          <a:r>
                            <a:rPr lang="en-US" sz="1650" b="0" dirty="0" smtClean="0">
                              <a:solidFill>
                                <a:srgbClr val="FF0000"/>
                              </a:solidFill>
                              <a:effectLst/>
                              <a:latin typeface="Cambria Math" panose="02040503050406030204" pitchFamily="18" charset="0"/>
                              <a:ea typeface="Cambria Math" panose="02040503050406030204" pitchFamily="18" charset="0"/>
                            </a:rPr>
                            <a:t>  ,   </a:t>
                          </a:r>
                          <a14:m>
                            <m:oMath xmlns:m="http://schemas.openxmlformats.org/officeDocument/2006/math">
                              <m:sSub>
                                <m:sSubPr>
                                  <m:ctrlPr>
                                    <a:rPr lang="en-US" sz="1650" b="0" i="1" smtClean="0">
                                      <a:solidFill>
                                        <a:srgbClr val="FF0000"/>
                                      </a:solidFill>
                                      <a:effectLst/>
                                      <a:latin typeface="Cambria Math" panose="02040503050406030204" pitchFamily="18" charset="0"/>
                                      <a:ea typeface="Cambria Math" panose="02040503050406030204" pitchFamily="18" charset="0"/>
                                    </a:rPr>
                                  </m:ctrlPr>
                                </m:sSubPr>
                                <m:e>
                                  <m:r>
                                    <a:rPr lang="en-US" sz="1650" b="0" i="1" smtClean="0">
                                      <a:solidFill>
                                        <a:srgbClr val="FF0000"/>
                                      </a:solidFill>
                                      <a:effectLst/>
                                      <a:latin typeface="Cambria Math" panose="02040503050406030204" pitchFamily="18" charset="0"/>
                                      <a:ea typeface="Cambria Math" panose="02040503050406030204" pitchFamily="18" charset="0"/>
                                    </a:rPr>
                                    <m:t>𝐼</m:t>
                                  </m:r>
                                </m:e>
                                <m:sub>
                                  <m:r>
                                    <a:rPr lang="en-US" sz="1650" b="0" i="1" smtClean="0">
                                      <a:solidFill>
                                        <a:srgbClr val="FF0000"/>
                                      </a:solidFill>
                                      <a:effectLst/>
                                      <a:latin typeface="Cambria Math" panose="02040503050406030204" pitchFamily="18" charset="0"/>
                                      <a:ea typeface="Cambria Math" panose="02040503050406030204" pitchFamily="18" charset="0"/>
                                    </a:rPr>
                                    <m:t>𝑒𝑓𝑓</m:t>
                                  </m:r>
                                </m:sub>
                              </m:sSub>
                              <m:r>
                                <a:rPr lang="en-US" sz="1650" b="0" smtClean="0">
                                  <a:solidFill>
                                    <a:srgbClr val="FF0000"/>
                                  </a:solidFill>
                                  <a:effectLst/>
                                  <a:latin typeface="Cambria Math" panose="02040503050406030204" pitchFamily="18" charset="0"/>
                                  <a:ea typeface="Cambria Math" panose="02040503050406030204" pitchFamily="18" charset="0"/>
                                </a:rPr>
                                <m:t>=</m:t>
                              </m:r>
                              <m:sSub>
                                <m:sSubPr>
                                  <m:ctrlPr>
                                    <a:rPr lang="en-US" sz="1650" b="0" i="1" kern="1200" smtClean="0">
                                      <a:solidFill>
                                        <a:srgbClr val="FF0000"/>
                                      </a:solidFill>
                                      <a:effectLst/>
                                      <a:latin typeface="Cambria Math" panose="02040503050406030204" pitchFamily="18" charset="0"/>
                                      <a:ea typeface="Cambria Math" panose="02040503050406030204" pitchFamily="18" charset="0"/>
                                      <a:cs typeface="+mn-cs"/>
                                    </a:rPr>
                                  </m:ctrlPr>
                                </m:sSubPr>
                                <m:e>
                                  <m:r>
                                    <a:rPr lang="en-US" sz="1650" b="0" i="1" kern="1200" smtClean="0">
                                      <a:solidFill>
                                        <a:srgbClr val="FF0000"/>
                                      </a:solidFill>
                                      <a:effectLst/>
                                      <a:latin typeface="Cambria Math" panose="02040503050406030204" pitchFamily="18" charset="0"/>
                                      <a:ea typeface="Cambria Math" panose="02040503050406030204" pitchFamily="18" charset="0"/>
                                      <a:cs typeface="+mn-cs"/>
                                    </a:rPr>
                                    <m:t>𝐼</m:t>
                                  </m:r>
                                </m:e>
                                <m:sub>
                                  <m:r>
                                    <a:rPr lang="en-US" sz="1650" b="0" i="1" kern="1200" smtClean="0">
                                      <a:solidFill>
                                        <a:srgbClr val="FF0000"/>
                                      </a:solidFill>
                                      <a:effectLst/>
                                      <a:latin typeface="Cambria Math" panose="02040503050406030204" pitchFamily="18" charset="0"/>
                                      <a:ea typeface="Cambria Math" panose="02040503050406030204" pitchFamily="18" charset="0"/>
                                      <a:cs typeface="+mn-cs"/>
                                    </a:rPr>
                                    <m:t>𝑟𝑚𝑠</m:t>
                                  </m:r>
                                </m:sub>
                              </m:sSub>
                              <m:r>
                                <a:rPr lang="en-US" sz="1650" b="0" i="1" kern="1200" smtClean="0">
                                  <a:solidFill>
                                    <a:srgbClr val="FF0000"/>
                                  </a:solidFill>
                                  <a:effectLst/>
                                  <a:latin typeface="Cambria Math" panose="02040503050406030204" pitchFamily="18" charset="0"/>
                                  <a:ea typeface="Cambria Math" panose="02040503050406030204" pitchFamily="18" charset="0"/>
                                  <a:cs typeface="+mn-cs"/>
                                </a:rPr>
                                <m:t>=</m:t>
                              </m:r>
                              <m:rad>
                                <m:radPr>
                                  <m:degHide m:val="on"/>
                                  <m:ctrlPr>
                                    <a:rPr lang="en-US" sz="1650" b="0" i="1" kern="1200">
                                      <a:solidFill>
                                        <a:srgbClr val="FF0000"/>
                                      </a:solidFill>
                                      <a:effectLst/>
                                      <a:latin typeface="Cambria Math" panose="02040503050406030204" pitchFamily="18" charset="0"/>
                                      <a:ea typeface="Cambria Math" panose="02040503050406030204" pitchFamily="18" charset="0"/>
                                      <a:cs typeface="+mn-cs"/>
                                    </a:rPr>
                                  </m:ctrlPr>
                                </m:radPr>
                                <m:deg/>
                                <m:e>
                                  <m:f>
                                    <m:fPr>
                                      <m:ctrlPr>
                                        <a:rPr lang="en-US" sz="1650" b="0" i="1" kern="1200">
                                          <a:solidFill>
                                            <a:srgbClr val="FF0000"/>
                                          </a:solidFill>
                                          <a:effectLst/>
                                          <a:latin typeface="Cambria Math" panose="02040503050406030204" pitchFamily="18" charset="0"/>
                                          <a:ea typeface="Cambria Math" panose="02040503050406030204" pitchFamily="18" charset="0"/>
                                          <a:cs typeface="+mn-cs"/>
                                        </a:rPr>
                                      </m:ctrlPr>
                                    </m:fPr>
                                    <m:num>
                                      <m:r>
                                        <a:rPr lang="en-US" sz="1650" b="0" i="1" kern="1200" smtClean="0">
                                          <a:solidFill>
                                            <a:srgbClr val="FF0000"/>
                                          </a:solidFill>
                                          <a:effectLst/>
                                          <a:latin typeface="Cambria Math" panose="02040503050406030204" pitchFamily="18" charset="0"/>
                                          <a:ea typeface="Cambria Math" panose="02040503050406030204" pitchFamily="18" charset="0"/>
                                          <a:cs typeface="+mn-cs"/>
                                        </a:rPr>
                                        <m:t>1</m:t>
                                      </m:r>
                                    </m:num>
                                    <m:den>
                                      <m:r>
                                        <a:rPr lang="en-US" sz="1650" b="0" i="1" kern="1200" smtClean="0">
                                          <a:solidFill>
                                            <a:srgbClr val="FF0000"/>
                                          </a:solidFill>
                                          <a:effectLst/>
                                          <a:latin typeface="Cambria Math" panose="02040503050406030204" pitchFamily="18" charset="0"/>
                                          <a:ea typeface="Cambria Math" panose="02040503050406030204" pitchFamily="18" charset="0"/>
                                          <a:cs typeface="+mn-cs"/>
                                        </a:rPr>
                                        <m:t>𝑇</m:t>
                                      </m:r>
                                    </m:den>
                                  </m:f>
                                  <m:nary>
                                    <m:naryPr>
                                      <m:limLoc m:val="undOvr"/>
                                      <m:ctrlPr>
                                        <a:rPr lang="en-US" sz="1650" b="0" i="1" kern="1200">
                                          <a:solidFill>
                                            <a:srgbClr val="FF0000"/>
                                          </a:solidFill>
                                          <a:effectLst/>
                                          <a:latin typeface="Cambria Math" panose="02040503050406030204" pitchFamily="18" charset="0"/>
                                          <a:ea typeface="Cambria Math" panose="02040503050406030204" pitchFamily="18" charset="0"/>
                                          <a:cs typeface="+mn-cs"/>
                                        </a:rPr>
                                      </m:ctrlPr>
                                    </m:naryPr>
                                    <m:sub>
                                      <m:r>
                                        <a:rPr lang="en-US" sz="1650" b="0" i="1" kern="1200" smtClean="0">
                                          <a:solidFill>
                                            <a:srgbClr val="FF0000"/>
                                          </a:solidFill>
                                          <a:effectLst/>
                                          <a:latin typeface="Cambria Math" panose="02040503050406030204" pitchFamily="18" charset="0"/>
                                          <a:ea typeface="Cambria Math" panose="02040503050406030204" pitchFamily="18" charset="0"/>
                                          <a:cs typeface="+mn-cs"/>
                                        </a:rPr>
                                        <m:t>0</m:t>
                                      </m:r>
                                    </m:sub>
                                    <m:sup>
                                      <m:r>
                                        <a:rPr lang="en-US" sz="1650" b="0" i="1" kern="1200" smtClean="0">
                                          <a:solidFill>
                                            <a:srgbClr val="FF0000"/>
                                          </a:solidFill>
                                          <a:effectLst/>
                                          <a:latin typeface="Cambria Math" panose="02040503050406030204" pitchFamily="18" charset="0"/>
                                          <a:ea typeface="Cambria Math" panose="02040503050406030204" pitchFamily="18" charset="0"/>
                                          <a:cs typeface="+mn-cs"/>
                                        </a:rPr>
                                        <m:t>𝑇</m:t>
                                      </m:r>
                                    </m:sup>
                                    <m:e>
                                      <m:sSup>
                                        <m:sSupPr>
                                          <m:ctrlPr>
                                            <a:rPr lang="en-US" sz="1650" b="0" i="1" kern="1200">
                                              <a:solidFill>
                                                <a:srgbClr val="FF0000"/>
                                              </a:solidFill>
                                              <a:effectLst/>
                                              <a:latin typeface="Cambria Math" panose="02040503050406030204" pitchFamily="18" charset="0"/>
                                              <a:ea typeface="Cambria Math" panose="02040503050406030204" pitchFamily="18" charset="0"/>
                                              <a:cs typeface="+mn-cs"/>
                                            </a:rPr>
                                          </m:ctrlPr>
                                        </m:sSupPr>
                                        <m:e>
                                          <m:r>
                                            <a:rPr lang="en-US" sz="1650" b="0" i="1" kern="1200" smtClean="0">
                                              <a:solidFill>
                                                <a:srgbClr val="FF0000"/>
                                              </a:solidFill>
                                              <a:effectLst/>
                                              <a:latin typeface="Cambria Math" panose="02040503050406030204" pitchFamily="18" charset="0"/>
                                              <a:ea typeface="Cambria Math" panose="02040503050406030204" pitchFamily="18" charset="0"/>
                                              <a:cs typeface="+mn-cs"/>
                                            </a:rPr>
                                            <m:t>𝑖</m:t>
                                          </m:r>
                                        </m:e>
                                        <m:sup>
                                          <m:r>
                                            <a:rPr lang="en-US" sz="1650" b="0" i="1" kern="1200" smtClean="0">
                                              <a:solidFill>
                                                <a:srgbClr val="FF0000"/>
                                              </a:solidFill>
                                              <a:effectLst/>
                                              <a:latin typeface="Cambria Math" panose="02040503050406030204" pitchFamily="18" charset="0"/>
                                              <a:ea typeface="Cambria Math" panose="02040503050406030204" pitchFamily="18" charset="0"/>
                                              <a:cs typeface="+mn-cs"/>
                                            </a:rPr>
                                            <m:t>2</m:t>
                                          </m:r>
                                        </m:sup>
                                      </m:sSup>
                                      <m:r>
                                        <a:rPr lang="en-US" sz="1650" b="0" i="1" kern="1200" smtClean="0">
                                          <a:solidFill>
                                            <a:srgbClr val="FF0000"/>
                                          </a:solidFill>
                                          <a:effectLst/>
                                          <a:latin typeface="Cambria Math" panose="02040503050406030204" pitchFamily="18" charset="0"/>
                                          <a:ea typeface="Cambria Math" panose="02040503050406030204" pitchFamily="18" charset="0"/>
                                          <a:cs typeface="+mn-cs"/>
                                        </a:rPr>
                                        <m:t>(</m:t>
                                      </m:r>
                                      <m:r>
                                        <a:rPr lang="en-US" sz="1650" b="0" i="1" kern="1200" smtClean="0">
                                          <a:solidFill>
                                            <a:srgbClr val="FF0000"/>
                                          </a:solidFill>
                                          <a:effectLst/>
                                          <a:latin typeface="Cambria Math" panose="02040503050406030204" pitchFamily="18" charset="0"/>
                                          <a:ea typeface="Cambria Math" panose="02040503050406030204" pitchFamily="18" charset="0"/>
                                          <a:cs typeface="+mn-cs"/>
                                        </a:rPr>
                                        <m:t>𝑡</m:t>
                                      </m:r>
                                      <m:r>
                                        <a:rPr lang="en-US" sz="1650" b="0" i="1" kern="1200" smtClean="0">
                                          <a:solidFill>
                                            <a:srgbClr val="FF0000"/>
                                          </a:solidFill>
                                          <a:effectLst/>
                                          <a:latin typeface="Cambria Math" panose="02040503050406030204" pitchFamily="18" charset="0"/>
                                          <a:ea typeface="Cambria Math" panose="02040503050406030204" pitchFamily="18" charset="0"/>
                                          <a:cs typeface="+mn-cs"/>
                                        </a:rPr>
                                        <m:t>)</m:t>
                                      </m:r>
                                      <m:r>
                                        <a:rPr lang="en-US" sz="1650" b="0" i="1" kern="1200" smtClean="0">
                                          <a:solidFill>
                                            <a:srgbClr val="FF0000"/>
                                          </a:solidFill>
                                          <a:effectLst/>
                                          <a:latin typeface="Cambria Math" panose="02040503050406030204" pitchFamily="18" charset="0"/>
                                          <a:ea typeface="Cambria Math" panose="02040503050406030204" pitchFamily="18" charset="0"/>
                                          <a:cs typeface="+mn-cs"/>
                                        </a:rPr>
                                        <m:t>𝑑𝑡</m:t>
                                      </m:r>
                                    </m:e>
                                  </m:nary>
                                </m:e>
                              </m:rad>
                            </m:oMath>
                          </a14:m>
                          <a:endParaRPr lang="en-US" sz="1650" b="0" dirty="0">
                            <a:solidFill>
                              <a:srgbClr val="FF0000"/>
                            </a:solidFill>
                            <a:effectLst/>
                            <a:latin typeface="Cambria Math" panose="02040503050406030204" pitchFamily="18" charset="0"/>
                            <a:ea typeface="Cambria Math" panose="02040503050406030204" pitchFamily="18" charset="0"/>
                          </a:endParaRPr>
                        </a:p>
                      </a:txBody>
                      <a:tcPr marL="68580" marR="68580" marT="0" marB="0" anchor="ctr">
                        <a:solidFill>
                          <a:schemeClr val="bg1"/>
                        </a:solidFill>
                      </a:tcPr>
                    </a:tc>
                    <a:tc>
                      <a:txBody>
                        <a:bodyPr/>
                        <a:lstStyle/>
                        <a:p>
                          <a:pPr marL="0" marR="0" algn="ctr" rtl="1">
                            <a:lnSpc>
                              <a:spcPct val="90000"/>
                            </a:lnSpc>
                            <a:spcBef>
                              <a:spcPts val="0"/>
                            </a:spcBef>
                            <a:spcAft>
                              <a:spcPts val="0"/>
                            </a:spcAft>
                          </a:pPr>
                          <a:endParaRPr lang="en-US" sz="1650" b="1" dirty="0">
                            <a:solidFill>
                              <a:srgbClr val="FF0000"/>
                            </a:solidFill>
                            <a:effectLst/>
                            <a:latin typeface="Cambria Math" panose="02040503050406030204" pitchFamily="18" charset="0"/>
                            <a:ea typeface="Cambria Math" panose="02040503050406030204" pitchFamily="18" charset="0"/>
                          </a:endParaRPr>
                        </a:p>
                      </a:txBody>
                      <a:tcPr marL="68580" marR="68580" marT="0" marB="0" anchor="ctr">
                        <a:solidFill>
                          <a:schemeClr val="bg1"/>
                        </a:solidFill>
                      </a:tcPr>
                    </a:tc>
                    <a:extLst>
                      <a:ext uri="{0D108BD9-81ED-4DB2-BD59-A6C34878D82A}">
                        <a16:rowId xmlns:a16="http://schemas.microsoft.com/office/drawing/2014/main" val="1356171811"/>
                      </a:ext>
                    </a:extLst>
                  </a:tr>
                </a:tbl>
              </a:graphicData>
            </a:graphic>
          </p:graphicFrame>
        </mc:Choice>
        <mc:Fallback xmlns="">
          <p:graphicFrame>
            <p:nvGraphicFramePr>
              <p:cNvPr id="10" name="Table 9">
                <a:extLst>
                  <a:ext uri="{FF2B5EF4-FFF2-40B4-BE49-F238E27FC236}">
                    <a16:creationId xmlns:a16="http://schemas.microsoft.com/office/drawing/2014/main" id="{12643F21-9F92-4DD0-A639-664C846424C7}"/>
                  </a:ext>
                </a:extLst>
              </p:cNvPr>
              <p:cNvGraphicFramePr>
                <a:graphicFrameLocks noGrp="1"/>
              </p:cNvGraphicFramePr>
              <p:nvPr>
                <p:extLst>
                  <p:ext uri="{D42A27DB-BD31-4B8C-83A1-F6EECF244321}">
                    <p14:modId xmlns:p14="http://schemas.microsoft.com/office/powerpoint/2010/main" val="747774045"/>
                  </p:ext>
                </p:extLst>
              </p:nvPr>
            </p:nvGraphicFramePr>
            <p:xfrm>
              <a:off x="1549230" y="2393134"/>
              <a:ext cx="7061370" cy="511683"/>
            </p:xfrm>
            <a:graphic>
              <a:graphicData uri="http://schemas.openxmlformats.org/drawingml/2006/table">
                <a:tbl>
                  <a:tblPr firstRow="1" firstCol="1" bandRow="1">
                    <a:tableStyleId>{5C22544A-7EE6-4342-B048-85BDC9FD1C3A}</a:tableStyleId>
                  </a:tblPr>
                  <a:tblGrid>
                    <a:gridCol w="5618887">
                      <a:extLst>
                        <a:ext uri="{9D8B030D-6E8A-4147-A177-3AD203B41FA5}">
                          <a16:colId xmlns:a16="http://schemas.microsoft.com/office/drawing/2014/main" val="1231499053"/>
                        </a:ext>
                      </a:extLst>
                    </a:gridCol>
                    <a:gridCol w="1442483">
                      <a:extLst>
                        <a:ext uri="{9D8B030D-6E8A-4147-A177-3AD203B41FA5}">
                          <a16:colId xmlns:a16="http://schemas.microsoft.com/office/drawing/2014/main" val="3806805798"/>
                        </a:ext>
                      </a:extLst>
                    </a:gridCol>
                  </a:tblGrid>
                  <a:tr h="511683">
                    <a:tc>
                      <a:txBody>
                        <a:bodyPr/>
                        <a:lstStyle/>
                        <a:p>
                          <a:endParaRPr lang="en-US"/>
                        </a:p>
                      </a:txBody>
                      <a:tcPr marL="68580" marR="68580" marT="0" marB="0" anchor="ctr">
                        <a:blipFill>
                          <a:blip r:embed="rId8"/>
                          <a:stretch>
                            <a:fillRect l="-108" t="-1176" r="-26139" b="-4706"/>
                          </a:stretch>
                        </a:blipFill>
                      </a:tcPr>
                    </a:tc>
                    <a:tc>
                      <a:txBody>
                        <a:bodyPr/>
                        <a:lstStyle/>
                        <a:p>
                          <a:pPr marL="0" marR="0" algn="ctr" rtl="1">
                            <a:lnSpc>
                              <a:spcPct val="90000"/>
                            </a:lnSpc>
                            <a:spcBef>
                              <a:spcPts val="0"/>
                            </a:spcBef>
                            <a:spcAft>
                              <a:spcPts val="0"/>
                            </a:spcAft>
                          </a:pPr>
                          <a:endParaRPr lang="en-US" sz="1650" b="1" dirty="0">
                            <a:solidFill>
                              <a:srgbClr val="FF0000"/>
                            </a:solidFill>
                            <a:effectLst/>
                            <a:latin typeface="Cambria Math" panose="02040503050406030204" pitchFamily="18" charset="0"/>
                            <a:ea typeface="Cambria Math" panose="02040503050406030204" pitchFamily="18" charset="0"/>
                          </a:endParaRPr>
                        </a:p>
                      </a:txBody>
                      <a:tcPr marL="68580" marR="68580" marT="0" marB="0" anchor="ctr">
                        <a:solidFill>
                          <a:schemeClr val="bg1"/>
                        </a:solidFill>
                      </a:tcPr>
                    </a:tc>
                    <a:extLst>
                      <a:ext uri="{0D108BD9-81ED-4DB2-BD59-A6C34878D82A}">
                        <a16:rowId xmlns:a16="http://schemas.microsoft.com/office/drawing/2014/main" val="1356171811"/>
                      </a:ext>
                    </a:extLst>
                  </a:tr>
                </a:tbl>
              </a:graphicData>
            </a:graphic>
          </p:graphicFrame>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AB95898-2155-45E7-AF2D-E1FFDD5B308D}"/>
                  </a:ext>
                </a:extLst>
              </p:cNvPr>
              <p:cNvSpPr txBox="1"/>
              <p:nvPr/>
            </p:nvSpPr>
            <p:spPr>
              <a:xfrm>
                <a:off x="754646" y="1698027"/>
                <a:ext cx="533400" cy="35394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700" b="0" i="1" smtClean="0">
                          <a:solidFill>
                            <a:schemeClr val="tx1"/>
                          </a:solidFill>
                          <a:latin typeface="Cambria Math" panose="02040503050406030204" pitchFamily="18" charset="0"/>
                        </a:rPr>
                        <m:t>⇒</m:t>
                      </m:r>
                    </m:oMath>
                  </m:oMathPara>
                </a14:m>
                <a:endParaRPr lang="en-US" sz="1700" dirty="0">
                  <a:solidFill>
                    <a:schemeClr val="tx1"/>
                  </a:solidFill>
                </a:endParaRPr>
              </a:p>
            </p:txBody>
          </p:sp>
        </mc:Choice>
        <mc:Fallback xmlns="">
          <p:sp>
            <p:nvSpPr>
              <p:cNvPr id="11" name="TextBox 10">
                <a:extLst>
                  <a:ext uri="{FF2B5EF4-FFF2-40B4-BE49-F238E27FC236}">
                    <a16:creationId xmlns:a16="http://schemas.microsoft.com/office/drawing/2014/main" id="{1AB95898-2155-45E7-AF2D-E1FFDD5B308D}"/>
                  </a:ext>
                </a:extLst>
              </p:cNvPr>
              <p:cNvSpPr txBox="1">
                <a:spLocks noRot="1" noChangeAspect="1" noMove="1" noResize="1" noEditPoints="1" noAdjustHandles="1" noChangeArrowheads="1" noChangeShapeType="1" noTextEdit="1"/>
              </p:cNvSpPr>
              <p:nvPr/>
            </p:nvSpPr>
            <p:spPr>
              <a:xfrm>
                <a:off x="754646" y="1698027"/>
                <a:ext cx="533400" cy="35394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773E951-66F5-4554-9FDF-9EC4DFA2C61C}"/>
                  </a:ext>
                </a:extLst>
              </p:cNvPr>
              <p:cNvSpPr txBox="1"/>
              <p:nvPr/>
            </p:nvSpPr>
            <p:spPr>
              <a:xfrm>
                <a:off x="318273" y="2933459"/>
                <a:ext cx="8763000" cy="615553"/>
              </a:xfrm>
              <a:prstGeom prst="rect">
                <a:avLst/>
              </a:prstGeom>
              <a:noFill/>
            </p:spPr>
            <p:txBody>
              <a:bodyPr wrap="square">
                <a:spAutoFit/>
              </a:bodyPr>
              <a:lstStyle/>
              <a:p>
                <a:pPr marL="342900" marR="0" indent="-342900" algn="just" rtl="1">
                  <a:spcBef>
                    <a:spcPts val="0"/>
                  </a:spcBef>
                  <a:spcAft>
                    <a:spcPts val="0"/>
                  </a:spcAft>
                  <a:buClr>
                    <a:srgbClr val="FF0000"/>
                  </a:buClr>
                  <a:buFont typeface="Wingdings" panose="05000000000000000000" pitchFamily="2" charset="2"/>
                  <a:buChar char="ü"/>
                  <a:tabLst>
                    <a:tab pos="0" algn="r"/>
                  </a:tabLst>
                </a:pPr>
                <a:r>
                  <a:rPr lang="fa-IR" sz="17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اگر یک ولتاژ </a:t>
                </a:r>
                <a:r>
                  <a:rPr lang="fa-IR" sz="1700" dirty="0" smtClean="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متناوب، </a:t>
                </a:r>
                <a:r>
                  <a:rPr lang="fa-IR" sz="17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برابر </a:t>
                </a:r>
                <a:r>
                  <a:rPr lang="fa-IR" sz="1700" dirty="0" smtClean="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با مجموع </a:t>
                </a:r>
                <a:r>
                  <a:rPr lang="fa-IR" sz="17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دو ولتاژ متناوب دیگر باشد، یعنی </a:t>
                </a:r>
                <a14:m>
                  <m:oMath xmlns:m="http://schemas.openxmlformats.org/officeDocument/2006/math">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𝑣</m:t>
                    </m:r>
                    <m:d>
                      <m:dPr>
                        <m:ctrlP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dPr>
                      <m:e>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𝑡</m:t>
                        </m:r>
                      </m:e>
                    </m:d>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sSub>
                      <m:sSubPr>
                        <m:ctrlP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bPr>
                      <m:e>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𝑣</m:t>
                        </m:r>
                      </m:e>
                      <m:sub>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1</m:t>
                        </m:r>
                      </m:sub>
                    </m:sSub>
                    <m:d>
                      <m:dPr>
                        <m:ctrlP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dPr>
                      <m:e>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𝑡</m:t>
                        </m:r>
                      </m:e>
                    </m:d>
                    <m:r>
                      <a:rPr lang="en-US" sz="1700" b="0" i="1" smtClean="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sSub>
                      <m:sSubPr>
                        <m:ctrlP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bPr>
                      <m:e>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𝑣</m:t>
                        </m:r>
                      </m:e>
                      <m:sub>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m:t>
                        </m:r>
                      </m:sub>
                    </m:sSub>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𝑡</m:t>
                    </m:r>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oMath>
                </a14:m>
                <a:r>
                  <a:rPr lang="fa-IR" sz="17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مقدار مؤثر </a:t>
                </a:r>
                <a14:m>
                  <m:oMath xmlns:m="http://schemas.openxmlformats.org/officeDocument/2006/math">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𝑣</m:t>
                    </m:r>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𝑡</m:t>
                    </m:r>
                    <m:r>
                      <a:rPr lang="en-US" sz="17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m:t>
                    </m:r>
                  </m:oMath>
                </a14:m>
                <a:r>
                  <a:rPr lang="fa-IR" sz="17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به صورت زیر </a:t>
                </a:r>
                <a:r>
                  <a:rPr lang="fa-IR" sz="1700" dirty="0" smtClean="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تعیین </a:t>
                </a:r>
                <a:r>
                  <a:rPr lang="fa-IR" sz="17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می شود:</a:t>
                </a:r>
                <a:endParaRPr lang="en-US" sz="17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13" name="TextBox 12">
                <a:extLst>
                  <a:ext uri="{FF2B5EF4-FFF2-40B4-BE49-F238E27FC236}">
                    <a16:creationId xmlns:a16="http://schemas.microsoft.com/office/drawing/2014/main" id="{7773E951-66F5-4554-9FDF-9EC4DFA2C61C}"/>
                  </a:ext>
                </a:extLst>
              </p:cNvPr>
              <p:cNvSpPr txBox="1">
                <a:spLocks noRot="1" noChangeAspect="1" noMove="1" noResize="1" noEditPoints="1" noAdjustHandles="1" noChangeArrowheads="1" noChangeShapeType="1" noTextEdit="1"/>
              </p:cNvSpPr>
              <p:nvPr/>
            </p:nvSpPr>
            <p:spPr>
              <a:xfrm>
                <a:off x="318273" y="2933459"/>
                <a:ext cx="8763000" cy="615553"/>
              </a:xfrm>
              <a:prstGeom prst="rect">
                <a:avLst/>
              </a:prstGeom>
              <a:blipFill>
                <a:blip r:embed="rId10"/>
                <a:stretch>
                  <a:fillRect l="-974" t="-2970" r="-348" b="-148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0BEFA70-2E98-4A65-B91E-E376F728F2E9}"/>
                  </a:ext>
                </a:extLst>
              </p:cNvPr>
              <p:cNvSpPr txBox="1"/>
              <p:nvPr/>
            </p:nvSpPr>
            <p:spPr>
              <a:xfrm>
                <a:off x="57150" y="3505200"/>
                <a:ext cx="9067800" cy="443968"/>
              </a:xfrm>
              <a:prstGeom prst="rect">
                <a:avLst/>
              </a:prstGeom>
              <a:noFill/>
            </p:spPr>
            <p:txBody>
              <a:bodyPr wrap="square">
                <a:spAutoFit/>
              </a:bodyPr>
              <a:lstStyle/>
              <a:p>
                <a:pPr algn="ctr"/>
                <a14:m>
                  <m:oMath xmlns:m="http://schemas.openxmlformats.org/officeDocument/2006/math">
                    <m:sSubSup>
                      <m:sSubSupPr>
                        <m:ctrlPr>
                          <a:rPr lang="en-US" sz="1600" i="1" smtClean="0">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𝑉</m:t>
                        </m:r>
                      </m:e>
                      <m:sub>
                        <m:r>
                          <m:rPr>
                            <m:sty m:val="p"/>
                          </m:rPr>
                          <a:rPr lang="en-US" sz="1600" b="0" i="0">
                            <a:solidFill>
                              <a:schemeClr val="tx1"/>
                            </a:solidFill>
                            <a:latin typeface="Cambria Math" panose="02040503050406030204" pitchFamily="18" charset="0"/>
                          </a:rPr>
                          <m:t>rms</m:t>
                        </m:r>
                      </m:sub>
                      <m:sup>
                        <m:r>
                          <a:rPr lang="en-US" sz="1600" b="0" i="0">
                            <a:solidFill>
                              <a:schemeClr val="tx1"/>
                            </a:solidFill>
                            <a:latin typeface="Cambria Math" panose="02040503050406030204" pitchFamily="18" charset="0"/>
                          </a:rPr>
                          <m:t>2</m:t>
                        </m:r>
                      </m:sup>
                    </m:sSubSup>
                    <m:r>
                      <a:rPr lang="en-US" sz="1600" b="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b="0" i="0">
                            <a:solidFill>
                              <a:schemeClr val="tx1"/>
                            </a:solidFill>
                            <a:latin typeface="Cambria Math" panose="02040503050406030204" pitchFamily="18" charset="0"/>
                          </a:rPr>
                          <m:t>1</m:t>
                        </m:r>
                      </m:num>
                      <m:den>
                        <m:r>
                          <a:rPr lang="en-US" sz="1600" b="0" i="1">
                            <a:solidFill>
                              <a:schemeClr val="tx1"/>
                            </a:solidFill>
                            <a:latin typeface="Cambria Math" panose="02040503050406030204" pitchFamily="18" charset="0"/>
                          </a:rPr>
                          <m:t>𝑇</m:t>
                        </m:r>
                      </m:den>
                    </m:f>
                    <m:nary>
                      <m:naryPr>
                        <m:limLoc m:val="undOvr"/>
                        <m:ctrlPr>
                          <a:rPr lang="en-US" sz="1600" i="1">
                            <a:solidFill>
                              <a:schemeClr val="tx1"/>
                            </a:solidFill>
                            <a:latin typeface="Cambria Math" panose="02040503050406030204" pitchFamily="18" charset="0"/>
                          </a:rPr>
                        </m:ctrlPr>
                      </m:naryPr>
                      <m:sub>
                        <m:r>
                          <a:rPr lang="en-US" sz="1600" b="0" i="0">
                            <a:solidFill>
                              <a:schemeClr val="tx1"/>
                            </a:solidFill>
                            <a:latin typeface="Cambria Math" panose="02040503050406030204" pitchFamily="18" charset="0"/>
                          </a:rPr>
                          <m:t>0</m:t>
                        </m:r>
                      </m:sub>
                      <m:sup>
                        <m:r>
                          <a:rPr lang="en-US" sz="1600" b="0" i="1">
                            <a:solidFill>
                              <a:schemeClr val="tx1"/>
                            </a:solidFill>
                            <a:latin typeface="Cambria Math" panose="02040503050406030204" pitchFamily="18" charset="0"/>
                          </a:rPr>
                          <m:t>𝑇</m:t>
                        </m:r>
                      </m:sup>
                      <m:e>
                        <m:sSup>
                          <m:sSupPr>
                            <m:ctrlPr>
                              <a:rPr lang="en-US" sz="1600" i="1">
                                <a:solidFill>
                                  <a:schemeClr val="tx1"/>
                                </a:solidFill>
                                <a:latin typeface="Cambria Math" panose="02040503050406030204" pitchFamily="18" charset="0"/>
                              </a:rPr>
                            </m:ctrlPr>
                          </m:sSupPr>
                          <m:e>
                            <m:d>
                              <m:dPr>
                                <m:ctrlPr>
                                  <a:rPr lang="en-US" sz="1600" i="1">
                                    <a:solidFill>
                                      <a:schemeClr val="tx1"/>
                                    </a:solidFill>
                                    <a:latin typeface="Cambria Math" panose="02040503050406030204" pitchFamily="18" charset="0"/>
                                  </a:rPr>
                                </m:ctrlPr>
                              </m:dPr>
                              <m:e>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𝑣</m:t>
                                    </m:r>
                                  </m:e>
                                  <m:sub>
                                    <m:r>
                                      <a:rPr lang="en-US" sz="1600" b="0" i="0">
                                        <a:solidFill>
                                          <a:schemeClr val="tx1"/>
                                        </a:solidFill>
                                        <a:latin typeface="Cambria Math" panose="02040503050406030204" pitchFamily="18" charset="0"/>
                                      </a:rPr>
                                      <m:t>1</m:t>
                                    </m:r>
                                  </m:sub>
                                </m:sSub>
                                <m:r>
                                  <a:rPr lang="en-US" sz="1600" b="0" i="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𝑣</m:t>
                                    </m:r>
                                  </m:e>
                                  <m:sub>
                                    <m:r>
                                      <a:rPr lang="en-US" sz="1600" b="0" i="0">
                                        <a:solidFill>
                                          <a:schemeClr val="tx1"/>
                                        </a:solidFill>
                                        <a:latin typeface="Cambria Math" panose="02040503050406030204" pitchFamily="18" charset="0"/>
                                      </a:rPr>
                                      <m:t>2</m:t>
                                    </m:r>
                                  </m:sub>
                                </m:sSub>
                              </m:e>
                            </m:d>
                          </m:e>
                          <m:sup>
                            <m:r>
                              <a:rPr lang="en-US" sz="1600" b="0" i="0">
                                <a:solidFill>
                                  <a:schemeClr val="tx1"/>
                                </a:solidFill>
                                <a:latin typeface="Cambria Math" panose="02040503050406030204" pitchFamily="18" charset="0"/>
                              </a:rPr>
                              <m:t>2</m:t>
                            </m:r>
                          </m:sup>
                        </m:sSup>
                        <m:r>
                          <a:rPr lang="en-US" sz="1600" b="0" i="0">
                            <a:solidFill>
                              <a:schemeClr val="tx1"/>
                            </a:solidFill>
                            <a:latin typeface="Cambria Math" panose="02040503050406030204" pitchFamily="18" charset="0"/>
                          </a:rPr>
                          <m:t> </m:t>
                        </m:r>
                        <m:r>
                          <a:rPr lang="en-US" sz="1600" b="0" i="1">
                            <a:solidFill>
                              <a:schemeClr val="tx1"/>
                            </a:solidFill>
                            <a:latin typeface="Cambria Math" panose="02040503050406030204" pitchFamily="18" charset="0"/>
                          </a:rPr>
                          <m:t>𝑑𝑡</m:t>
                        </m:r>
                      </m:e>
                    </m:nary>
                    <m:r>
                      <a:rPr lang="en-US" sz="1600" b="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b="0" i="0">
                            <a:solidFill>
                              <a:schemeClr val="tx1"/>
                            </a:solidFill>
                            <a:latin typeface="Cambria Math" panose="02040503050406030204" pitchFamily="18" charset="0"/>
                          </a:rPr>
                          <m:t>1</m:t>
                        </m:r>
                      </m:num>
                      <m:den>
                        <m:r>
                          <a:rPr lang="en-US" sz="1600" b="0" i="1">
                            <a:solidFill>
                              <a:schemeClr val="tx1"/>
                            </a:solidFill>
                            <a:latin typeface="Cambria Math" panose="02040503050406030204" pitchFamily="18" charset="0"/>
                          </a:rPr>
                          <m:t>𝑇</m:t>
                        </m:r>
                      </m:den>
                    </m:f>
                    <m:nary>
                      <m:naryPr>
                        <m:limLoc m:val="undOvr"/>
                        <m:ctrlPr>
                          <a:rPr lang="en-US" sz="1600" i="1">
                            <a:solidFill>
                              <a:schemeClr val="tx1"/>
                            </a:solidFill>
                            <a:latin typeface="Cambria Math" panose="02040503050406030204" pitchFamily="18" charset="0"/>
                          </a:rPr>
                        </m:ctrlPr>
                      </m:naryPr>
                      <m:sub>
                        <m:r>
                          <a:rPr lang="en-US" sz="1600" b="0" i="0">
                            <a:solidFill>
                              <a:schemeClr val="tx1"/>
                            </a:solidFill>
                            <a:latin typeface="Cambria Math" panose="02040503050406030204" pitchFamily="18" charset="0"/>
                          </a:rPr>
                          <m:t>0</m:t>
                        </m:r>
                      </m:sub>
                      <m:sup>
                        <m:r>
                          <a:rPr lang="en-US" sz="1600" b="0" i="1">
                            <a:solidFill>
                              <a:schemeClr val="tx1"/>
                            </a:solidFill>
                            <a:latin typeface="Cambria Math" panose="02040503050406030204" pitchFamily="18" charset="0"/>
                          </a:rPr>
                          <m:t>𝑇</m:t>
                        </m:r>
                      </m:sup>
                      <m:e>
                        <m:d>
                          <m:dPr>
                            <m:ctrlPr>
                              <a:rPr lang="en-US" sz="1600" i="1">
                                <a:solidFill>
                                  <a:schemeClr val="tx1"/>
                                </a:solidFill>
                                <a:latin typeface="Cambria Math" panose="02040503050406030204" pitchFamily="18" charset="0"/>
                              </a:rPr>
                            </m:ctrlPr>
                          </m:dPr>
                          <m:e>
                            <m:sSubSup>
                              <m:sSubSupPr>
                                <m:ctrlPr>
                                  <a:rPr lang="en-US" sz="1600" i="1">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𝑣</m:t>
                                </m:r>
                              </m:e>
                              <m:sub>
                                <m:r>
                                  <a:rPr lang="en-US" sz="1600" b="0" i="0">
                                    <a:solidFill>
                                      <a:schemeClr val="tx1"/>
                                    </a:solidFill>
                                    <a:latin typeface="Cambria Math" panose="02040503050406030204" pitchFamily="18" charset="0"/>
                                  </a:rPr>
                                  <m:t>1</m:t>
                                </m:r>
                              </m:sub>
                              <m:sup>
                                <m:r>
                                  <a:rPr lang="en-US" sz="1600" b="0" i="0">
                                    <a:solidFill>
                                      <a:schemeClr val="tx1"/>
                                    </a:solidFill>
                                    <a:latin typeface="Cambria Math" panose="02040503050406030204" pitchFamily="18" charset="0"/>
                                  </a:rPr>
                                  <m:t>2</m:t>
                                </m:r>
                              </m:sup>
                            </m:sSubSup>
                            <m:r>
                              <a:rPr lang="en-US" sz="1600" b="0" i="0">
                                <a:solidFill>
                                  <a:schemeClr val="tx1"/>
                                </a:solidFill>
                                <a:latin typeface="Cambria Math" panose="02040503050406030204" pitchFamily="18" charset="0"/>
                              </a:rPr>
                              <m:t>+</m:t>
                            </m:r>
                            <m:r>
                              <a:rPr lang="en-US" sz="1600" b="0" i="0">
                                <a:solidFill>
                                  <a:schemeClr val="tx1"/>
                                </a:solidFill>
                                <a:latin typeface="Cambria Math" panose="02040503050406030204" pitchFamily="18" charset="0"/>
                              </a:rPr>
                              <m:t>2</m:t>
                            </m:r>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𝑣</m:t>
                                </m:r>
                              </m:e>
                              <m:sub>
                                <m:r>
                                  <a:rPr lang="en-US" sz="1600" b="0" i="0">
                                    <a:solidFill>
                                      <a:schemeClr val="tx1"/>
                                    </a:solidFill>
                                    <a:latin typeface="Cambria Math" panose="02040503050406030204" pitchFamily="18" charset="0"/>
                                  </a:rPr>
                                  <m:t>1</m:t>
                                </m:r>
                              </m:sub>
                            </m:sSub>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𝑣</m:t>
                                </m:r>
                              </m:e>
                              <m:sub>
                                <m:r>
                                  <a:rPr lang="en-US" sz="1600" b="0" i="0">
                                    <a:solidFill>
                                      <a:schemeClr val="tx1"/>
                                    </a:solidFill>
                                    <a:latin typeface="Cambria Math" panose="02040503050406030204" pitchFamily="18" charset="0"/>
                                  </a:rPr>
                                  <m:t>2</m:t>
                                </m:r>
                              </m:sub>
                            </m:sSub>
                            <m:r>
                              <a:rPr lang="en-US" sz="1600" b="0" i="0">
                                <a:solidFill>
                                  <a:schemeClr val="tx1"/>
                                </a:solidFill>
                                <a:latin typeface="Cambria Math" panose="02040503050406030204" pitchFamily="18" charset="0"/>
                              </a:rPr>
                              <m:t>+</m:t>
                            </m:r>
                            <m:sSubSup>
                              <m:sSubSupPr>
                                <m:ctrlPr>
                                  <a:rPr lang="en-US" sz="1600" i="1">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𝑣</m:t>
                                </m:r>
                              </m:e>
                              <m:sub>
                                <m:r>
                                  <a:rPr lang="en-US" sz="1600" b="0" i="0">
                                    <a:solidFill>
                                      <a:schemeClr val="tx1"/>
                                    </a:solidFill>
                                    <a:latin typeface="Cambria Math" panose="02040503050406030204" pitchFamily="18" charset="0"/>
                                  </a:rPr>
                                  <m:t>2</m:t>
                                </m:r>
                              </m:sub>
                              <m:sup>
                                <m:r>
                                  <a:rPr lang="en-US" sz="1600" b="0" i="0">
                                    <a:solidFill>
                                      <a:schemeClr val="tx1"/>
                                    </a:solidFill>
                                    <a:latin typeface="Cambria Math" panose="02040503050406030204" pitchFamily="18" charset="0"/>
                                  </a:rPr>
                                  <m:t>2</m:t>
                                </m:r>
                              </m:sup>
                            </m:sSubSup>
                          </m:e>
                        </m:d>
                        <m:r>
                          <a:rPr lang="en-US" sz="1600" b="0" i="0">
                            <a:solidFill>
                              <a:schemeClr val="tx1"/>
                            </a:solidFill>
                            <a:latin typeface="Cambria Math" panose="02040503050406030204" pitchFamily="18" charset="0"/>
                          </a:rPr>
                          <m:t> </m:t>
                        </m:r>
                        <m:r>
                          <a:rPr lang="en-US" sz="1600" b="0" i="1">
                            <a:solidFill>
                              <a:schemeClr val="tx1"/>
                            </a:solidFill>
                            <a:latin typeface="Cambria Math" panose="02040503050406030204" pitchFamily="18" charset="0"/>
                          </a:rPr>
                          <m:t>𝑑𝑡</m:t>
                        </m:r>
                      </m:e>
                    </m:nary>
                  </m:oMath>
                </a14:m>
                <a:r>
                  <a:rPr lang="en-US" sz="1600" dirty="0" smtClean="0">
                    <a:solidFill>
                      <a:schemeClr val="tx1"/>
                    </a:solidFill>
                    <a:cs typeface="B Nazanin" panose="00000400000000000000" pitchFamily="2" charset="-78"/>
                  </a:rPr>
                  <a:t>=&gt;</a:t>
                </a:r>
                <a14:m>
                  <m:oMath xmlns:m="http://schemas.openxmlformats.org/officeDocument/2006/math">
                    <m:sSubSup>
                      <m:sSubSupPr>
                        <m:ctrlPr>
                          <a:rPr lang="en-US" sz="1600" i="1">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𝑉</m:t>
                        </m:r>
                      </m:e>
                      <m:sub>
                        <m:r>
                          <a:rPr lang="en-US" sz="1600" b="0" i="1">
                            <a:solidFill>
                              <a:schemeClr val="tx1"/>
                            </a:solidFill>
                            <a:latin typeface="Cambria Math" panose="02040503050406030204" pitchFamily="18" charset="0"/>
                          </a:rPr>
                          <m:t>𝑟𝑚𝑠</m:t>
                        </m:r>
                      </m:sub>
                      <m:sup>
                        <m:r>
                          <a:rPr lang="en-US" sz="1600" b="0" i="1">
                            <a:solidFill>
                              <a:schemeClr val="tx1"/>
                            </a:solidFill>
                            <a:latin typeface="Cambria Math" panose="02040503050406030204" pitchFamily="18" charset="0"/>
                          </a:rPr>
                          <m:t>2</m:t>
                        </m:r>
                      </m:sup>
                    </m:sSubSup>
                    <m:r>
                      <a:rPr lang="en-US" sz="1600" b="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b="0" i="1">
                            <a:solidFill>
                              <a:schemeClr val="tx1"/>
                            </a:solidFill>
                            <a:latin typeface="Cambria Math" panose="02040503050406030204" pitchFamily="18" charset="0"/>
                          </a:rPr>
                          <m:t>1</m:t>
                        </m:r>
                      </m:num>
                      <m:den>
                        <m:r>
                          <a:rPr lang="en-US" sz="1600" b="0" i="1">
                            <a:solidFill>
                              <a:schemeClr val="tx1"/>
                            </a:solidFill>
                            <a:latin typeface="Cambria Math" panose="02040503050406030204" pitchFamily="18" charset="0"/>
                          </a:rPr>
                          <m:t>𝑇</m:t>
                        </m:r>
                      </m:den>
                    </m:f>
                    <m:nary>
                      <m:naryPr>
                        <m:limLoc m:val="undOvr"/>
                        <m:ctrlPr>
                          <a:rPr lang="en-US" sz="1600" i="1">
                            <a:solidFill>
                              <a:schemeClr val="tx1"/>
                            </a:solidFill>
                            <a:latin typeface="Cambria Math" panose="02040503050406030204" pitchFamily="18" charset="0"/>
                          </a:rPr>
                        </m:ctrlPr>
                      </m:naryPr>
                      <m:sub>
                        <m:r>
                          <a:rPr lang="en-US" sz="1600" b="0" i="1">
                            <a:solidFill>
                              <a:schemeClr val="tx1"/>
                            </a:solidFill>
                            <a:latin typeface="Cambria Math" panose="02040503050406030204" pitchFamily="18" charset="0"/>
                          </a:rPr>
                          <m:t>0</m:t>
                        </m:r>
                      </m:sub>
                      <m:sup>
                        <m:r>
                          <a:rPr lang="en-US" sz="1600" b="0" i="1">
                            <a:solidFill>
                              <a:schemeClr val="tx1"/>
                            </a:solidFill>
                            <a:latin typeface="Cambria Math" panose="02040503050406030204" pitchFamily="18" charset="0"/>
                          </a:rPr>
                          <m:t>𝑇</m:t>
                        </m:r>
                      </m:sup>
                      <m:e>
                        <m:sSubSup>
                          <m:sSubSupPr>
                            <m:ctrlPr>
                              <a:rPr lang="en-US" sz="1600" i="1">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𝑣</m:t>
                            </m:r>
                          </m:e>
                          <m:sub>
                            <m:r>
                              <a:rPr lang="en-US" sz="1600" b="0" i="1">
                                <a:solidFill>
                                  <a:schemeClr val="tx1"/>
                                </a:solidFill>
                                <a:latin typeface="Cambria Math" panose="02040503050406030204" pitchFamily="18" charset="0"/>
                              </a:rPr>
                              <m:t>1</m:t>
                            </m:r>
                          </m:sub>
                          <m:sup>
                            <m:r>
                              <a:rPr lang="en-US" sz="1600" b="0" i="1">
                                <a:solidFill>
                                  <a:schemeClr val="tx1"/>
                                </a:solidFill>
                                <a:latin typeface="Cambria Math" panose="02040503050406030204" pitchFamily="18" charset="0"/>
                              </a:rPr>
                              <m:t>2</m:t>
                            </m:r>
                          </m:sup>
                        </m:sSubSup>
                        <m:r>
                          <a:rPr lang="en-US" sz="1600" b="0" i="1">
                            <a:solidFill>
                              <a:schemeClr val="tx1"/>
                            </a:solidFill>
                            <a:latin typeface="Cambria Math" panose="02040503050406030204" pitchFamily="18" charset="0"/>
                          </a:rPr>
                          <m:t> </m:t>
                        </m:r>
                        <m:r>
                          <a:rPr lang="en-US" sz="1600" b="0" i="1">
                            <a:solidFill>
                              <a:schemeClr val="tx1"/>
                            </a:solidFill>
                            <a:latin typeface="Cambria Math" panose="02040503050406030204" pitchFamily="18" charset="0"/>
                          </a:rPr>
                          <m:t>𝑑𝑡</m:t>
                        </m:r>
                      </m:e>
                    </m:nary>
                    <m:r>
                      <a:rPr lang="en-US" sz="1600" b="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b="0" i="1">
                            <a:solidFill>
                              <a:schemeClr val="tx1"/>
                            </a:solidFill>
                            <a:latin typeface="Cambria Math" panose="02040503050406030204" pitchFamily="18" charset="0"/>
                          </a:rPr>
                          <m:t>1</m:t>
                        </m:r>
                      </m:num>
                      <m:den>
                        <m:r>
                          <a:rPr lang="en-US" sz="1600" b="0" i="1">
                            <a:solidFill>
                              <a:schemeClr val="tx1"/>
                            </a:solidFill>
                            <a:latin typeface="Cambria Math" panose="02040503050406030204" pitchFamily="18" charset="0"/>
                          </a:rPr>
                          <m:t>𝑇</m:t>
                        </m:r>
                      </m:den>
                    </m:f>
                    <m:nary>
                      <m:naryPr>
                        <m:limLoc m:val="undOvr"/>
                        <m:ctrlPr>
                          <a:rPr lang="en-US" sz="1600" i="1">
                            <a:solidFill>
                              <a:schemeClr val="tx1"/>
                            </a:solidFill>
                            <a:latin typeface="Cambria Math" panose="02040503050406030204" pitchFamily="18" charset="0"/>
                          </a:rPr>
                        </m:ctrlPr>
                      </m:naryPr>
                      <m:sub>
                        <m:r>
                          <a:rPr lang="en-US" sz="1600" b="0" i="1">
                            <a:solidFill>
                              <a:schemeClr val="tx1"/>
                            </a:solidFill>
                            <a:latin typeface="Cambria Math" panose="02040503050406030204" pitchFamily="18" charset="0"/>
                          </a:rPr>
                          <m:t>0</m:t>
                        </m:r>
                      </m:sub>
                      <m:sup>
                        <m:r>
                          <a:rPr lang="en-US" sz="1600" b="0" i="1">
                            <a:solidFill>
                              <a:schemeClr val="tx1"/>
                            </a:solidFill>
                            <a:latin typeface="Cambria Math" panose="02040503050406030204" pitchFamily="18" charset="0"/>
                          </a:rPr>
                          <m:t>𝑇</m:t>
                        </m:r>
                      </m:sup>
                      <m:e>
                        <m:r>
                          <a:rPr lang="en-US" sz="1600" b="0" i="1">
                            <a:solidFill>
                              <a:schemeClr val="tx1"/>
                            </a:solidFill>
                            <a:latin typeface="Cambria Math" panose="02040503050406030204" pitchFamily="18" charset="0"/>
                          </a:rPr>
                          <m:t>2</m:t>
                        </m:r>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𝑣</m:t>
                            </m:r>
                          </m:e>
                          <m:sub>
                            <m:r>
                              <a:rPr lang="en-US" sz="1600" b="0" i="1">
                                <a:solidFill>
                                  <a:schemeClr val="tx1"/>
                                </a:solidFill>
                                <a:latin typeface="Cambria Math" panose="02040503050406030204" pitchFamily="18" charset="0"/>
                              </a:rPr>
                              <m:t>1</m:t>
                            </m:r>
                          </m:sub>
                        </m:sSub>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𝑣</m:t>
                            </m:r>
                          </m:e>
                          <m:sub>
                            <m:r>
                              <a:rPr lang="en-US" sz="1600" b="0" i="1">
                                <a:solidFill>
                                  <a:schemeClr val="tx1"/>
                                </a:solidFill>
                                <a:latin typeface="Cambria Math" panose="02040503050406030204" pitchFamily="18" charset="0"/>
                              </a:rPr>
                              <m:t>2</m:t>
                            </m:r>
                          </m:sub>
                        </m:sSub>
                        <m:r>
                          <a:rPr lang="en-US" sz="1600" b="0" i="1">
                            <a:solidFill>
                              <a:schemeClr val="tx1"/>
                            </a:solidFill>
                            <a:latin typeface="Cambria Math" panose="02040503050406030204" pitchFamily="18" charset="0"/>
                          </a:rPr>
                          <m:t> </m:t>
                        </m:r>
                        <m:r>
                          <a:rPr lang="en-US" sz="1600" b="0" i="1">
                            <a:solidFill>
                              <a:schemeClr val="tx1"/>
                            </a:solidFill>
                            <a:latin typeface="Cambria Math" panose="02040503050406030204" pitchFamily="18" charset="0"/>
                          </a:rPr>
                          <m:t>𝑑𝑡</m:t>
                        </m:r>
                      </m:e>
                    </m:nary>
                    <m:r>
                      <a:rPr lang="en-US" sz="1600" b="0" i="1">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b="0" i="1">
                            <a:solidFill>
                              <a:schemeClr val="tx1"/>
                            </a:solidFill>
                            <a:latin typeface="Cambria Math" panose="02040503050406030204" pitchFamily="18" charset="0"/>
                          </a:rPr>
                          <m:t>1</m:t>
                        </m:r>
                      </m:num>
                      <m:den>
                        <m:r>
                          <a:rPr lang="en-US" sz="1600" b="0" i="1">
                            <a:solidFill>
                              <a:schemeClr val="tx1"/>
                            </a:solidFill>
                            <a:latin typeface="Cambria Math" panose="02040503050406030204" pitchFamily="18" charset="0"/>
                          </a:rPr>
                          <m:t>𝑇</m:t>
                        </m:r>
                      </m:den>
                    </m:f>
                    <m:nary>
                      <m:naryPr>
                        <m:limLoc m:val="undOvr"/>
                        <m:ctrlPr>
                          <a:rPr lang="en-US" sz="1600" i="1">
                            <a:solidFill>
                              <a:schemeClr val="tx1"/>
                            </a:solidFill>
                            <a:latin typeface="Cambria Math" panose="02040503050406030204" pitchFamily="18" charset="0"/>
                          </a:rPr>
                        </m:ctrlPr>
                      </m:naryPr>
                      <m:sub>
                        <m:r>
                          <a:rPr lang="en-US" sz="1600" b="0" i="1">
                            <a:solidFill>
                              <a:schemeClr val="tx1"/>
                            </a:solidFill>
                            <a:latin typeface="Cambria Math" panose="02040503050406030204" pitchFamily="18" charset="0"/>
                          </a:rPr>
                          <m:t>0</m:t>
                        </m:r>
                      </m:sub>
                      <m:sup>
                        <m:r>
                          <a:rPr lang="en-US" sz="1600" b="0" i="1">
                            <a:solidFill>
                              <a:schemeClr val="tx1"/>
                            </a:solidFill>
                            <a:latin typeface="Cambria Math" panose="02040503050406030204" pitchFamily="18" charset="0"/>
                          </a:rPr>
                          <m:t>𝑇</m:t>
                        </m:r>
                      </m:sup>
                      <m:e>
                        <m:sSubSup>
                          <m:sSubSupPr>
                            <m:ctrlPr>
                              <a:rPr lang="en-US" sz="1600" i="1">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𝑣</m:t>
                            </m:r>
                          </m:e>
                          <m:sub>
                            <m:r>
                              <a:rPr lang="en-US" sz="1600" b="0" i="1">
                                <a:solidFill>
                                  <a:schemeClr val="tx1"/>
                                </a:solidFill>
                                <a:latin typeface="Cambria Math" panose="02040503050406030204" pitchFamily="18" charset="0"/>
                              </a:rPr>
                              <m:t>2</m:t>
                            </m:r>
                          </m:sub>
                          <m:sup>
                            <m:r>
                              <a:rPr lang="en-US" sz="1600" b="0" i="1">
                                <a:solidFill>
                                  <a:schemeClr val="tx1"/>
                                </a:solidFill>
                                <a:latin typeface="Cambria Math" panose="02040503050406030204" pitchFamily="18" charset="0"/>
                              </a:rPr>
                              <m:t>2</m:t>
                            </m:r>
                          </m:sup>
                        </m:sSubSup>
                        <m:r>
                          <a:rPr lang="en-US" sz="1600" b="0" i="1">
                            <a:solidFill>
                              <a:schemeClr val="tx1"/>
                            </a:solidFill>
                            <a:latin typeface="Cambria Math" panose="02040503050406030204" pitchFamily="18" charset="0"/>
                          </a:rPr>
                          <m:t> </m:t>
                        </m:r>
                        <m:r>
                          <a:rPr lang="en-US" sz="1600" b="0" i="1">
                            <a:solidFill>
                              <a:schemeClr val="tx1"/>
                            </a:solidFill>
                            <a:latin typeface="Cambria Math" panose="02040503050406030204" pitchFamily="18" charset="0"/>
                          </a:rPr>
                          <m:t>𝑑𝑡</m:t>
                        </m:r>
                      </m:e>
                    </m:nary>
                  </m:oMath>
                </a14:m>
                <a:endParaRPr lang="en-US" sz="1600" dirty="0">
                  <a:solidFill>
                    <a:schemeClr val="tx1"/>
                  </a:solidFill>
                  <a:cs typeface="B Nazanin" panose="00000400000000000000" pitchFamily="2" charset="-78"/>
                </a:endParaRPr>
              </a:p>
            </p:txBody>
          </p:sp>
        </mc:Choice>
        <mc:Fallback xmlns="">
          <p:sp>
            <p:nvSpPr>
              <p:cNvPr id="14" name="TextBox 13">
                <a:extLst>
                  <a:ext uri="{FF2B5EF4-FFF2-40B4-BE49-F238E27FC236}">
                    <a16:creationId xmlns:a16="http://schemas.microsoft.com/office/drawing/2014/main" id="{60BEFA70-2E98-4A65-B91E-E376F728F2E9}"/>
                  </a:ext>
                </a:extLst>
              </p:cNvPr>
              <p:cNvSpPr txBox="1">
                <a:spLocks noRot="1" noChangeAspect="1" noMove="1" noResize="1" noEditPoints="1" noAdjustHandles="1" noChangeArrowheads="1" noChangeShapeType="1" noTextEdit="1"/>
              </p:cNvSpPr>
              <p:nvPr/>
            </p:nvSpPr>
            <p:spPr>
              <a:xfrm>
                <a:off x="57150" y="3505200"/>
                <a:ext cx="9067800" cy="443968"/>
              </a:xfrm>
              <a:prstGeom prst="rect">
                <a:avLst/>
              </a:prstGeom>
              <a:blipFill>
                <a:blip r:embed="rId11"/>
                <a:stretch>
                  <a:fillRect t="-95890" b="-150685"/>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F1EA656E-B690-4644-9C14-14F77864E529}"/>
              </a:ext>
            </a:extLst>
          </p:cNvPr>
          <p:cNvSpPr txBox="1"/>
          <p:nvPr/>
        </p:nvSpPr>
        <p:spPr>
          <a:xfrm>
            <a:off x="158088" y="3962400"/>
            <a:ext cx="8801100" cy="615553"/>
          </a:xfrm>
          <a:prstGeom prst="rect">
            <a:avLst/>
          </a:prstGeom>
          <a:noFill/>
        </p:spPr>
        <p:txBody>
          <a:bodyPr wrap="square">
            <a:spAutoFit/>
          </a:bodyPr>
          <a:lstStyle/>
          <a:p>
            <a:pPr marR="0" algn="just" rtl="1">
              <a:spcBef>
                <a:spcPts val="0"/>
              </a:spcBef>
              <a:spcAft>
                <a:spcPts val="0"/>
              </a:spcAft>
            </a:pPr>
            <a:r>
              <a:rPr lang="fa-IR" sz="1700" dirty="0">
                <a:effectLst/>
                <a:latin typeface="Times New Roman" panose="02020603050405020304" pitchFamily="18" charset="0"/>
                <a:ea typeface="Times New Roman" panose="02020603050405020304" pitchFamily="18" charset="0"/>
                <a:cs typeface="B Nazanin" panose="00000400000000000000" pitchFamily="2" charset="-78"/>
              </a:rPr>
              <a:t>که اگر دو تابع </a:t>
            </a:r>
            <a:r>
              <a:rPr lang="en-US" sz="1700" i="1" dirty="0">
                <a:effectLst/>
                <a:latin typeface="Times New Roman" panose="02020603050405020304" pitchFamily="18" charset="0"/>
                <a:ea typeface="Times New Roman" panose="02020603050405020304" pitchFamily="18" charset="0"/>
                <a:cs typeface="B Nazanin" panose="00000400000000000000" pitchFamily="2" charset="-78"/>
              </a:rPr>
              <a:t>v</a:t>
            </a:r>
            <a:r>
              <a:rPr lang="en-US" sz="1700" baseline="-25000" dirty="0">
                <a:effectLst/>
                <a:latin typeface="Times New Roman" panose="02020603050405020304" pitchFamily="18" charset="0"/>
                <a:ea typeface="Times New Roman" panose="02020603050405020304" pitchFamily="18" charset="0"/>
                <a:cs typeface="B Nazanin" panose="00000400000000000000" pitchFamily="2" charset="-78"/>
              </a:rPr>
              <a:t>1</a:t>
            </a:r>
            <a:r>
              <a:rPr lang="fa-IR" sz="1700" dirty="0">
                <a:effectLst/>
                <a:latin typeface="Times New Roman" panose="02020603050405020304" pitchFamily="18" charset="0"/>
                <a:ea typeface="Times New Roman" panose="02020603050405020304" pitchFamily="18" charset="0"/>
                <a:cs typeface="B Nazanin" panose="00000400000000000000" pitchFamily="2" charset="-78"/>
              </a:rPr>
              <a:t> و</a:t>
            </a:r>
            <a:r>
              <a:rPr lang="fa-IR" sz="1700" baseline="-25000" dirty="0">
                <a:effectLst/>
                <a:latin typeface="Times New Roman" panose="02020603050405020304" pitchFamily="18" charset="0"/>
                <a:ea typeface="Times New Roman" panose="02020603050405020304" pitchFamily="18" charset="0"/>
                <a:cs typeface="B Nazanin" panose="00000400000000000000" pitchFamily="2" charset="-78"/>
              </a:rPr>
              <a:t> </a:t>
            </a:r>
            <a:r>
              <a:rPr lang="en-US" sz="1700" i="1" dirty="0" smtClean="0">
                <a:effectLst/>
                <a:latin typeface="Times New Roman" panose="02020603050405020304" pitchFamily="18" charset="0"/>
                <a:ea typeface="Times New Roman" panose="02020603050405020304" pitchFamily="18" charset="0"/>
                <a:cs typeface="B Nazanin" panose="00000400000000000000" pitchFamily="2" charset="-78"/>
              </a:rPr>
              <a:t>v</a:t>
            </a:r>
            <a:r>
              <a:rPr lang="en-US" sz="1700" baseline="-25000" dirty="0" smtClean="0">
                <a:effectLst/>
                <a:latin typeface="Times New Roman" panose="02020603050405020304" pitchFamily="18" charset="0"/>
                <a:ea typeface="Times New Roman" panose="02020603050405020304" pitchFamily="18" charset="0"/>
                <a:cs typeface="B Nazanin" panose="00000400000000000000" pitchFamily="2" charset="-78"/>
              </a:rPr>
              <a:t>2</a:t>
            </a:r>
            <a:r>
              <a:rPr lang="fa-IR" sz="1700" baseline="-25000" dirty="0" smtClean="0">
                <a:effectLst/>
                <a:latin typeface="Times New Roman" panose="02020603050405020304" pitchFamily="18" charset="0"/>
                <a:ea typeface="Times New Roman" panose="02020603050405020304" pitchFamily="18" charset="0"/>
                <a:cs typeface="B Nazanin" panose="00000400000000000000" pitchFamily="2" charset="-78"/>
              </a:rPr>
              <a:t> </a:t>
            </a:r>
            <a:r>
              <a:rPr lang="fa-IR" sz="1700" dirty="0" smtClean="0">
                <a:effectLst/>
                <a:latin typeface="Times New Roman" panose="02020603050405020304" pitchFamily="18" charset="0"/>
                <a:ea typeface="Times New Roman" panose="02020603050405020304" pitchFamily="18" charset="0"/>
                <a:cs typeface="B Nazanin" panose="00000400000000000000" pitchFamily="2" charset="-78"/>
              </a:rPr>
              <a:t>متعامد </a:t>
            </a:r>
            <a:r>
              <a:rPr lang="fa-IR" sz="1700" dirty="0">
                <a:effectLst/>
                <a:latin typeface="Times New Roman" panose="02020603050405020304" pitchFamily="18" charset="0"/>
                <a:ea typeface="Times New Roman" panose="02020603050405020304" pitchFamily="18" charset="0"/>
                <a:cs typeface="B Nazanin" panose="00000400000000000000" pitchFamily="2" charset="-78"/>
              </a:rPr>
              <a:t>(</a:t>
            </a:r>
            <a:r>
              <a:rPr lang="en-US" sz="1700" dirty="0">
                <a:effectLst/>
                <a:latin typeface="Times New Roman" panose="02020603050405020304" pitchFamily="18" charset="0"/>
                <a:ea typeface="Times New Roman" panose="02020603050405020304" pitchFamily="18" charset="0"/>
                <a:cs typeface="B Nazanin" panose="00000400000000000000" pitchFamily="2" charset="-78"/>
              </a:rPr>
              <a:t>Orthogonal</a:t>
            </a:r>
            <a:r>
              <a:rPr lang="fa-IR" sz="1700" dirty="0">
                <a:effectLst/>
                <a:latin typeface="Times New Roman" panose="02020603050405020304" pitchFamily="18" charset="0"/>
                <a:ea typeface="Times New Roman" panose="02020603050405020304" pitchFamily="18" charset="0"/>
                <a:cs typeface="B Nazanin" panose="00000400000000000000" pitchFamily="2" charset="-78"/>
              </a:rPr>
              <a:t>) باشند، عبارتی که شامل </a:t>
            </a:r>
            <a:r>
              <a:rPr lang="en-US" sz="1700" i="1" dirty="0">
                <a:effectLst/>
                <a:latin typeface="Times New Roman" panose="02020603050405020304" pitchFamily="18" charset="0"/>
                <a:ea typeface="Times New Roman" panose="02020603050405020304" pitchFamily="18" charset="0"/>
                <a:cs typeface="B Nazanin" panose="00000400000000000000" pitchFamily="2" charset="-78"/>
              </a:rPr>
              <a:t>v</a:t>
            </a:r>
            <a:r>
              <a:rPr lang="en-US" sz="1700" i="1" baseline="-25000" dirty="0">
                <a:effectLst/>
                <a:latin typeface="Times New Roman" panose="02020603050405020304" pitchFamily="18" charset="0"/>
                <a:ea typeface="Times New Roman" panose="02020603050405020304" pitchFamily="18" charset="0"/>
                <a:cs typeface="B Nazanin" panose="00000400000000000000" pitchFamily="2" charset="-78"/>
              </a:rPr>
              <a:t>1</a:t>
            </a:r>
            <a:r>
              <a:rPr lang="en-US" sz="1700" i="1" dirty="0">
                <a:effectLst/>
                <a:latin typeface="Times New Roman" panose="02020603050405020304" pitchFamily="18" charset="0"/>
                <a:ea typeface="Times New Roman" panose="02020603050405020304" pitchFamily="18" charset="0"/>
                <a:cs typeface="B Nazanin" panose="00000400000000000000" pitchFamily="2" charset="-78"/>
              </a:rPr>
              <a:t>v</a:t>
            </a:r>
            <a:r>
              <a:rPr lang="en-US" sz="1700" i="1" baseline="-25000" dirty="0">
                <a:effectLst/>
                <a:latin typeface="Times New Roman" panose="02020603050405020304" pitchFamily="18" charset="0"/>
                <a:ea typeface="Times New Roman" panose="02020603050405020304" pitchFamily="18" charset="0"/>
                <a:cs typeface="B Nazanin" panose="00000400000000000000" pitchFamily="2" charset="-78"/>
              </a:rPr>
              <a:t>2</a:t>
            </a:r>
            <a:r>
              <a:rPr lang="fa-IR" sz="17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700" dirty="0" smtClean="0">
                <a:effectLst/>
                <a:latin typeface="Times New Roman" panose="02020603050405020304" pitchFamily="18" charset="0"/>
                <a:ea typeface="Times New Roman" panose="02020603050405020304" pitchFamily="18" charset="0"/>
                <a:cs typeface="B Nazanin" panose="00000400000000000000" pitchFamily="2" charset="-78"/>
              </a:rPr>
              <a:t>است، </a:t>
            </a:r>
            <a:r>
              <a:rPr lang="fa-IR" sz="1700" dirty="0">
                <a:effectLst/>
                <a:latin typeface="Times New Roman" panose="02020603050405020304" pitchFamily="18" charset="0"/>
                <a:ea typeface="Times New Roman" panose="02020603050405020304" pitchFamily="18" charset="0"/>
                <a:cs typeface="B Nazanin" panose="00000400000000000000" pitchFamily="2" charset="-78"/>
              </a:rPr>
              <a:t>برابر با صفر است. یکی از شرایطی که این وضعیت را ایجاد می‌کند این ‌است که</a:t>
            </a:r>
            <a:r>
              <a:rPr lang="fa-IR" sz="17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US" sz="1700" i="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v</a:t>
            </a:r>
            <a:r>
              <a:rPr lang="en-US" sz="1700" i="1" baseline="-250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1</a:t>
            </a:r>
            <a:r>
              <a:rPr lang="fa-IR" sz="17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و</a:t>
            </a:r>
            <a:r>
              <a:rPr lang="fa-IR" sz="1700" baseline="-250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a:t>
            </a:r>
            <a:r>
              <a:rPr lang="en-US" sz="1700" i="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v</a:t>
            </a:r>
            <a:r>
              <a:rPr lang="en-US" sz="1700" i="1" baseline="-250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2</a:t>
            </a:r>
            <a:r>
              <a:rPr lang="fa-IR" sz="17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 دو تابع سینوسی با فرکانس‌های متفاوت باشند. </a:t>
            </a:r>
            <a:r>
              <a:rPr lang="fa-IR" sz="1700" dirty="0">
                <a:latin typeface="Times New Roman" panose="02020603050405020304" pitchFamily="18" charset="0"/>
                <a:ea typeface="Times New Roman" panose="02020603050405020304" pitchFamily="18" charset="0"/>
                <a:cs typeface="B Nazanin" panose="00000400000000000000" pitchFamily="2" charset="-78"/>
              </a:rPr>
              <a:t>بنابراین</a:t>
            </a:r>
            <a:r>
              <a:rPr lang="fa-IR" sz="1700" dirty="0">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7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B9A8EC-8B9B-4ACB-9E4C-0FD53BD413A3}"/>
                  </a:ext>
                </a:extLst>
              </p:cNvPr>
              <p:cNvSpPr txBox="1"/>
              <p:nvPr/>
            </p:nvSpPr>
            <p:spPr>
              <a:xfrm>
                <a:off x="30231" y="4684963"/>
                <a:ext cx="3224675" cy="161262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𝑉</m:t>
                          </m:r>
                        </m:e>
                        <m:sub>
                          <m:r>
                            <m:rPr>
                              <m:sty m:val="p"/>
                            </m:rPr>
                            <a:rPr lang="en-US" sz="1600" b="0" i="0">
                              <a:solidFill>
                                <a:schemeClr val="tx1"/>
                              </a:solidFill>
                              <a:latin typeface="Cambria Math" panose="02040503050406030204" pitchFamily="18" charset="0"/>
                            </a:rPr>
                            <m:t>rms</m:t>
                          </m:r>
                        </m:sub>
                        <m:sup>
                          <m:r>
                            <a:rPr lang="en-US" sz="1600" b="0" i="0">
                              <a:solidFill>
                                <a:schemeClr val="tx1"/>
                              </a:solidFill>
                              <a:latin typeface="Cambria Math" panose="02040503050406030204" pitchFamily="18" charset="0"/>
                            </a:rPr>
                            <m:t>2</m:t>
                          </m:r>
                        </m:sup>
                      </m:sSubSup>
                      <m:r>
                        <a:rPr lang="en-US" sz="1600" b="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b="0" i="0">
                              <a:solidFill>
                                <a:schemeClr val="tx1"/>
                              </a:solidFill>
                              <a:latin typeface="Cambria Math" panose="02040503050406030204" pitchFamily="18" charset="0"/>
                            </a:rPr>
                            <m:t>1</m:t>
                          </m:r>
                        </m:num>
                        <m:den>
                          <m:r>
                            <a:rPr lang="en-US" sz="1600" b="0" i="1">
                              <a:solidFill>
                                <a:schemeClr val="tx1"/>
                              </a:solidFill>
                              <a:latin typeface="Cambria Math" panose="02040503050406030204" pitchFamily="18" charset="0"/>
                            </a:rPr>
                            <m:t>𝑇</m:t>
                          </m:r>
                        </m:den>
                      </m:f>
                      <m:nary>
                        <m:naryPr>
                          <m:limLoc m:val="undOvr"/>
                          <m:ctrlPr>
                            <a:rPr lang="en-US" sz="1600" i="1">
                              <a:solidFill>
                                <a:schemeClr val="tx1"/>
                              </a:solidFill>
                              <a:latin typeface="Cambria Math" panose="02040503050406030204" pitchFamily="18" charset="0"/>
                            </a:rPr>
                          </m:ctrlPr>
                        </m:naryPr>
                        <m:sub>
                          <m:r>
                            <a:rPr lang="en-US" sz="1600" b="0" i="0">
                              <a:solidFill>
                                <a:schemeClr val="tx1"/>
                              </a:solidFill>
                              <a:latin typeface="Cambria Math" panose="02040503050406030204" pitchFamily="18" charset="0"/>
                            </a:rPr>
                            <m:t>0</m:t>
                          </m:r>
                        </m:sub>
                        <m:sup>
                          <m:r>
                            <a:rPr lang="en-US" sz="1600" b="0" i="1">
                              <a:solidFill>
                                <a:schemeClr val="tx1"/>
                              </a:solidFill>
                              <a:latin typeface="Cambria Math" panose="02040503050406030204" pitchFamily="18" charset="0"/>
                            </a:rPr>
                            <m:t>𝑇</m:t>
                          </m:r>
                        </m:sup>
                        <m:e>
                          <m:sSubSup>
                            <m:sSubSupPr>
                              <m:ctrlPr>
                                <a:rPr lang="en-US" sz="1600" i="1">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𝑣</m:t>
                              </m:r>
                            </m:e>
                            <m:sub>
                              <m:r>
                                <a:rPr lang="en-US" sz="1600" b="0" i="0">
                                  <a:solidFill>
                                    <a:schemeClr val="tx1"/>
                                  </a:solidFill>
                                  <a:latin typeface="Cambria Math" panose="02040503050406030204" pitchFamily="18" charset="0"/>
                                </a:rPr>
                                <m:t>1</m:t>
                              </m:r>
                            </m:sub>
                            <m:sup>
                              <m:r>
                                <a:rPr lang="en-US" sz="1600" b="0" i="0">
                                  <a:solidFill>
                                    <a:schemeClr val="tx1"/>
                                  </a:solidFill>
                                  <a:latin typeface="Cambria Math" panose="02040503050406030204" pitchFamily="18" charset="0"/>
                                </a:rPr>
                                <m:t>2</m:t>
                              </m:r>
                            </m:sup>
                          </m:sSubSup>
                          <m:d>
                            <m:dPr>
                              <m:ctrlPr>
                                <a:rPr lang="en-US" sz="1600" i="1">
                                  <a:solidFill>
                                    <a:schemeClr val="tx1"/>
                                  </a:solidFill>
                                  <a:latin typeface="Cambria Math" panose="02040503050406030204" pitchFamily="18" charset="0"/>
                                </a:rPr>
                              </m:ctrlPr>
                            </m:dPr>
                            <m:e>
                              <m:r>
                                <a:rPr lang="en-US" sz="1600" b="0" i="1">
                                  <a:solidFill>
                                    <a:schemeClr val="tx1"/>
                                  </a:solidFill>
                                  <a:latin typeface="Cambria Math" panose="02040503050406030204" pitchFamily="18" charset="0"/>
                                </a:rPr>
                                <m:t>𝑡</m:t>
                              </m:r>
                            </m:e>
                          </m:d>
                          <m:r>
                            <a:rPr lang="en-US" sz="1600" b="0" i="0">
                              <a:solidFill>
                                <a:schemeClr val="tx1"/>
                              </a:solidFill>
                              <a:latin typeface="Cambria Math" panose="02040503050406030204" pitchFamily="18" charset="0"/>
                            </a:rPr>
                            <m:t> </m:t>
                          </m:r>
                          <m:r>
                            <a:rPr lang="en-US" sz="1600" b="0" i="1">
                              <a:solidFill>
                                <a:schemeClr val="tx1"/>
                              </a:solidFill>
                              <a:latin typeface="Cambria Math" panose="02040503050406030204" pitchFamily="18" charset="0"/>
                            </a:rPr>
                            <m:t>𝑑𝑡</m:t>
                          </m:r>
                        </m:e>
                      </m:nary>
                      <m:r>
                        <a:rPr lang="en-US" sz="1600" b="0" i="0">
                          <a:solidFill>
                            <a:schemeClr val="tx1"/>
                          </a:solidFill>
                          <a:latin typeface="Cambria Math" panose="02040503050406030204" pitchFamily="18" charset="0"/>
                        </a:rPr>
                        <m:t>+</m:t>
                      </m:r>
                      <m:f>
                        <m:fPr>
                          <m:ctrlPr>
                            <a:rPr lang="en-US" sz="1600" i="1">
                              <a:solidFill>
                                <a:schemeClr val="tx1"/>
                              </a:solidFill>
                              <a:latin typeface="Cambria Math" panose="02040503050406030204" pitchFamily="18" charset="0"/>
                            </a:rPr>
                          </m:ctrlPr>
                        </m:fPr>
                        <m:num>
                          <m:r>
                            <a:rPr lang="en-US" sz="1600" b="0" i="0">
                              <a:solidFill>
                                <a:schemeClr val="tx1"/>
                              </a:solidFill>
                              <a:latin typeface="Cambria Math" panose="02040503050406030204" pitchFamily="18" charset="0"/>
                            </a:rPr>
                            <m:t>1</m:t>
                          </m:r>
                        </m:num>
                        <m:den>
                          <m:r>
                            <a:rPr lang="en-US" sz="1600" b="0" i="1">
                              <a:solidFill>
                                <a:schemeClr val="tx1"/>
                              </a:solidFill>
                              <a:latin typeface="Cambria Math" panose="02040503050406030204" pitchFamily="18" charset="0"/>
                            </a:rPr>
                            <m:t>𝑇</m:t>
                          </m:r>
                        </m:den>
                      </m:f>
                      <m:nary>
                        <m:naryPr>
                          <m:limLoc m:val="undOvr"/>
                          <m:ctrlPr>
                            <a:rPr lang="en-US" sz="1600" i="1">
                              <a:solidFill>
                                <a:schemeClr val="tx1"/>
                              </a:solidFill>
                              <a:latin typeface="Cambria Math" panose="02040503050406030204" pitchFamily="18" charset="0"/>
                            </a:rPr>
                          </m:ctrlPr>
                        </m:naryPr>
                        <m:sub>
                          <m:r>
                            <a:rPr lang="en-US" sz="1600" b="0" i="0">
                              <a:solidFill>
                                <a:schemeClr val="tx1"/>
                              </a:solidFill>
                              <a:latin typeface="Cambria Math" panose="02040503050406030204" pitchFamily="18" charset="0"/>
                            </a:rPr>
                            <m:t>0</m:t>
                          </m:r>
                        </m:sub>
                        <m:sup>
                          <m:r>
                            <a:rPr lang="en-US" sz="1600" b="0" i="1">
                              <a:solidFill>
                                <a:schemeClr val="tx1"/>
                              </a:solidFill>
                              <a:latin typeface="Cambria Math" panose="02040503050406030204" pitchFamily="18" charset="0"/>
                            </a:rPr>
                            <m:t>𝑇</m:t>
                          </m:r>
                        </m:sup>
                        <m:e>
                          <m:sSubSup>
                            <m:sSubSupPr>
                              <m:ctrlPr>
                                <a:rPr lang="en-US" sz="1600" i="1">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𝑣</m:t>
                              </m:r>
                            </m:e>
                            <m:sub>
                              <m:r>
                                <a:rPr lang="en-US" sz="1600" b="0" i="0">
                                  <a:solidFill>
                                    <a:schemeClr val="tx1"/>
                                  </a:solidFill>
                                  <a:latin typeface="Cambria Math" panose="02040503050406030204" pitchFamily="18" charset="0"/>
                                </a:rPr>
                                <m:t>2</m:t>
                              </m:r>
                            </m:sub>
                            <m:sup>
                              <m:r>
                                <a:rPr lang="en-US" sz="1600" b="0" i="0">
                                  <a:solidFill>
                                    <a:schemeClr val="tx1"/>
                                  </a:solidFill>
                                  <a:latin typeface="Cambria Math" panose="02040503050406030204" pitchFamily="18" charset="0"/>
                                </a:rPr>
                                <m:t>2</m:t>
                              </m:r>
                            </m:sup>
                          </m:sSubSup>
                          <m:d>
                            <m:dPr>
                              <m:ctrlPr>
                                <a:rPr lang="en-US" sz="1600" i="1">
                                  <a:solidFill>
                                    <a:schemeClr val="tx1"/>
                                  </a:solidFill>
                                  <a:latin typeface="Cambria Math" panose="02040503050406030204" pitchFamily="18" charset="0"/>
                                </a:rPr>
                              </m:ctrlPr>
                            </m:dPr>
                            <m:e>
                              <m:r>
                                <a:rPr lang="en-US" sz="1600" b="0" i="1">
                                  <a:solidFill>
                                    <a:schemeClr val="tx1"/>
                                  </a:solidFill>
                                  <a:latin typeface="Cambria Math" panose="02040503050406030204" pitchFamily="18" charset="0"/>
                                </a:rPr>
                                <m:t>𝑡</m:t>
                              </m:r>
                            </m:e>
                          </m:d>
                          <m:r>
                            <a:rPr lang="en-US" sz="1600" b="0" i="0">
                              <a:solidFill>
                                <a:schemeClr val="tx1"/>
                              </a:solidFill>
                              <a:latin typeface="Cambria Math" panose="02040503050406030204" pitchFamily="18" charset="0"/>
                            </a:rPr>
                            <m:t> </m:t>
                          </m:r>
                          <m:r>
                            <a:rPr lang="en-US" sz="1600" b="0" i="1">
                              <a:solidFill>
                                <a:schemeClr val="tx1"/>
                              </a:solidFill>
                              <a:latin typeface="Cambria Math" panose="02040503050406030204" pitchFamily="18" charset="0"/>
                            </a:rPr>
                            <m:t>𝑑𝑡</m:t>
                          </m:r>
                        </m:e>
                      </m:nary>
                      <m:r>
                        <a:rPr lang="en-US" sz="1600" b="0" i="0" smtClean="0">
                          <a:solidFill>
                            <a:schemeClr val="tx1"/>
                          </a:solidFill>
                          <a:latin typeface="Cambria Math" panose="02040503050406030204" pitchFamily="18" charset="0"/>
                        </a:rPr>
                        <m:t>⇒</m:t>
                      </m:r>
                      <m:sSub>
                        <m:sSubPr>
                          <m:ctrlPr>
                            <a:rPr lang="en-US" sz="1600" i="1">
                              <a:solidFill>
                                <a:schemeClr val="tx1"/>
                              </a:solidFill>
                              <a:latin typeface="Cambria Math" panose="02040503050406030204" pitchFamily="18" charset="0"/>
                            </a:rPr>
                          </m:ctrlPr>
                        </m:sSubPr>
                        <m:e>
                          <m:r>
                            <a:rPr lang="en-US" sz="1600" b="0" i="1">
                              <a:solidFill>
                                <a:schemeClr val="tx1"/>
                              </a:solidFill>
                              <a:latin typeface="Cambria Math" panose="02040503050406030204" pitchFamily="18" charset="0"/>
                            </a:rPr>
                            <m:t>𝑉</m:t>
                          </m:r>
                        </m:e>
                        <m:sub>
                          <m:r>
                            <a:rPr lang="en-US" sz="1600" b="0" i="1">
                              <a:solidFill>
                                <a:schemeClr val="tx1"/>
                              </a:solidFill>
                              <a:latin typeface="Cambria Math" panose="02040503050406030204" pitchFamily="18" charset="0"/>
                            </a:rPr>
                            <m:t>𝑟𝑚𝑠</m:t>
                          </m:r>
                        </m:sub>
                      </m:sSub>
                      <m:r>
                        <a:rPr lang="en-US" sz="1600" b="0" i="1">
                          <a:solidFill>
                            <a:schemeClr val="tx1"/>
                          </a:solidFill>
                          <a:latin typeface="Cambria Math" panose="02040503050406030204" pitchFamily="18" charset="0"/>
                        </a:rPr>
                        <m:t>=</m:t>
                      </m:r>
                      <m:rad>
                        <m:radPr>
                          <m:degHide m:val="on"/>
                          <m:ctrlPr>
                            <a:rPr lang="en-US" sz="1600" i="1">
                              <a:solidFill>
                                <a:schemeClr val="tx1"/>
                              </a:solidFill>
                              <a:latin typeface="Cambria Math" panose="02040503050406030204" pitchFamily="18" charset="0"/>
                            </a:rPr>
                          </m:ctrlPr>
                        </m:radPr>
                        <m:deg/>
                        <m:e>
                          <m:sSubSup>
                            <m:sSubSupPr>
                              <m:ctrlPr>
                                <a:rPr lang="en-US" sz="1600" i="1">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𝑉</m:t>
                              </m:r>
                            </m:e>
                            <m:sub>
                              <m:r>
                                <a:rPr lang="en-US" sz="1600" b="0" i="1">
                                  <a:solidFill>
                                    <a:schemeClr val="tx1"/>
                                  </a:solidFill>
                                  <a:latin typeface="Cambria Math" panose="02040503050406030204" pitchFamily="18" charset="0"/>
                                </a:rPr>
                                <m:t>1</m:t>
                              </m:r>
                              <m:r>
                                <m:rPr>
                                  <m:nor/>
                                </m:rPr>
                                <a:rPr lang="en-US" sz="1600">
                                  <a:solidFill>
                                    <a:schemeClr val="tx1"/>
                                  </a:solidFill>
                                  <a:cs typeface="B Nazanin" panose="00000400000000000000" pitchFamily="2" charset="-78"/>
                                </a:rPr>
                                <m:t>,</m:t>
                              </m:r>
                              <m:r>
                                <a:rPr lang="en-US" sz="1600" b="0" i="1">
                                  <a:solidFill>
                                    <a:schemeClr val="tx1"/>
                                  </a:solidFill>
                                  <a:latin typeface="Cambria Math" panose="02040503050406030204" pitchFamily="18" charset="0"/>
                                </a:rPr>
                                <m:t>𝑟𝑚𝑠</m:t>
                              </m:r>
                            </m:sub>
                            <m:sup>
                              <m:r>
                                <a:rPr lang="en-US" sz="1600" b="0" i="1">
                                  <a:solidFill>
                                    <a:schemeClr val="tx1"/>
                                  </a:solidFill>
                                  <a:latin typeface="Cambria Math" panose="02040503050406030204" pitchFamily="18" charset="0"/>
                                </a:rPr>
                                <m:t>2</m:t>
                              </m:r>
                            </m:sup>
                          </m:sSubSup>
                          <m:r>
                            <a:rPr lang="en-US" sz="1600" b="0" i="1">
                              <a:solidFill>
                                <a:schemeClr val="tx1"/>
                              </a:solidFill>
                              <a:latin typeface="Cambria Math" panose="02040503050406030204" pitchFamily="18" charset="0"/>
                            </a:rPr>
                            <m:t>+</m:t>
                          </m:r>
                          <m:sSubSup>
                            <m:sSubSupPr>
                              <m:ctrlPr>
                                <a:rPr lang="en-US" sz="1600" i="1">
                                  <a:solidFill>
                                    <a:schemeClr val="tx1"/>
                                  </a:solidFill>
                                  <a:latin typeface="Cambria Math" panose="02040503050406030204" pitchFamily="18" charset="0"/>
                                </a:rPr>
                              </m:ctrlPr>
                            </m:sSubSupPr>
                            <m:e>
                              <m:r>
                                <a:rPr lang="en-US" sz="1600" b="0" i="1">
                                  <a:solidFill>
                                    <a:schemeClr val="tx1"/>
                                  </a:solidFill>
                                  <a:latin typeface="Cambria Math" panose="02040503050406030204" pitchFamily="18" charset="0"/>
                                </a:rPr>
                                <m:t>𝑉</m:t>
                              </m:r>
                            </m:e>
                            <m:sub>
                              <m:r>
                                <a:rPr lang="en-US" sz="1600" b="0" i="1">
                                  <a:solidFill>
                                    <a:schemeClr val="tx1"/>
                                  </a:solidFill>
                                  <a:latin typeface="Cambria Math" panose="02040503050406030204" pitchFamily="18" charset="0"/>
                                </a:rPr>
                                <m:t>2</m:t>
                              </m:r>
                              <m:r>
                                <m:rPr>
                                  <m:nor/>
                                </m:rPr>
                                <a:rPr lang="en-US" sz="1600">
                                  <a:solidFill>
                                    <a:schemeClr val="tx1"/>
                                  </a:solidFill>
                                  <a:cs typeface="B Nazanin" panose="00000400000000000000" pitchFamily="2" charset="-78"/>
                                </a:rPr>
                                <m:t>,</m:t>
                              </m:r>
                              <m:r>
                                <a:rPr lang="en-US" sz="1600" b="0" i="1">
                                  <a:solidFill>
                                    <a:schemeClr val="tx1"/>
                                  </a:solidFill>
                                  <a:latin typeface="Cambria Math" panose="02040503050406030204" pitchFamily="18" charset="0"/>
                                </a:rPr>
                                <m:t>𝑟𝑚𝑠</m:t>
                              </m:r>
                            </m:sub>
                            <m:sup>
                              <m:r>
                                <a:rPr lang="en-US" sz="1600" b="0" i="1">
                                  <a:solidFill>
                                    <a:schemeClr val="tx1"/>
                                  </a:solidFill>
                                  <a:latin typeface="Cambria Math" panose="02040503050406030204" pitchFamily="18" charset="0"/>
                                </a:rPr>
                                <m:t>2</m:t>
                              </m:r>
                            </m:sup>
                          </m:sSubSup>
                        </m:e>
                      </m:rad>
                    </m:oMath>
                  </m:oMathPara>
                </a14:m>
                <a:endParaRPr lang="en-US" sz="1600" dirty="0">
                  <a:solidFill>
                    <a:schemeClr val="tx1"/>
                  </a:solidFill>
                  <a:cs typeface="B Nazanin" panose="00000400000000000000" pitchFamily="2" charset="-78"/>
                </a:endParaRPr>
              </a:p>
              <a:p>
                <a:endParaRPr lang="en-US" dirty="0">
                  <a:solidFill>
                    <a:schemeClr val="tx1"/>
                  </a:solidFill>
                  <a:cs typeface="B Nazanin" panose="00000400000000000000" pitchFamily="2" charset="-78"/>
                </a:endParaRPr>
              </a:p>
            </p:txBody>
          </p:sp>
        </mc:Choice>
        <mc:Fallback xmlns="">
          <p:sp>
            <p:nvSpPr>
              <p:cNvPr id="16" name="TextBox 15">
                <a:extLst>
                  <a:ext uri="{FF2B5EF4-FFF2-40B4-BE49-F238E27FC236}">
                    <a16:creationId xmlns:a16="http://schemas.microsoft.com/office/drawing/2014/main" id="{61B9A8EC-8B9B-4ACB-9E4C-0FD53BD413A3}"/>
                  </a:ext>
                </a:extLst>
              </p:cNvPr>
              <p:cNvSpPr txBox="1">
                <a:spLocks noRot="1" noChangeAspect="1" noMove="1" noResize="1" noEditPoints="1" noAdjustHandles="1" noChangeArrowheads="1" noChangeShapeType="1" noTextEdit="1"/>
              </p:cNvSpPr>
              <p:nvPr/>
            </p:nvSpPr>
            <p:spPr>
              <a:xfrm>
                <a:off x="30231" y="4684963"/>
                <a:ext cx="3224675" cy="161262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49DE8CEB-15C4-423C-8480-7649DE4ABB6D}"/>
                  </a:ext>
                </a:extLst>
              </p:cNvPr>
              <p:cNvGraphicFramePr>
                <a:graphicFrameLocks noGrp="1"/>
              </p:cNvGraphicFramePr>
              <p:nvPr>
                <p:extLst/>
              </p:nvPr>
            </p:nvGraphicFramePr>
            <p:xfrm>
              <a:off x="3382763" y="4572000"/>
              <a:ext cx="5666912" cy="1897380"/>
            </p:xfrm>
            <a:graphic>
              <a:graphicData uri="http://schemas.openxmlformats.org/drawingml/2006/table">
                <a:tbl>
                  <a:tblPr firstRow="1" firstCol="1" bandRow="1">
                    <a:tableStyleId>{5C22544A-7EE6-4342-B048-85BDC9FD1C3A}</a:tableStyleId>
                  </a:tblPr>
                  <a:tblGrid>
                    <a:gridCol w="4993222">
                      <a:extLst>
                        <a:ext uri="{9D8B030D-6E8A-4147-A177-3AD203B41FA5}">
                          <a16:colId xmlns:a16="http://schemas.microsoft.com/office/drawing/2014/main" val="1817175247"/>
                        </a:ext>
                      </a:extLst>
                    </a:gridCol>
                    <a:gridCol w="673690">
                      <a:extLst>
                        <a:ext uri="{9D8B030D-6E8A-4147-A177-3AD203B41FA5}">
                          <a16:colId xmlns:a16="http://schemas.microsoft.com/office/drawing/2014/main" val="2513597886"/>
                        </a:ext>
                      </a:extLst>
                    </a:gridCol>
                  </a:tblGrid>
                  <a:tr h="1784417">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0" i="1" smtClean="0">
                                        <a:solidFill>
                                          <a:srgbClr val="FF0000"/>
                                        </a:solidFill>
                                        <a:effectLst/>
                                        <a:latin typeface="Cambria Math" panose="02040503050406030204" pitchFamily="18" charset="0"/>
                                      </a:rPr>
                                    </m:ctrlPr>
                                  </m:sSubPr>
                                  <m:e>
                                    <m:r>
                                      <a:rPr lang="en-US" sz="1600" b="0" i="1" smtClean="0">
                                        <a:solidFill>
                                          <a:srgbClr val="FF0000"/>
                                        </a:solidFill>
                                        <a:effectLst/>
                                        <a:latin typeface="Cambria Math" panose="02040503050406030204" pitchFamily="18" charset="0"/>
                                      </a:rPr>
                                      <m:t>𝑉</m:t>
                                    </m:r>
                                  </m:e>
                                  <m:sub>
                                    <m:r>
                                      <a:rPr lang="en-US" sz="1600" b="0" i="1" smtClean="0">
                                        <a:solidFill>
                                          <a:srgbClr val="FF0000"/>
                                        </a:solidFill>
                                        <a:effectLst/>
                                        <a:latin typeface="Cambria Math" panose="02040503050406030204" pitchFamily="18" charset="0"/>
                                      </a:rPr>
                                      <m:t>𝑟𝑚𝑠</m:t>
                                    </m:r>
                                  </m:sub>
                                </m:sSub>
                                <m:r>
                                  <a:rPr lang="en-US" sz="1600" b="0" smtClean="0">
                                    <a:solidFill>
                                      <a:srgbClr val="FF0000"/>
                                    </a:solidFill>
                                    <a:effectLst/>
                                    <a:latin typeface="Cambria Math" panose="02040503050406030204" pitchFamily="18" charset="0"/>
                                  </a:rPr>
                                  <m:t>=</m:t>
                                </m:r>
                                <m:rad>
                                  <m:radPr>
                                    <m:degHide m:val="on"/>
                                    <m:ctrlPr>
                                      <a:rPr lang="en-US" sz="1600" b="0" i="1">
                                        <a:solidFill>
                                          <a:srgbClr val="FF0000"/>
                                        </a:solidFill>
                                        <a:effectLst/>
                                        <a:latin typeface="Cambria Math" panose="02040503050406030204" pitchFamily="18" charset="0"/>
                                      </a:rPr>
                                    </m:ctrlPr>
                                  </m:radPr>
                                  <m:deg/>
                                  <m:e>
                                    <m:sSubSup>
                                      <m:sSubSupPr>
                                        <m:ctrlPr>
                                          <a:rPr lang="en-US" sz="1600" b="0" i="1">
                                            <a:solidFill>
                                              <a:srgbClr val="FF0000"/>
                                            </a:solidFill>
                                            <a:effectLst/>
                                            <a:latin typeface="Cambria Math" panose="02040503050406030204" pitchFamily="18" charset="0"/>
                                          </a:rPr>
                                        </m:ctrlPr>
                                      </m:sSubSupPr>
                                      <m:e>
                                        <m:r>
                                          <a:rPr lang="en-US" sz="1600" b="0" i="1" smtClean="0">
                                            <a:solidFill>
                                              <a:srgbClr val="FF0000"/>
                                            </a:solidFill>
                                            <a:effectLst/>
                                            <a:latin typeface="Cambria Math" panose="02040503050406030204" pitchFamily="18" charset="0"/>
                                          </a:rPr>
                                          <m:t>𝑉</m:t>
                                        </m:r>
                                      </m:e>
                                      <m:sub>
                                        <m:r>
                                          <a:rPr lang="en-US" sz="1600" b="0" i="1" smtClean="0">
                                            <a:solidFill>
                                              <a:srgbClr val="FF0000"/>
                                            </a:solidFill>
                                            <a:effectLst/>
                                            <a:latin typeface="Cambria Math" panose="02040503050406030204" pitchFamily="18" charset="0"/>
                                          </a:rPr>
                                          <m:t>1</m:t>
                                        </m:r>
                                        <m:r>
                                          <m:rPr>
                                            <m:nor/>
                                          </m:rPr>
                                          <a:rPr lang="en-US" sz="1600" b="0">
                                            <a:solidFill>
                                              <a:srgbClr val="FF0000"/>
                                            </a:solidFill>
                                            <a:effectLst/>
                                          </a:rPr>
                                          <m:t>,</m:t>
                                        </m:r>
                                        <m:r>
                                          <a:rPr lang="en-US" sz="1600" b="0" i="1" smtClean="0">
                                            <a:solidFill>
                                              <a:srgbClr val="FF0000"/>
                                            </a:solidFill>
                                            <a:effectLst/>
                                            <a:latin typeface="Cambria Math" panose="02040503050406030204" pitchFamily="18" charset="0"/>
                                          </a:rPr>
                                          <m:t>𝑟𝑚𝑠</m:t>
                                        </m:r>
                                      </m:sub>
                                      <m:sup>
                                        <m:r>
                                          <a:rPr lang="en-US" sz="1600" b="0" i="1" smtClean="0">
                                            <a:solidFill>
                                              <a:srgbClr val="FF0000"/>
                                            </a:solidFill>
                                            <a:effectLst/>
                                            <a:latin typeface="Cambria Math" panose="02040503050406030204" pitchFamily="18" charset="0"/>
                                          </a:rPr>
                                          <m:t>2</m:t>
                                        </m:r>
                                      </m:sup>
                                    </m:sSubSup>
                                    <m:r>
                                      <a:rPr lang="en-US" sz="1600" b="0" smtClean="0">
                                        <a:solidFill>
                                          <a:srgbClr val="FF0000"/>
                                        </a:solidFill>
                                        <a:effectLst/>
                                        <a:latin typeface="Cambria Math" panose="02040503050406030204" pitchFamily="18" charset="0"/>
                                      </a:rPr>
                                      <m:t>+</m:t>
                                    </m:r>
                                    <m:sSubSup>
                                      <m:sSubSupPr>
                                        <m:ctrlPr>
                                          <a:rPr lang="en-US" sz="1600" b="0" i="1">
                                            <a:solidFill>
                                              <a:srgbClr val="FF0000"/>
                                            </a:solidFill>
                                            <a:effectLst/>
                                            <a:latin typeface="Cambria Math" panose="02040503050406030204" pitchFamily="18" charset="0"/>
                                          </a:rPr>
                                        </m:ctrlPr>
                                      </m:sSubSupPr>
                                      <m:e>
                                        <m:r>
                                          <a:rPr lang="en-US" sz="1600" b="0" i="1" smtClean="0">
                                            <a:solidFill>
                                              <a:srgbClr val="FF0000"/>
                                            </a:solidFill>
                                            <a:effectLst/>
                                            <a:latin typeface="Cambria Math" panose="02040503050406030204" pitchFamily="18" charset="0"/>
                                          </a:rPr>
                                          <m:t>𝑉</m:t>
                                        </m:r>
                                      </m:e>
                                      <m:sub>
                                        <m:r>
                                          <a:rPr lang="en-US" sz="1600" b="0" i="1" smtClean="0">
                                            <a:solidFill>
                                              <a:srgbClr val="FF0000"/>
                                            </a:solidFill>
                                            <a:effectLst/>
                                            <a:latin typeface="Cambria Math" panose="02040503050406030204" pitchFamily="18" charset="0"/>
                                          </a:rPr>
                                          <m:t>2</m:t>
                                        </m:r>
                                        <m:r>
                                          <m:rPr>
                                            <m:nor/>
                                          </m:rPr>
                                          <a:rPr lang="en-US" sz="1600" b="0">
                                            <a:solidFill>
                                              <a:srgbClr val="FF0000"/>
                                            </a:solidFill>
                                            <a:effectLst/>
                                          </a:rPr>
                                          <m:t>,</m:t>
                                        </m:r>
                                        <m:r>
                                          <a:rPr lang="en-US" sz="1600" b="0" i="1" smtClean="0">
                                            <a:solidFill>
                                              <a:srgbClr val="FF0000"/>
                                            </a:solidFill>
                                            <a:effectLst/>
                                            <a:latin typeface="Cambria Math" panose="02040503050406030204" pitchFamily="18" charset="0"/>
                                          </a:rPr>
                                          <m:t>𝑟𝑚𝑠</m:t>
                                        </m:r>
                                      </m:sub>
                                      <m:sup>
                                        <m:r>
                                          <a:rPr lang="en-US" sz="1600" b="0" i="1" smtClean="0">
                                            <a:solidFill>
                                              <a:srgbClr val="FF0000"/>
                                            </a:solidFill>
                                            <a:effectLst/>
                                            <a:latin typeface="Cambria Math" panose="02040503050406030204" pitchFamily="18" charset="0"/>
                                          </a:rPr>
                                          <m:t>2</m:t>
                                        </m:r>
                                      </m:sup>
                                    </m:sSubSup>
                                    <m:r>
                                      <a:rPr lang="en-US" sz="1600" b="0" smtClean="0">
                                        <a:solidFill>
                                          <a:srgbClr val="FF0000"/>
                                        </a:solidFill>
                                        <a:effectLst/>
                                        <a:latin typeface="Cambria Math" panose="02040503050406030204" pitchFamily="18" charset="0"/>
                                      </a:rPr>
                                      <m:t>+</m:t>
                                    </m:r>
                                    <m:sSubSup>
                                      <m:sSubSupPr>
                                        <m:ctrlPr>
                                          <a:rPr lang="en-US" sz="1600" b="0" i="1">
                                            <a:solidFill>
                                              <a:srgbClr val="FF0000"/>
                                            </a:solidFill>
                                            <a:effectLst/>
                                            <a:latin typeface="Cambria Math" panose="02040503050406030204" pitchFamily="18" charset="0"/>
                                          </a:rPr>
                                        </m:ctrlPr>
                                      </m:sSubSupPr>
                                      <m:e>
                                        <m:r>
                                          <a:rPr lang="en-US" sz="1600" b="0" i="1" smtClean="0">
                                            <a:solidFill>
                                              <a:srgbClr val="FF0000"/>
                                            </a:solidFill>
                                            <a:effectLst/>
                                            <a:latin typeface="Cambria Math" panose="02040503050406030204" pitchFamily="18" charset="0"/>
                                          </a:rPr>
                                          <m:t>𝑉</m:t>
                                        </m:r>
                                      </m:e>
                                      <m:sub>
                                        <m:r>
                                          <a:rPr lang="en-US" sz="1600" b="0" i="1" smtClean="0">
                                            <a:solidFill>
                                              <a:srgbClr val="FF0000"/>
                                            </a:solidFill>
                                            <a:effectLst/>
                                            <a:latin typeface="Cambria Math" panose="02040503050406030204" pitchFamily="18" charset="0"/>
                                          </a:rPr>
                                          <m:t>3</m:t>
                                        </m:r>
                                        <m:r>
                                          <m:rPr>
                                            <m:nor/>
                                          </m:rPr>
                                          <a:rPr lang="en-US" sz="1600" b="0">
                                            <a:solidFill>
                                              <a:srgbClr val="FF0000"/>
                                            </a:solidFill>
                                            <a:effectLst/>
                                          </a:rPr>
                                          <m:t>,</m:t>
                                        </m:r>
                                        <m:r>
                                          <a:rPr lang="en-US" sz="1600" b="0" i="1" smtClean="0">
                                            <a:solidFill>
                                              <a:srgbClr val="FF0000"/>
                                            </a:solidFill>
                                            <a:effectLst/>
                                            <a:latin typeface="Cambria Math" panose="02040503050406030204" pitchFamily="18" charset="0"/>
                                          </a:rPr>
                                          <m:t>𝑟𝑚𝑠</m:t>
                                        </m:r>
                                      </m:sub>
                                      <m:sup>
                                        <m:r>
                                          <a:rPr lang="en-US" sz="1600" b="0" i="1" smtClean="0">
                                            <a:solidFill>
                                              <a:srgbClr val="FF0000"/>
                                            </a:solidFill>
                                            <a:effectLst/>
                                            <a:latin typeface="Cambria Math" panose="02040503050406030204" pitchFamily="18" charset="0"/>
                                          </a:rPr>
                                          <m:t>2</m:t>
                                        </m:r>
                                      </m:sup>
                                    </m:sSubSup>
                                    <m:r>
                                      <a:rPr lang="en-US" sz="1600" b="0" smtClean="0">
                                        <a:solidFill>
                                          <a:srgbClr val="FF0000"/>
                                        </a:solidFill>
                                        <a:effectLst/>
                                        <a:latin typeface="Cambria Math" panose="02040503050406030204" pitchFamily="18" charset="0"/>
                                      </a:rPr>
                                      <m:t>+…</m:t>
                                    </m:r>
                                  </m:e>
                                </m:rad>
                                <m:r>
                                  <a:rPr lang="en-US" sz="1600" b="0" smtClean="0">
                                    <a:solidFill>
                                      <a:srgbClr val="FF0000"/>
                                    </a:solidFill>
                                    <a:effectLst/>
                                    <a:latin typeface="Cambria Math" panose="02040503050406030204" pitchFamily="18" charset="0"/>
                                  </a:rPr>
                                  <m:t>=</m:t>
                                </m:r>
                                <m:rad>
                                  <m:radPr>
                                    <m:degHide m:val="on"/>
                                    <m:ctrlPr>
                                      <a:rPr lang="en-US" sz="1600" b="0" i="1">
                                        <a:solidFill>
                                          <a:srgbClr val="FF0000"/>
                                        </a:solidFill>
                                        <a:effectLst/>
                                        <a:latin typeface="Cambria Math" panose="02040503050406030204" pitchFamily="18" charset="0"/>
                                      </a:rPr>
                                    </m:ctrlPr>
                                  </m:radPr>
                                  <m:deg/>
                                  <m:e>
                                    <m:nary>
                                      <m:naryPr>
                                        <m:chr m:val="∑"/>
                                        <m:limLoc m:val="undOvr"/>
                                        <m:ctrlPr>
                                          <a:rPr lang="en-US" sz="1600" b="0" i="1">
                                            <a:solidFill>
                                              <a:srgbClr val="FF0000"/>
                                            </a:solidFill>
                                            <a:effectLst/>
                                            <a:latin typeface="Cambria Math" panose="02040503050406030204" pitchFamily="18" charset="0"/>
                                          </a:rPr>
                                        </m:ctrlPr>
                                      </m:naryPr>
                                      <m:sub>
                                        <m:r>
                                          <a:rPr lang="en-US" sz="1600" b="0" i="1" smtClean="0">
                                            <a:solidFill>
                                              <a:srgbClr val="FF0000"/>
                                            </a:solidFill>
                                            <a:effectLst/>
                                            <a:latin typeface="Cambria Math" panose="02040503050406030204" pitchFamily="18" charset="0"/>
                                          </a:rPr>
                                          <m:t>𝑛</m:t>
                                        </m:r>
                                        <m:r>
                                          <a:rPr lang="en-US" sz="1600" b="0" smtClean="0">
                                            <a:solidFill>
                                              <a:srgbClr val="FF0000"/>
                                            </a:solidFill>
                                            <a:effectLst/>
                                            <a:latin typeface="Cambria Math" panose="02040503050406030204" pitchFamily="18" charset="0"/>
                                          </a:rPr>
                                          <m:t>=</m:t>
                                        </m:r>
                                        <m:r>
                                          <a:rPr lang="en-US" sz="1600" b="0" i="1" smtClean="0">
                                            <a:solidFill>
                                              <a:srgbClr val="FF0000"/>
                                            </a:solidFill>
                                            <a:effectLst/>
                                            <a:latin typeface="Cambria Math" panose="02040503050406030204" pitchFamily="18" charset="0"/>
                                          </a:rPr>
                                          <m:t>1</m:t>
                                        </m:r>
                                      </m:sub>
                                      <m:sup>
                                        <m:r>
                                          <a:rPr lang="en-US" sz="1600" b="0" i="1" smtClean="0">
                                            <a:solidFill>
                                              <a:srgbClr val="FF0000"/>
                                            </a:solidFill>
                                            <a:effectLst/>
                                            <a:latin typeface="Cambria Math" panose="02040503050406030204" pitchFamily="18" charset="0"/>
                                          </a:rPr>
                                          <m:t>𝑁</m:t>
                                        </m:r>
                                      </m:sup>
                                      <m:e>
                                        <m:sSubSup>
                                          <m:sSubSupPr>
                                            <m:ctrlPr>
                                              <a:rPr lang="en-US" sz="1600" b="0" i="1">
                                                <a:solidFill>
                                                  <a:srgbClr val="FF0000"/>
                                                </a:solidFill>
                                                <a:effectLst/>
                                                <a:latin typeface="Cambria Math" panose="02040503050406030204" pitchFamily="18" charset="0"/>
                                              </a:rPr>
                                            </m:ctrlPr>
                                          </m:sSubSupPr>
                                          <m:e>
                                            <m:r>
                                              <a:rPr lang="en-US" sz="1600" b="0" i="1" smtClean="0">
                                                <a:solidFill>
                                                  <a:srgbClr val="FF0000"/>
                                                </a:solidFill>
                                                <a:effectLst/>
                                                <a:latin typeface="Cambria Math" panose="02040503050406030204" pitchFamily="18" charset="0"/>
                                              </a:rPr>
                                              <m:t>𝑉</m:t>
                                            </m:r>
                                          </m:e>
                                          <m:sub>
                                            <m:r>
                                              <m:rPr>
                                                <m:nor/>
                                              </m:rPr>
                                              <a:rPr lang="en-US" sz="1600" b="0" i="1">
                                                <a:solidFill>
                                                  <a:srgbClr val="FF0000"/>
                                                </a:solidFill>
                                                <a:effectLst/>
                                                <a:latin typeface="Cambria" panose="02040503050406030204" pitchFamily="18" charset="0"/>
                                                <a:ea typeface="Cambria" panose="02040503050406030204" pitchFamily="18" charset="0"/>
                                              </a:rPr>
                                              <m:t>n</m:t>
                                            </m:r>
                                            <m:r>
                                              <m:rPr>
                                                <m:nor/>
                                              </m:rPr>
                                              <a:rPr lang="en-US" sz="1600" b="0" i="1">
                                                <a:solidFill>
                                                  <a:srgbClr val="FF0000"/>
                                                </a:solidFill>
                                                <a:effectLst/>
                                                <a:latin typeface="Cambria" panose="02040503050406030204" pitchFamily="18" charset="0"/>
                                                <a:ea typeface="Cambria" panose="02040503050406030204" pitchFamily="18" charset="0"/>
                                              </a:rPr>
                                              <m:t>,</m:t>
                                            </m:r>
                                            <m:r>
                                              <a:rPr lang="en-US" sz="1600" b="0" i="1" smtClean="0">
                                                <a:solidFill>
                                                  <a:srgbClr val="FF0000"/>
                                                </a:solidFill>
                                                <a:effectLst/>
                                                <a:latin typeface="Cambria Math" panose="02040503050406030204" pitchFamily="18" charset="0"/>
                                              </a:rPr>
                                              <m:t>𝑟𝑚𝑠</m:t>
                                            </m:r>
                                          </m:sub>
                                          <m:sup>
                                            <m:r>
                                              <a:rPr lang="en-US" sz="1600" b="0" i="1" smtClean="0">
                                                <a:solidFill>
                                                  <a:srgbClr val="FF0000"/>
                                                </a:solidFill>
                                                <a:effectLst/>
                                                <a:latin typeface="Cambria Math" panose="02040503050406030204" pitchFamily="18" charset="0"/>
                                              </a:rPr>
                                              <m:t>2</m:t>
                                            </m:r>
                                          </m:sup>
                                        </m:sSubSup>
                                      </m:e>
                                    </m:nary>
                                  </m:e>
                                </m:rad>
                              </m:oMath>
                            </m:oMathPara>
                          </a14:m>
                          <a:endParaRPr lang="en-US" sz="1600" b="0" dirty="0">
                            <a:solidFill>
                              <a:srgbClr val="FF0000"/>
                            </a:solidFill>
                            <a:effectLst/>
                            <a:latin typeface="Times New Roman" panose="02020603050405020304" pitchFamily="18" charset="0"/>
                            <a:ea typeface="Cambria" panose="020405030504060302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0" i="1" kern="1200" smtClean="0">
                                        <a:solidFill>
                                          <a:srgbClr val="FF0000"/>
                                        </a:solidFill>
                                        <a:effectLst/>
                                        <a:latin typeface="Cambria Math" panose="02040503050406030204" pitchFamily="18" charset="0"/>
                                        <a:ea typeface="+mn-ea"/>
                                        <a:cs typeface="+mn-cs"/>
                                      </a:rPr>
                                    </m:ctrlPr>
                                  </m:sSubPr>
                                  <m:e>
                                    <m:r>
                                      <a:rPr lang="en-US" sz="1600" b="0" i="1" kern="1200" smtClean="0">
                                        <a:solidFill>
                                          <a:srgbClr val="FF0000"/>
                                        </a:solidFill>
                                        <a:effectLst/>
                                        <a:latin typeface="Cambria Math" panose="02040503050406030204" pitchFamily="18" charset="0"/>
                                        <a:ea typeface="+mn-ea"/>
                                        <a:cs typeface="+mn-cs"/>
                                      </a:rPr>
                                      <m:t>𝐼</m:t>
                                    </m:r>
                                  </m:e>
                                  <m:sub>
                                    <m:r>
                                      <a:rPr lang="en-US" sz="1600" b="0" i="1" kern="1200" smtClean="0">
                                        <a:solidFill>
                                          <a:srgbClr val="FF0000"/>
                                        </a:solidFill>
                                        <a:effectLst/>
                                        <a:latin typeface="Cambria Math" panose="02040503050406030204" pitchFamily="18" charset="0"/>
                                        <a:ea typeface="+mn-ea"/>
                                        <a:cs typeface="+mn-cs"/>
                                      </a:rPr>
                                      <m:t>𝑟𝑚𝑠</m:t>
                                    </m:r>
                                  </m:sub>
                                </m:sSub>
                                <m:r>
                                  <a:rPr lang="en-US" sz="1600" b="0" i="1" kern="1200" smtClean="0">
                                    <a:solidFill>
                                      <a:srgbClr val="FF0000"/>
                                    </a:solidFill>
                                    <a:effectLst/>
                                    <a:latin typeface="Cambria Math" panose="02040503050406030204" pitchFamily="18" charset="0"/>
                                    <a:ea typeface="+mn-ea"/>
                                    <a:cs typeface="+mn-cs"/>
                                  </a:rPr>
                                  <m:t>=</m:t>
                                </m:r>
                                <m:rad>
                                  <m:radPr>
                                    <m:degHide m:val="on"/>
                                    <m:ctrlPr>
                                      <a:rPr lang="en-US" sz="1600" b="0" i="1" kern="1200">
                                        <a:solidFill>
                                          <a:srgbClr val="FF0000"/>
                                        </a:solidFill>
                                        <a:effectLst/>
                                        <a:latin typeface="Cambria Math" panose="02040503050406030204" pitchFamily="18" charset="0"/>
                                        <a:ea typeface="+mn-ea"/>
                                        <a:cs typeface="+mn-cs"/>
                                      </a:rPr>
                                    </m:ctrlPr>
                                  </m:radPr>
                                  <m:deg/>
                                  <m:e>
                                    <m:sSubSup>
                                      <m:sSubSupPr>
                                        <m:ctrlPr>
                                          <a:rPr lang="en-US" sz="1600" b="0" i="1" kern="1200">
                                            <a:solidFill>
                                              <a:srgbClr val="FF0000"/>
                                            </a:solidFill>
                                            <a:effectLst/>
                                            <a:latin typeface="Cambria Math" panose="02040503050406030204" pitchFamily="18" charset="0"/>
                                            <a:ea typeface="+mn-ea"/>
                                            <a:cs typeface="+mn-cs"/>
                                          </a:rPr>
                                        </m:ctrlPr>
                                      </m:sSubSupPr>
                                      <m:e>
                                        <m:r>
                                          <a:rPr lang="en-US" sz="1600" b="0" i="1" kern="1200" smtClean="0">
                                            <a:solidFill>
                                              <a:srgbClr val="FF0000"/>
                                            </a:solidFill>
                                            <a:effectLst/>
                                            <a:latin typeface="Cambria Math" panose="02040503050406030204" pitchFamily="18" charset="0"/>
                                            <a:ea typeface="+mn-ea"/>
                                            <a:cs typeface="+mn-cs"/>
                                          </a:rPr>
                                          <m:t>𝐼</m:t>
                                        </m:r>
                                      </m:e>
                                      <m:sub>
                                        <m:r>
                                          <a:rPr lang="en-US" sz="1600" b="0" i="1" kern="1200" smtClean="0">
                                            <a:solidFill>
                                              <a:srgbClr val="FF0000"/>
                                            </a:solidFill>
                                            <a:effectLst/>
                                            <a:latin typeface="Cambria Math" panose="02040503050406030204" pitchFamily="18" charset="0"/>
                                            <a:ea typeface="+mn-ea"/>
                                            <a:cs typeface="+mn-cs"/>
                                          </a:rPr>
                                          <m:t>1</m:t>
                                        </m:r>
                                        <m:r>
                                          <m:rPr>
                                            <m:nor/>
                                          </m:rPr>
                                          <a:rPr lang="en-US" sz="1600" b="0" kern="1200">
                                            <a:solidFill>
                                              <a:srgbClr val="FF0000"/>
                                            </a:solidFill>
                                            <a:effectLst/>
                                            <a:latin typeface="+mn-lt"/>
                                            <a:ea typeface="+mn-ea"/>
                                            <a:cs typeface="+mn-cs"/>
                                          </a:rPr>
                                          <m:t>,</m:t>
                                        </m:r>
                                        <m:r>
                                          <a:rPr lang="en-US" sz="1600" b="0" i="1" kern="1200" smtClean="0">
                                            <a:solidFill>
                                              <a:srgbClr val="FF0000"/>
                                            </a:solidFill>
                                            <a:effectLst/>
                                            <a:latin typeface="Cambria Math" panose="02040503050406030204" pitchFamily="18" charset="0"/>
                                            <a:ea typeface="+mn-ea"/>
                                            <a:cs typeface="+mn-cs"/>
                                          </a:rPr>
                                          <m:t>𝑟𝑚𝑠</m:t>
                                        </m:r>
                                      </m:sub>
                                      <m:sup>
                                        <m:r>
                                          <a:rPr lang="en-US" sz="1600" b="0" i="1" kern="1200" smtClean="0">
                                            <a:solidFill>
                                              <a:srgbClr val="FF0000"/>
                                            </a:solidFill>
                                            <a:effectLst/>
                                            <a:latin typeface="Cambria Math" panose="02040503050406030204" pitchFamily="18" charset="0"/>
                                            <a:ea typeface="+mn-ea"/>
                                            <a:cs typeface="+mn-cs"/>
                                          </a:rPr>
                                          <m:t>2</m:t>
                                        </m:r>
                                      </m:sup>
                                    </m:sSubSup>
                                    <m:r>
                                      <a:rPr lang="en-US" sz="1600" b="0" i="1" kern="1200" smtClean="0">
                                        <a:solidFill>
                                          <a:srgbClr val="FF0000"/>
                                        </a:solidFill>
                                        <a:effectLst/>
                                        <a:latin typeface="Cambria Math" panose="02040503050406030204" pitchFamily="18" charset="0"/>
                                        <a:ea typeface="+mn-ea"/>
                                        <a:cs typeface="+mn-cs"/>
                                      </a:rPr>
                                      <m:t>+</m:t>
                                    </m:r>
                                    <m:sSubSup>
                                      <m:sSubSupPr>
                                        <m:ctrlPr>
                                          <a:rPr lang="en-US" sz="1600" b="0" i="1" kern="1200">
                                            <a:solidFill>
                                              <a:srgbClr val="FF0000"/>
                                            </a:solidFill>
                                            <a:effectLst/>
                                            <a:latin typeface="Cambria Math" panose="02040503050406030204" pitchFamily="18" charset="0"/>
                                            <a:ea typeface="+mn-ea"/>
                                            <a:cs typeface="+mn-cs"/>
                                          </a:rPr>
                                        </m:ctrlPr>
                                      </m:sSubSupPr>
                                      <m:e>
                                        <m:r>
                                          <a:rPr lang="en-US" sz="1600" b="0" i="1" kern="1200" smtClean="0">
                                            <a:solidFill>
                                              <a:srgbClr val="FF0000"/>
                                            </a:solidFill>
                                            <a:effectLst/>
                                            <a:latin typeface="Cambria Math" panose="02040503050406030204" pitchFamily="18" charset="0"/>
                                            <a:ea typeface="+mn-ea"/>
                                            <a:cs typeface="+mn-cs"/>
                                          </a:rPr>
                                          <m:t>𝐼</m:t>
                                        </m:r>
                                      </m:e>
                                      <m:sub>
                                        <m:r>
                                          <a:rPr lang="en-US" sz="1600" b="0" i="1" kern="1200" smtClean="0">
                                            <a:solidFill>
                                              <a:srgbClr val="FF0000"/>
                                            </a:solidFill>
                                            <a:effectLst/>
                                            <a:latin typeface="Cambria Math" panose="02040503050406030204" pitchFamily="18" charset="0"/>
                                            <a:ea typeface="+mn-ea"/>
                                            <a:cs typeface="+mn-cs"/>
                                          </a:rPr>
                                          <m:t>2</m:t>
                                        </m:r>
                                        <m:r>
                                          <m:rPr>
                                            <m:nor/>
                                          </m:rPr>
                                          <a:rPr lang="en-US" sz="1600" b="0" kern="1200">
                                            <a:solidFill>
                                              <a:srgbClr val="FF0000"/>
                                            </a:solidFill>
                                            <a:effectLst/>
                                            <a:latin typeface="+mn-lt"/>
                                            <a:ea typeface="+mn-ea"/>
                                            <a:cs typeface="+mn-cs"/>
                                          </a:rPr>
                                          <m:t>,</m:t>
                                        </m:r>
                                        <m:r>
                                          <a:rPr lang="en-US" sz="1600" b="0" i="1" kern="1200" smtClean="0">
                                            <a:solidFill>
                                              <a:srgbClr val="FF0000"/>
                                            </a:solidFill>
                                            <a:effectLst/>
                                            <a:latin typeface="Cambria Math" panose="02040503050406030204" pitchFamily="18" charset="0"/>
                                            <a:ea typeface="+mn-ea"/>
                                            <a:cs typeface="+mn-cs"/>
                                          </a:rPr>
                                          <m:t>𝑟𝑚𝑠</m:t>
                                        </m:r>
                                      </m:sub>
                                      <m:sup>
                                        <m:r>
                                          <a:rPr lang="en-US" sz="1600" b="0" i="1" kern="1200" smtClean="0">
                                            <a:solidFill>
                                              <a:srgbClr val="FF0000"/>
                                            </a:solidFill>
                                            <a:effectLst/>
                                            <a:latin typeface="Cambria Math" panose="02040503050406030204" pitchFamily="18" charset="0"/>
                                            <a:ea typeface="+mn-ea"/>
                                            <a:cs typeface="+mn-cs"/>
                                          </a:rPr>
                                          <m:t>2</m:t>
                                        </m:r>
                                      </m:sup>
                                    </m:sSubSup>
                                    <m:r>
                                      <a:rPr lang="en-US" sz="1600" b="0" i="1" kern="1200" smtClean="0">
                                        <a:solidFill>
                                          <a:srgbClr val="FF0000"/>
                                        </a:solidFill>
                                        <a:effectLst/>
                                        <a:latin typeface="Cambria Math" panose="02040503050406030204" pitchFamily="18" charset="0"/>
                                        <a:ea typeface="+mn-ea"/>
                                        <a:cs typeface="+mn-cs"/>
                                      </a:rPr>
                                      <m:t>+</m:t>
                                    </m:r>
                                    <m:sSubSup>
                                      <m:sSubSupPr>
                                        <m:ctrlPr>
                                          <a:rPr lang="en-US" sz="1600" b="0" i="1" kern="1200">
                                            <a:solidFill>
                                              <a:srgbClr val="FF0000"/>
                                            </a:solidFill>
                                            <a:effectLst/>
                                            <a:latin typeface="Cambria Math" panose="02040503050406030204" pitchFamily="18" charset="0"/>
                                            <a:ea typeface="+mn-ea"/>
                                            <a:cs typeface="+mn-cs"/>
                                          </a:rPr>
                                        </m:ctrlPr>
                                      </m:sSubSupPr>
                                      <m:e>
                                        <m:r>
                                          <a:rPr lang="en-US" sz="1600" b="0" i="1" kern="1200" smtClean="0">
                                            <a:solidFill>
                                              <a:srgbClr val="FF0000"/>
                                            </a:solidFill>
                                            <a:effectLst/>
                                            <a:latin typeface="Cambria Math" panose="02040503050406030204" pitchFamily="18" charset="0"/>
                                            <a:ea typeface="+mn-ea"/>
                                            <a:cs typeface="+mn-cs"/>
                                          </a:rPr>
                                          <m:t>𝐼</m:t>
                                        </m:r>
                                      </m:e>
                                      <m:sub>
                                        <m:r>
                                          <a:rPr lang="en-US" sz="1600" b="0" i="1" kern="1200" smtClean="0">
                                            <a:solidFill>
                                              <a:srgbClr val="FF0000"/>
                                            </a:solidFill>
                                            <a:effectLst/>
                                            <a:latin typeface="Cambria Math" panose="02040503050406030204" pitchFamily="18" charset="0"/>
                                            <a:ea typeface="+mn-ea"/>
                                            <a:cs typeface="+mn-cs"/>
                                          </a:rPr>
                                          <m:t>3</m:t>
                                        </m:r>
                                        <m:r>
                                          <m:rPr>
                                            <m:nor/>
                                          </m:rPr>
                                          <a:rPr lang="en-US" sz="1600" b="0" kern="1200">
                                            <a:solidFill>
                                              <a:srgbClr val="FF0000"/>
                                            </a:solidFill>
                                            <a:effectLst/>
                                            <a:latin typeface="+mn-lt"/>
                                            <a:ea typeface="+mn-ea"/>
                                            <a:cs typeface="+mn-cs"/>
                                          </a:rPr>
                                          <m:t>,</m:t>
                                        </m:r>
                                        <m:r>
                                          <a:rPr lang="en-US" sz="1600" b="0" i="1" kern="1200" smtClean="0">
                                            <a:solidFill>
                                              <a:srgbClr val="FF0000"/>
                                            </a:solidFill>
                                            <a:effectLst/>
                                            <a:latin typeface="Cambria Math" panose="02040503050406030204" pitchFamily="18" charset="0"/>
                                            <a:ea typeface="+mn-ea"/>
                                            <a:cs typeface="+mn-cs"/>
                                          </a:rPr>
                                          <m:t>𝑟𝑚𝑠</m:t>
                                        </m:r>
                                      </m:sub>
                                      <m:sup>
                                        <m:r>
                                          <a:rPr lang="en-US" sz="1600" b="0" i="1" kern="1200" smtClean="0">
                                            <a:solidFill>
                                              <a:srgbClr val="FF0000"/>
                                            </a:solidFill>
                                            <a:effectLst/>
                                            <a:latin typeface="Cambria Math" panose="02040503050406030204" pitchFamily="18" charset="0"/>
                                            <a:ea typeface="+mn-ea"/>
                                            <a:cs typeface="+mn-cs"/>
                                          </a:rPr>
                                          <m:t>2</m:t>
                                        </m:r>
                                      </m:sup>
                                    </m:sSubSup>
                                    <m:r>
                                      <a:rPr lang="en-US" sz="1600" b="0" i="1" kern="1200" smtClean="0">
                                        <a:solidFill>
                                          <a:srgbClr val="FF0000"/>
                                        </a:solidFill>
                                        <a:effectLst/>
                                        <a:latin typeface="Cambria Math" panose="02040503050406030204" pitchFamily="18" charset="0"/>
                                        <a:ea typeface="+mn-ea"/>
                                        <a:cs typeface="+mn-cs"/>
                                      </a:rPr>
                                      <m:t>+…</m:t>
                                    </m:r>
                                  </m:e>
                                </m:rad>
                                <m:r>
                                  <a:rPr lang="en-US" sz="1600" b="0" i="1" kern="1200" smtClean="0">
                                    <a:solidFill>
                                      <a:srgbClr val="FF0000"/>
                                    </a:solidFill>
                                    <a:effectLst/>
                                    <a:latin typeface="Cambria Math" panose="02040503050406030204" pitchFamily="18" charset="0"/>
                                    <a:ea typeface="+mn-ea"/>
                                    <a:cs typeface="+mn-cs"/>
                                  </a:rPr>
                                  <m:t>=</m:t>
                                </m:r>
                                <m:rad>
                                  <m:radPr>
                                    <m:degHide m:val="on"/>
                                    <m:ctrlPr>
                                      <a:rPr lang="en-US" sz="1600" b="0" i="1" kern="1200">
                                        <a:solidFill>
                                          <a:srgbClr val="FF0000"/>
                                        </a:solidFill>
                                        <a:effectLst/>
                                        <a:latin typeface="Cambria Math" panose="02040503050406030204" pitchFamily="18" charset="0"/>
                                        <a:ea typeface="+mn-ea"/>
                                        <a:cs typeface="+mn-cs"/>
                                      </a:rPr>
                                    </m:ctrlPr>
                                  </m:radPr>
                                  <m:deg/>
                                  <m:e>
                                    <m:nary>
                                      <m:naryPr>
                                        <m:chr m:val="∑"/>
                                        <m:limLoc m:val="undOvr"/>
                                        <m:ctrlPr>
                                          <a:rPr lang="en-US" sz="1600" b="0" i="1" kern="1200">
                                            <a:solidFill>
                                              <a:srgbClr val="FF0000"/>
                                            </a:solidFill>
                                            <a:effectLst/>
                                            <a:latin typeface="Cambria Math" panose="02040503050406030204" pitchFamily="18" charset="0"/>
                                            <a:ea typeface="+mn-ea"/>
                                            <a:cs typeface="+mn-cs"/>
                                          </a:rPr>
                                        </m:ctrlPr>
                                      </m:naryPr>
                                      <m:sub>
                                        <m:r>
                                          <a:rPr lang="en-US" sz="1600" b="0" i="1" kern="1200" smtClean="0">
                                            <a:solidFill>
                                              <a:srgbClr val="FF0000"/>
                                            </a:solidFill>
                                            <a:effectLst/>
                                            <a:latin typeface="Cambria Math" panose="02040503050406030204" pitchFamily="18" charset="0"/>
                                            <a:ea typeface="+mn-ea"/>
                                            <a:cs typeface="+mn-cs"/>
                                          </a:rPr>
                                          <m:t>𝑛</m:t>
                                        </m:r>
                                        <m:r>
                                          <a:rPr lang="en-US" sz="1600" b="0" i="1" kern="1200" smtClean="0">
                                            <a:solidFill>
                                              <a:srgbClr val="FF0000"/>
                                            </a:solidFill>
                                            <a:effectLst/>
                                            <a:latin typeface="Cambria Math" panose="02040503050406030204" pitchFamily="18" charset="0"/>
                                            <a:ea typeface="+mn-ea"/>
                                            <a:cs typeface="+mn-cs"/>
                                          </a:rPr>
                                          <m:t>=</m:t>
                                        </m:r>
                                        <m:r>
                                          <a:rPr lang="en-US" sz="1600" b="0" i="1" kern="1200" smtClean="0">
                                            <a:solidFill>
                                              <a:srgbClr val="FF0000"/>
                                            </a:solidFill>
                                            <a:effectLst/>
                                            <a:latin typeface="Cambria Math" panose="02040503050406030204" pitchFamily="18" charset="0"/>
                                            <a:ea typeface="+mn-ea"/>
                                            <a:cs typeface="+mn-cs"/>
                                          </a:rPr>
                                          <m:t>1</m:t>
                                        </m:r>
                                      </m:sub>
                                      <m:sup>
                                        <m:r>
                                          <a:rPr lang="en-US" sz="1600" b="0" i="1" kern="1200" smtClean="0">
                                            <a:solidFill>
                                              <a:srgbClr val="FF0000"/>
                                            </a:solidFill>
                                            <a:effectLst/>
                                            <a:latin typeface="Cambria Math" panose="02040503050406030204" pitchFamily="18" charset="0"/>
                                            <a:ea typeface="+mn-ea"/>
                                            <a:cs typeface="+mn-cs"/>
                                          </a:rPr>
                                          <m:t>𝑁</m:t>
                                        </m:r>
                                      </m:sup>
                                      <m:e>
                                        <m:sSubSup>
                                          <m:sSubSupPr>
                                            <m:ctrlPr>
                                              <a:rPr lang="en-US" sz="1600" b="0" i="1" kern="1200">
                                                <a:solidFill>
                                                  <a:srgbClr val="FF0000"/>
                                                </a:solidFill>
                                                <a:effectLst/>
                                                <a:latin typeface="Cambria Math" panose="02040503050406030204" pitchFamily="18" charset="0"/>
                                                <a:ea typeface="+mn-ea"/>
                                                <a:cs typeface="+mn-cs"/>
                                              </a:rPr>
                                            </m:ctrlPr>
                                          </m:sSubSupPr>
                                          <m:e>
                                            <m:r>
                                              <a:rPr lang="en-US" sz="1600" b="0" i="1" kern="1200" smtClean="0">
                                                <a:solidFill>
                                                  <a:srgbClr val="FF0000"/>
                                                </a:solidFill>
                                                <a:effectLst/>
                                                <a:latin typeface="Cambria Math" panose="02040503050406030204" pitchFamily="18" charset="0"/>
                                                <a:ea typeface="+mn-ea"/>
                                                <a:cs typeface="+mn-cs"/>
                                              </a:rPr>
                                              <m:t>𝐼</m:t>
                                            </m:r>
                                          </m:e>
                                          <m:sub>
                                            <m:r>
                                              <m:rPr>
                                                <m:nor/>
                                              </m:rPr>
                                              <a:rPr lang="en-US" sz="1600" b="0" i="1" kern="1200">
                                                <a:solidFill>
                                                  <a:srgbClr val="FF0000"/>
                                                </a:solidFill>
                                                <a:effectLst/>
                                                <a:latin typeface="Cambria" panose="02040503050406030204" pitchFamily="18" charset="0"/>
                                                <a:ea typeface="Cambria" panose="02040503050406030204" pitchFamily="18" charset="0"/>
                                                <a:cs typeface="+mn-cs"/>
                                              </a:rPr>
                                              <m:t>n</m:t>
                                            </m:r>
                                            <m:r>
                                              <m:rPr>
                                                <m:nor/>
                                              </m:rPr>
                                              <a:rPr lang="en-US" sz="1600" b="0" i="1" kern="1200">
                                                <a:solidFill>
                                                  <a:srgbClr val="FF0000"/>
                                                </a:solidFill>
                                                <a:effectLst/>
                                                <a:latin typeface="Cambria" panose="02040503050406030204" pitchFamily="18" charset="0"/>
                                                <a:ea typeface="Cambria" panose="02040503050406030204" pitchFamily="18" charset="0"/>
                                                <a:cs typeface="+mn-cs"/>
                                              </a:rPr>
                                              <m:t>,</m:t>
                                            </m:r>
                                            <m:r>
                                              <a:rPr lang="en-US" sz="1600" b="0" i="1" kern="1200" smtClean="0">
                                                <a:solidFill>
                                                  <a:srgbClr val="FF0000"/>
                                                </a:solidFill>
                                                <a:effectLst/>
                                                <a:latin typeface="Cambria Math" panose="02040503050406030204" pitchFamily="18" charset="0"/>
                                                <a:ea typeface="+mn-ea"/>
                                                <a:cs typeface="+mn-cs"/>
                                              </a:rPr>
                                              <m:t>𝑟𝑚𝑠</m:t>
                                            </m:r>
                                          </m:sub>
                                          <m:sup>
                                            <m:r>
                                              <a:rPr lang="en-US" sz="1600" b="0" i="1" kern="1200" smtClean="0">
                                                <a:solidFill>
                                                  <a:srgbClr val="FF0000"/>
                                                </a:solidFill>
                                                <a:effectLst/>
                                                <a:latin typeface="Cambria Math" panose="02040503050406030204" pitchFamily="18" charset="0"/>
                                                <a:ea typeface="+mn-ea"/>
                                                <a:cs typeface="+mn-cs"/>
                                              </a:rPr>
                                              <m:t>2</m:t>
                                            </m:r>
                                          </m:sup>
                                        </m:sSubSup>
                                      </m:e>
                                    </m:nary>
                                  </m:e>
                                </m:rad>
                              </m:oMath>
                            </m:oMathPara>
                          </a14:m>
                          <a:endParaRPr lang="en-US" sz="1600" b="0" dirty="0">
                            <a:solidFill>
                              <a:srgbClr val="FF0000"/>
                            </a:solidFill>
                            <a:effectLst/>
                            <a:latin typeface="Times New Roman" panose="02020603050405020304" pitchFamily="18" charset="0"/>
                            <a:ea typeface="Cambria" panose="020405030504060302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600" b="1" dirty="0">
                            <a:solidFill>
                              <a:srgbClr val="FF0000"/>
                            </a:solidFill>
                            <a:effectLst/>
                            <a:latin typeface="Times New Roman" panose="02020603050405020304" pitchFamily="18" charset="0"/>
                            <a:ea typeface="Cambria" panose="02040503050406030204" pitchFamily="18" charset="0"/>
                          </a:endParaRPr>
                        </a:p>
                      </a:txBody>
                      <a:tcPr marL="68580" marR="68580" marT="0" marB="0" anchor="ctr">
                        <a:solidFill>
                          <a:schemeClr val="bg1"/>
                        </a:solidFill>
                      </a:tcPr>
                    </a:tc>
                    <a:extLst>
                      <a:ext uri="{0D108BD9-81ED-4DB2-BD59-A6C34878D82A}">
                        <a16:rowId xmlns:a16="http://schemas.microsoft.com/office/drawing/2014/main" val="3054665397"/>
                      </a:ext>
                    </a:extLst>
                  </a:tr>
                </a:tbl>
              </a:graphicData>
            </a:graphic>
          </p:graphicFrame>
        </mc:Choice>
        <mc:Fallback xmlns="">
          <p:graphicFrame>
            <p:nvGraphicFramePr>
              <p:cNvPr id="17" name="Table 16">
                <a:extLst>
                  <a:ext uri="{FF2B5EF4-FFF2-40B4-BE49-F238E27FC236}">
                    <a16:creationId xmlns:a16="http://schemas.microsoft.com/office/drawing/2014/main" id="{49DE8CEB-15C4-423C-8480-7649DE4ABB6D}"/>
                  </a:ext>
                </a:extLst>
              </p:cNvPr>
              <p:cNvGraphicFramePr>
                <a:graphicFrameLocks noGrp="1"/>
              </p:cNvGraphicFramePr>
              <p:nvPr>
                <p:extLst>
                  <p:ext uri="{D42A27DB-BD31-4B8C-83A1-F6EECF244321}">
                    <p14:modId xmlns:p14="http://schemas.microsoft.com/office/powerpoint/2010/main" val="2259306140"/>
                  </p:ext>
                </p:extLst>
              </p:nvPr>
            </p:nvGraphicFramePr>
            <p:xfrm>
              <a:off x="3382763" y="4572000"/>
              <a:ext cx="5666912" cy="1897380"/>
            </p:xfrm>
            <a:graphic>
              <a:graphicData uri="http://schemas.openxmlformats.org/drawingml/2006/table">
                <a:tbl>
                  <a:tblPr firstRow="1" firstCol="1" bandRow="1">
                    <a:tableStyleId>{5C22544A-7EE6-4342-B048-85BDC9FD1C3A}</a:tableStyleId>
                  </a:tblPr>
                  <a:tblGrid>
                    <a:gridCol w="4993222">
                      <a:extLst>
                        <a:ext uri="{9D8B030D-6E8A-4147-A177-3AD203B41FA5}">
                          <a16:colId xmlns:a16="http://schemas.microsoft.com/office/drawing/2014/main" val="1817175247"/>
                        </a:ext>
                      </a:extLst>
                    </a:gridCol>
                    <a:gridCol w="673690">
                      <a:extLst>
                        <a:ext uri="{9D8B030D-6E8A-4147-A177-3AD203B41FA5}">
                          <a16:colId xmlns:a16="http://schemas.microsoft.com/office/drawing/2014/main" val="2513597886"/>
                        </a:ext>
                      </a:extLst>
                    </a:gridCol>
                  </a:tblGrid>
                  <a:tr h="1897380">
                    <a:tc>
                      <a:txBody>
                        <a:bodyPr/>
                        <a:lstStyle/>
                        <a:p>
                          <a:endParaRPr lang="en-US"/>
                        </a:p>
                      </a:txBody>
                      <a:tcPr marL="68580" marR="68580" marT="0" marB="0" anchor="ctr">
                        <a:blipFill>
                          <a:blip r:embed="rId13"/>
                          <a:stretch>
                            <a:fillRect l="-122" t="-641" r="-14024" b="-1282"/>
                          </a:stretch>
                        </a:blipFill>
                      </a:tcPr>
                    </a:tc>
                    <a:tc>
                      <a:txBody>
                        <a:bodyPr/>
                        <a:lstStyle/>
                        <a:p>
                          <a:pPr marL="0" marR="0" algn="r" rtl="1">
                            <a:lnSpc>
                              <a:spcPct val="90000"/>
                            </a:lnSpc>
                            <a:spcBef>
                              <a:spcPts val="0"/>
                            </a:spcBef>
                            <a:spcAft>
                              <a:spcPts val="0"/>
                            </a:spcAft>
                          </a:pPr>
                          <a:endParaRPr lang="en-US" sz="1600" b="1" dirty="0">
                            <a:solidFill>
                              <a:srgbClr val="FF0000"/>
                            </a:solidFill>
                            <a:effectLst/>
                            <a:latin typeface="Times New Roman" panose="02020603050405020304" pitchFamily="18" charset="0"/>
                            <a:ea typeface="Cambria" panose="02040503050406030204" pitchFamily="18" charset="0"/>
                          </a:endParaRPr>
                        </a:p>
                      </a:txBody>
                      <a:tcPr marL="68580" marR="68580" marT="0" marB="0" anchor="ctr">
                        <a:solidFill>
                          <a:schemeClr val="bg1"/>
                        </a:solidFill>
                      </a:tcPr>
                    </a:tc>
                    <a:extLst>
                      <a:ext uri="{0D108BD9-81ED-4DB2-BD59-A6C34878D82A}">
                        <a16:rowId xmlns:a16="http://schemas.microsoft.com/office/drawing/2014/main" val="3054665397"/>
                      </a:ext>
                    </a:extLst>
                  </a:tr>
                </a:tbl>
              </a:graphicData>
            </a:graphic>
          </p:graphicFrame>
        </mc:Fallback>
      </mc:AlternateContent>
      <mc:AlternateContent xmlns:mc="http://schemas.openxmlformats.org/markup-compatibility/2006" xmlns:a14="http://schemas.microsoft.com/office/drawing/2010/main">
        <mc:Choice Requires="a14">
          <p:sp>
            <p:nvSpPr>
              <p:cNvPr id="18" name="Rectangle 17"/>
              <p:cNvSpPr/>
              <p:nvPr/>
            </p:nvSpPr>
            <p:spPr>
              <a:xfrm>
                <a:off x="2814848" y="5332265"/>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smtClean="0">
                          <a:solidFill>
                            <a:srgbClr val="0000FF"/>
                          </a:solidFill>
                          <a:latin typeface="Cambria Math" panose="02040503050406030204" pitchFamily="18" charset="0"/>
                          <a:ea typeface="Cambria Math" panose="02040503050406030204" pitchFamily="18" charset="0"/>
                        </a:rPr>
                        <m:t>⇒</m:t>
                      </m:r>
                    </m:oMath>
                  </m:oMathPara>
                </a14:m>
                <a:endParaRPr lang="en-US" b="1" dirty="0">
                  <a:solidFill>
                    <a:srgbClr val="0000FF"/>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2814848" y="5332265"/>
                <a:ext cx="437940" cy="369332"/>
              </a:xfrm>
              <a:prstGeom prst="rect">
                <a:avLst/>
              </a:prstGeom>
              <a:blipFill>
                <a:blip r:embed="rId14"/>
                <a:stretch>
                  <a:fillRect/>
                </a:stretch>
              </a:blipFill>
            </p:spPr>
            <p:txBody>
              <a:bodyPr/>
              <a:lstStyle/>
              <a:p>
                <a:r>
                  <a:rPr lang="en-US">
                    <a:noFill/>
                  </a:rPr>
                  <a:t> </a:t>
                </a:r>
              </a:p>
            </p:txBody>
          </p:sp>
        </mc:Fallback>
      </mc:AlternateContent>
      <p:sp>
        <p:nvSpPr>
          <p:cNvPr id="19" name="Left Brace 18"/>
          <p:cNvSpPr/>
          <p:nvPr/>
        </p:nvSpPr>
        <p:spPr>
          <a:xfrm>
            <a:off x="3163277" y="4922852"/>
            <a:ext cx="179021" cy="1188158"/>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8942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a:t>
            </a:fld>
            <a:endParaRPr lang="en-US" dirty="0"/>
          </a:p>
        </p:txBody>
      </p:sp>
      <p:sp>
        <p:nvSpPr>
          <p:cNvPr id="5" name="Rectangle 4"/>
          <p:cNvSpPr/>
          <p:nvPr/>
        </p:nvSpPr>
        <p:spPr>
          <a:xfrm>
            <a:off x="228600" y="152400"/>
            <a:ext cx="8666018" cy="652230"/>
          </a:xfrm>
          <a:prstGeom prst="rect">
            <a:avLst/>
          </a:prstGeom>
        </p:spPr>
        <p:txBody>
          <a:bodyPr wrap="square">
            <a:spAutoFit/>
          </a:bodyPr>
          <a:lstStyle/>
          <a:p>
            <a:pPr marL="285750" indent="-285750" algn="just" rtl="1">
              <a:lnSpc>
                <a:spcPct val="107000"/>
              </a:lnSpc>
              <a:spcAft>
                <a:spcPts val="800"/>
              </a:spcAft>
              <a:buFont typeface="Wingdings" panose="05000000000000000000" pitchFamily="2" charset="2"/>
              <a:buChar char="q"/>
            </a:pPr>
            <a:r>
              <a:rPr lang="fa-IR" sz="1700" b="1" kern="1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روش </a:t>
            </a:r>
            <a:r>
              <a:rPr lang="fa-IR" sz="1700" b="1" kern="1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فیزوری</a:t>
            </a:r>
            <a:r>
              <a:rPr lang="fa-IR" sz="1700" b="1" kern="100" dirty="0">
                <a:solidFill>
                  <a:srgbClr val="FF0000"/>
                </a:solidFill>
                <a:latin typeface="Calibri" panose="020F0502020204030204" pitchFamily="34" charset="0"/>
                <a:ea typeface="Times New Roman" panose="02020603050405020304" pitchFamily="18" charset="0"/>
                <a:cs typeface="B Nazanin" panose="00000400000000000000" pitchFamily="2" charset="-78"/>
              </a:rPr>
              <a:t>: </a:t>
            </a:r>
            <a:r>
              <a:rPr lang="fa-IR" sz="1700" kern="100" dirty="0">
                <a:latin typeface="Calibri" panose="020F0502020204030204" pitchFamily="34" charset="0"/>
                <a:ea typeface="Times New Roman" panose="02020603050405020304" pitchFamily="18" charset="0"/>
                <a:cs typeface="B Nazanin" panose="00000400000000000000" pitchFamily="2" charset="-78"/>
              </a:rPr>
              <a:t>روش تحلیلی که در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آن، </a:t>
            </a:r>
            <a:r>
              <a:rPr lang="fa-IR" sz="1700" kern="100" dirty="0">
                <a:latin typeface="Calibri" panose="020F0502020204030204" pitchFamily="34" charset="0"/>
                <a:ea typeface="Times New Roman" panose="02020603050405020304" pitchFamily="18" charset="0"/>
                <a:cs typeface="B Nazanin" panose="00000400000000000000" pitchFamily="2" charset="-78"/>
              </a:rPr>
              <a:t>به جای سیگنال های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سینوسی، فیزور آن ها </a:t>
            </a:r>
            <a:r>
              <a:rPr lang="fa-IR" sz="1700" kern="100" dirty="0">
                <a:latin typeface="Calibri" panose="020F0502020204030204" pitchFamily="34" charset="0"/>
                <a:ea typeface="Times New Roman" panose="02020603050405020304" pitchFamily="18" charset="0"/>
                <a:cs typeface="B Nazanin" panose="00000400000000000000" pitchFamily="2" charset="-78"/>
              </a:rPr>
              <a:t>را قرار داده و با انجام عملیات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مختلط، فیزور </a:t>
            </a:r>
            <a:r>
              <a:rPr lang="fa-IR" sz="1700" kern="100" dirty="0">
                <a:latin typeface="Calibri" panose="020F0502020204030204" pitchFamily="34" charset="0"/>
                <a:ea typeface="Times New Roman" panose="02020603050405020304" pitchFamily="18" charset="0"/>
                <a:cs typeface="B Nazanin" panose="00000400000000000000" pitchFamily="2" charset="-78"/>
              </a:rPr>
              <a:t>سیگنال خروجی مطلوب را بدست می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آوریم، روش تحلیل فیزوری نام دارد.</a:t>
            </a:r>
            <a:endParaRPr lang="en-US" sz="1700" kern="1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343594" y="837459"/>
                <a:ext cx="8499763" cy="5060873"/>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v"/>
                </a:pPr>
                <a:r>
                  <a:rPr lang="fa-IR" sz="170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نکات مهم برای کار با فیزورها:</a:t>
                </a:r>
              </a:p>
              <a:p>
                <a:pPr algn="r" rtl="1">
                  <a:lnSpc>
                    <a:spcPct val="107000"/>
                  </a:lnSpc>
                  <a:spcAft>
                    <a:spcPts val="800"/>
                  </a:spcAft>
                </a:pP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1- اپراتور </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Re[…]</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جمع پذیر و همگن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است (خطی)، یعنی:</a:t>
                </a:r>
                <a:endParaRPr lang="en-US" sz="1700" kern="100" dirty="0">
                  <a:effectLst/>
                  <a:latin typeface="Cambria Math" panose="02040503050406030204" pitchFamily="18" charset="0"/>
                  <a:ea typeface="Calibri" panose="020F0502020204030204" pitchFamily="34" charset="0"/>
                  <a:cs typeface="B Nazanin" panose="00000400000000000000" pitchFamily="2" charset="-78"/>
                </a:endParaRPr>
              </a:p>
              <a:p>
                <a:pPr algn="r" rtl="1">
                  <a:lnSpc>
                    <a:spcPct val="107000"/>
                  </a:lnSpc>
                  <a:spcAft>
                    <a:spcPts val="800"/>
                  </a:spcAft>
                </a:pPr>
                <a:r>
                  <a:rPr lang="fa-IR" sz="1700" b="1" kern="100" dirty="0">
                    <a:latin typeface="Cambria Math" panose="02040503050406030204" pitchFamily="18" charset="0"/>
                    <a:ea typeface="Times New Roman" panose="02020603050405020304" pitchFamily="18" charset="0"/>
                    <a:cs typeface="B Nazanin" panose="00000400000000000000" pitchFamily="2" charset="-78"/>
                  </a:rPr>
                  <a:t>جمع پذیری: </a:t>
                </a:r>
                <a14:m>
                  <m:oMath xmlns:m="http://schemas.openxmlformats.org/officeDocument/2006/math">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z</m:t>
                            </m:r>
                          </m:e>
                          <m:sub>
                            <m:r>
                              <a:rPr lang="en-US" sz="1700" kern="100">
                                <a:latin typeface="Cambria Math" panose="02040503050406030204" pitchFamily="18" charset="0"/>
                                <a:ea typeface="Times New Roman" panose="02020603050405020304" pitchFamily="18" charset="0"/>
                                <a:cs typeface="B Nazanin" panose="00000400000000000000" pitchFamily="2" charset="-78"/>
                              </a:rPr>
                              <m:t>1</m:t>
                            </m:r>
                          </m:sub>
                        </m:sSub>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t</m:t>
                            </m:r>
                          </m:e>
                        </m:d>
                        <m:r>
                          <a:rPr lang="en-US" sz="1700"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z</m:t>
                            </m:r>
                          </m:e>
                          <m:sub>
                            <m:r>
                              <a:rPr lang="en-US" sz="1700" kern="100">
                                <a:latin typeface="Cambria Math" panose="02040503050406030204" pitchFamily="18" charset="0"/>
                                <a:ea typeface="Times New Roman" panose="02020603050405020304" pitchFamily="18" charset="0"/>
                                <a:cs typeface="B Nazanin" panose="00000400000000000000" pitchFamily="2" charset="-78"/>
                              </a:rPr>
                              <m:t>2</m:t>
                            </m:r>
                          </m:sub>
                        </m:sSub>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t</m:t>
                            </m:r>
                          </m:e>
                        </m:d>
                      </m:e>
                    </m:d>
                    <m:r>
                      <a:rPr lang="en-US" sz="1700"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z</m:t>
                            </m:r>
                          </m:e>
                          <m:sub>
                            <m:r>
                              <a:rPr lang="en-US" sz="1700" kern="100">
                                <a:latin typeface="Cambria Math" panose="02040503050406030204" pitchFamily="18" charset="0"/>
                                <a:ea typeface="Times New Roman" panose="02020603050405020304" pitchFamily="18" charset="0"/>
                                <a:cs typeface="B Nazanin" panose="00000400000000000000" pitchFamily="2" charset="-78"/>
                              </a:rPr>
                              <m:t>1</m:t>
                            </m:r>
                          </m:sub>
                        </m:sSub>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t</m:t>
                            </m:r>
                          </m:e>
                        </m:d>
                      </m:e>
                    </m:d>
                    <m:r>
                      <a:rPr lang="en-US" sz="1700"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z</m:t>
                            </m:r>
                          </m:e>
                          <m:sub>
                            <m:r>
                              <a:rPr lang="en-US" sz="1700" kern="100">
                                <a:latin typeface="Cambria Math" panose="02040503050406030204" pitchFamily="18" charset="0"/>
                                <a:ea typeface="Times New Roman" panose="02020603050405020304" pitchFamily="18" charset="0"/>
                                <a:cs typeface="B Nazanin" panose="00000400000000000000" pitchFamily="2" charset="-78"/>
                              </a:rPr>
                              <m:t>2</m:t>
                            </m:r>
                          </m:sub>
                        </m:sSub>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t</m:t>
                            </m:r>
                          </m:e>
                        </m:d>
                      </m:e>
                    </m:d>
                  </m:oMath>
                </a14:m>
                <a:endParaRPr lang="en-US" sz="1700" kern="100" dirty="0">
                  <a:effectLst/>
                  <a:latin typeface="Cambria Math" panose="02040503050406030204" pitchFamily="18" charset="0"/>
                  <a:ea typeface="Calibri" panose="020F0502020204030204" pitchFamily="34" charset="0"/>
                  <a:cs typeface="B Nazanin" panose="00000400000000000000" pitchFamily="2" charset="-78"/>
                </a:endParaRPr>
              </a:p>
              <a:p>
                <a:pPr algn="r" rtl="1">
                  <a:lnSpc>
                    <a:spcPct val="107000"/>
                  </a:lnSpc>
                  <a:spcAft>
                    <a:spcPts val="800"/>
                  </a:spcAft>
                </a:pPr>
                <a:r>
                  <a:rPr lang="fa-IR" sz="1700" b="1" kern="100" dirty="0">
                    <a:latin typeface="Cambria Math" panose="02040503050406030204" pitchFamily="18" charset="0"/>
                    <a:ea typeface="Times New Roman" panose="02020603050405020304" pitchFamily="18" charset="0"/>
                    <a:cs typeface="B Nazanin" panose="00000400000000000000" pitchFamily="2" charset="-78"/>
                  </a:rPr>
                  <a:t>همگنی </a:t>
                </a:r>
                <a:r>
                  <a:rPr lang="fa-IR" sz="1700" b="1" kern="100" dirty="0" smtClean="0">
                    <a:latin typeface="Cambria Math" panose="02040503050406030204" pitchFamily="18" charset="0"/>
                    <a:ea typeface="Times New Roman" panose="02020603050405020304" pitchFamily="18" charset="0"/>
                    <a:cs typeface="B Nazanin" panose="00000400000000000000" pitchFamily="2" charset="-78"/>
                  </a:rPr>
                  <a:t>:</a:t>
                </a:r>
                <a14:m>
                  <m:oMath xmlns:m="http://schemas.openxmlformats.org/officeDocument/2006/math">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α</m:t>
                    </m:r>
                  </m:oMath>
                </a14:m>
                <a:r>
                  <a:rPr lang="en-US" sz="1700" kern="100" dirty="0" smtClean="0">
                    <a:latin typeface="Cambria Math" panose="02040503050406030204" pitchFamily="18" charset="0"/>
                    <a:ea typeface="Times New Roman" panose="02020603050405020304" pitchFamily="18" charset="0"/>
                    <a:cs typeface="B Nazanin" panose="00000400000000000000" pitchFamily="2" charset="-78"/>
                  </a:rPr>
                  <a:t>)</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حقیقی</a:t>
                </a:r>
                <a14:m>
                  <m:oMath xmlns:m="http://schemas.openxmlformats.org/officeDocument/2006/math">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αz</m:t>
                            </m:r>
                          </m:e>
                          <m:sub>
                            <m:r>
                              <a:rPr lang="en-US" sz="1700" kern="100">
                                <a:latin typeface="Cambria Math" panose="02040503050406030204" pitchFamily="18" charset="0"/>
                                <a:ea typeface="Times New Roman" panose="02020603050405020304" pitchFamily="18" charset="0"/>
                                <a:cs typeface="B Nazanin" panose="00000400000000000000" pitchFamily="2" charset="-78"/>
                              </a:rPr>
                              <m:t>1</m:t>
                            </m:r>
                          </m:sub>
                        </m:sSub>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t</m:t>
                            </m:r>
                          </m:e>
                        </m:d>
                      </m:e>
                    </m:d>
                    <m:r>
                      <a:rPr lang="en-US" sz="1700"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αRe</m:t>
                    </m:r>
                    <m:d>
                      <m:dPr>
                        <m:begChr m:val="["/>
                        <m:endChr m:val="]"/>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z</m:t>
                            </m:r>
                          </m:e>
                          <m:sub>
                            <m:r>
                              <a:rPr lang="en-US" sz="1700" kern="100">
                                <a:latin typeface="Cambria Math" panose="02040503050406030204" pitchFamily="18" charset="0"/>
                                <a:ea typeface="Times New Roman" panose="02020603050405020304" pitchFamily="18" charset="0"/>
                                <a:cs typeface="B Nazanin" panose="00000400000000000000" pitchFamily="2" charset="-78"/>
                              </a:rPr>
                              <m:t>1</m:t>
                            </m:r>
                          </m:sub>
                        </m:sSub>
                        <m:d>
                          <m:d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latin typeface="Cambria Math" panose="02040503050406030204" pitchFamily="18" charset="0"/>
                                <a:ea typeface="Times New Roman" panose="02020603050405020304" pitchFamily="18" charset="0"/>
                                <a:cs typeface="B Nazanin" panose="00000400000000000000" pitchFamily="2" charset="-78"/>
                              </a:rPr>
                              <m:t>t</m:t>
                            </m:r>
                          </m:e>
                        </m:d>
                      </m:e>
                    </m:d>
                    <m:r>
                      <a:rPr lang="en-US" sz="1700" i="1" kern="100" smtClean="0">
                        <a:latin typeface="Cambria Math" panose="02040503050406030204" pitchFamily="18" charset="0"/>
                        <a:ea typeface="Times New Roman" panose="02020603050405020304" pitchFamily="18" charset="0"/>
                        <a:cs typeface="B Nazanin" panose="00000400000000000000" pitchFamily="2" charset="-78"/>
                      </a:rPr>
                      <m:t> </m:t>
                    </m:r>
                  </m:oMath>
                </a14:m>
                <a:r>
                  <a:rPr lang="en-US" sz="1700" kern="100" dirty="0">
                    <a:latin typeface="Cambria Math" panose="02040503050406030204" pitchFamily="18" charset="0"/>
                    <a:ea typeface="Times New Roman" panose="02020603050405020304" pitchFamily="18" charset="0"/>
                    <a:cs typeface="B Nazanin" panose="00000400000000000000" pitchFamily="2" charset="-78"/>
                  </a:rPr>
                  <a:t>(</a:t>
                </a:r>
                <a:endParaRPr lang="en-US" sz="1700" kern="100" dirty="0">
                  <a:effectLst/>
                  <a:latin typeface="Cambria Math" panose="02040503050406030204" pitchFamily="18" charset="0"/>
                  <a:ea typeface="Calibri" panose="020F0502020204030204" pitchFamily="34" charset="0"/>
                  <a:cs typeface="B Nazanin" panose="00000400000000000000" pitchFamily="2" charset="-78"/>
                </a:endParaRPr>
              </a:p>
              <a:p>
                <a:pPr algn="r" rtl="1">
                  <a:lnSpc>
                    <a:spcPct val="107000"/>
                  </a:lnSpc>
                  <a:spcAft>
                    <a:spcPts val="800"/>
                  </a:spcAft>
                </a:pP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در واقع، برای تمام مقادیر </a:t>
                </a:r>
                <a:r>
                  <a:rPr lang="en-US" sz="1700" kern="100" dirty="0" smtClean="0">
                    <a:latin typeface="Cambria Math" panose="020405030504060302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𝛼</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و</a:t>
                </a:r>
                <a14:m>
                  <m:oMath xmlns:m="http://schemas.openxmlformats.org/officeDocument/2006/math">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i="1" kern="100">
                            <a:latin typeface="Cambria Math" panose="02040503050406030204" pitchFamily="18" charset="0"/>
                            <a:ea typeface="Times New Roman" panose="02020603050405020304" pitchFamily="18" charset="0"/>
                            <a:cs typeface="B Nazanin" panose="00000400000000000000" pitchFamily="2" charset="-78"/>
                          </a:rPr>
                          <m:t>𝛼</m:t>
                        </m:r>
                      </m:e>
                      <m:sub>
                        <m:r>
                          <a:rPr lang="en-US" sz="1700" i="1" kern="100">
                            <a:latin typeface="Cambria Math" panose="02040503050406030204" pitchFamily="18" charset="0"/>
                            <a:ea typeface="Times New Roman" panose="02020603050405020304" pitchFamily="18" charset="0"/>
                            <a:cs typeface="B Nazanin" panose="00000400000000000000" pitchFamily="2" charset="-78"/>
                          </a:rPr>
                          <m:t>2</m:t>
                        </m:r>
                        <m:r>
                          <a:rPr lang="fa-IR" sz="1700" b="0" i="1" kern="100" smtClean="0">
                            <a:latin typeface="Cambria Math" panose="02040503050406030204" pitchFamily="18" charset="0"/>
                            <a:ea typeface="Times New Roman" panose="02020603050405020304" pitchFamily="18" charset="0"/>
                            <a:cs typeface="B Nazanin" panose="00000400000000000000" pitchFamily="2" charset="-78"/>
                          </a:rPr>
                          <m:t> </m:t>
                        </m:r>
                      </m:sub>
                    </m:sSub>
                  </m:oMath>
                </a14:m>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حقیقی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و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کمیت های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مختلط </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z</a:t>
                </a:r>
                <a:r>
                  <a:rPr lang="en-US" sz="1700" kern="100" baseline="-25000" dirty="0">
                    <a:latin typeface="Cambria Math" panose="02040503050406030204" pitchFamily="18" charset="0"/>
                    <a:ea typeface="Times New Roman" panose="02020603050405020304" pitchFamily="18" charset="0"/>
                    <a:cs typeface="B Nazanin" panose="00000400000000000000" pitchFamily="2" charset="-78"/>
                  </a:rPr>
                  <a:t>1</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و </a:t>
                </a:r>
                <a:r>
                  <a:rPr lang="en-US" sz="1700" kern="100" dirty="0" smtClean="0">
                    <a:latin typeface="Cambria Math" panose="02040503050406030204" pitchFamily="18" charset="0"/>
                    <a:ea typeface="Times New Roman" panose="02020603050405020304" pitchFamily="18" charset="0"/>
                    <a:cs typeface="B Nazanin" panose="00000400000000000000" pitchFamily="2" charset="-78"/>
                  </a:rPr>
                  <a:t>z</a:t>
                </a:r>
                <a:r>
                  <a:rPr lang="en-US" sz="1700" kern="100" baseline="-25000" dirty="0" smtClean="0">
                    <a:latin typeface="Cambria Math" panose="02040503050406030204" pitchFamily="18" charset="0"/>
                    <a:ea typeface="Times New Roman" panose="02020603050405020304" pitchFamily="18" charset="0"/>
                    <a:cs typeface="B Nazanin" panose="00000400000000000000" pitchFamily="2" charset="-78"/>
                  </a:rPr>
                  <a:t>2</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a:t>
                </a:r>
                <a:endParaRPr lang="en-US" sz="1700" kern="100" dirty="0">
                  <a:effectLst/>
                  <a:latin typeface="Cambria Math" panose="02040503050406030204" pitchFamily="18" charset="0"/>
                  <a:ea typeface="Calibri" panose="020F0502020204030204" pitchFamily="34" charset="0"/>
                  <a:cs typeface="B Nazanin" panose="00000400000000000000" pitchFamily="2" charset="-78"/>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n-US" sz="1700" kern="10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α</m:t>
                              </m:r>
                            </m:e>
                            <m:sub>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1</m:t>
                              </m:r>
                            </m:sub>
                          </m:sSub>
                          <m:sSub>
                            <m:sSub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z</m:t>
                              </m:r>
                            </m:e>
                            <m:sub>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1</m:t>
                              </m:r>
                            </m:sub>
                          </m:sSub>
                          <m:d>
                            <m:d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t</m:t>
                              </m:r>
                            </m:e>
                          </m:d>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α</m:t>
                              </m:r>
                            </m:e>
                            <m:sub>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2</m:t>
                              </m:r>
                            </m:sub>
                          </m:sSub>
                          <m:sSub>
                            <m:sSub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z</m:t>
                              </m:r>
                            </m:e>
                            <m:sub>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2</m:t>
                              </m:r>
                            </m:sub>
                          </m:sSub>
                          <m:d>
                            <m:d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t</m:t>
                              </m:r>
                            </m:e>
                          </m:d>
                        </m:e>
                      </m:d>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α</m:t>
                          </m:r>
                        </m:e>
                        <m:sub>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1</m:t>
                          </m:r>
                        </m:sub>
                      </m:sSub>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z</m:t>
                              </m:r>
                            </m:e>
                            <m:sub>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1</m:t>
                              </m:r>
                            </m:sub>
                          </m:sSub>
                          <m:d>
                            <m:d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t</m:t>
                              </m:r>
                            </m:e>
                          </m:d>
                        </m:e>
                      </m:d>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α</m:t>
                          </m:r>
                        </m:e>
                        <m:sub>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2</m:t>
                          </m:r>
                        </m:sub>
                      </m:sSub>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dPr>
                        <m:e>
                          <m:sSub>
                            <m:sSub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z</m:t>
                              </m:r>
                            </m:e>
                            <m:sub>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2</m:t>
                              </m:r>
                            </m:sub>
                          </m:sSub>
                          <m:d>
                            <m:d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t</m:t>
                              </m:r>
                            </m:e>
                          </m:d>
                        </m:e>
                      </m:d>
                    </m:oMath>
                  </m:oMathPara>
                </a14:m>
                <a:endParaRPr lang="en-US" sz="1700" kern="100" dirty="0">
                  <a:effectLst/>
                  <a:latin typeface="Cambria Math" panose="02040503050406030204" pitchFamily="18" charset="0"/>
                  <a:ea typeface="Calibri" panose="020F0502020204030204" pitchFamily="34" charset="0"/>
                  <a:cs typeface="B Nazanin" panose="00000400000000000000" pitchFamily="2" charset="-78"/>
                </a:endParaRPr>
              </a:p>
              <a:p>
                <a:pPr algn="r" rtl="1">
                  <a:lnSpc>
                    <a:spcPct val="107000"/>
                  </a:lnSpc>
                  <a:spcAft>
                    <a:spcPts val="800"/>
                  </a:spcAft>
                </a:pP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که با به کار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بردن نمایش مختصات قائم برای </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z</a:t>
                </a:r>
                <a:r>
                  <a:rPr lang="en-US" sz="1700" kern="100" baseline="-25000" dirty="0">
                    <a:latin typeface="Cambria Math" panose="02040503050406030204" pitchFamily="18" charset="0"/>
                    <a:ea typeface="Times New Roman" panose="02020603050405020304" pitchFamily="18" charset="0"/>
                    <a:cs typeface="B Nazanin" panose="00000400000000000000" pitchFamily="2" charset="-78"/>
                  </a:rPr>
                  <a:t>1</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(t)</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و</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 z</a:t>
                </a:r>
                <a:r>
                  <a:rPr lang="en-US" sz="1700" kern="100" baseline="-25000" dirty="0">
                    <a:latin typeface="Cambria Math" panose="02040503050406030204" pitchFamily="18" charset="0"/>
                    <a:ea typeface="Times New Roman" panose="02020603050405020304" pitchFamily="18" charset="0"/>
                    <a:cs typeface="B Nazanin" panose="00000400000000000000" pitchFamily="2" charset="-78"/>
                  </a:rPr>
                  <a:t>2</a:t>
                </a:r>
                <a:r>
                  <a:rPr lang="en-US" sz="1700" kern="100" dirty="0">
                    <a:latin typeface="Cambria Math" panose="02040503050406030204" pitchFamily="18" charset="0"/>
                    <a:ea typeface="Times New Roman" panose="02020603050405020304" pitchFamily="18" charset="0"/>
                    <a:cs typeface="B Nazanin" panose="00000400000000000000" pitchFamily="2" charset="-78"/>
                  </a:rPr>
                  <a:t>(t)</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 اثبات می شود.</a:t>
                </a:r>
                <a:endParaRPr lang="en-US" sz="1700" kern="100" dirty="0">
                  <a:effectLst/>
                  <a:latin typeface="Cambria Math" panose="02040503050406030204" pitchFamily="18" charset="0"/>
                  <a:ea typeface="Calibri" panose="020F0502020204030204" pitchFamily="34" charset="0"/>
                  <a:cs typeface="B Nazanin" panose="00000400000000000000" pitchFamily="2" charset="-78"/>
                </a:endParaRPr>
              </a:p>
              <a:p>
                <a:pPr algn="r" rtl="1">
                  <a:lnSpc>
                    <a:spcPct val="107000"/>
                  </a:lnSpc>
                  <a:spcAft>
                    <a:spcPts val="800"/>
                  </a:spcAft>
                </a:pP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2-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اگر </a:t>
                </a:r>
                <a:r>
                  <a:rPr lang="en-US" sz="1700" kern="100" dirty="0" smtClean="0">
                    <a:latin typeface="Cambria Math" panose="02040503050406030204" pitchFamily="18" charset="0"/>
                    <a:ea typeface="Times New Roman" panose="02020603050405020304" pitchFamily="18" charset="0"/>
                    <a:cs typeface="B Nazanin" panose="00000400000000000000" pitchFamily="2" charset="-78"/>
                  </a:rPr>
                  <a:t>A</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 عدد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مختلطی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با نمایش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قطبی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به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صورت </a:t>
                </a:r>
                <a14:m>
                  <m:oMath xmlns:m="http://schemas.openxmlformats.org/officeDocument/2006/math">
                    <m:r>
                      <a:rPr lang="en-US" sz="1700" b="0" i="1" kern="100">
                        <a:latin typeface="Cambria Math" panose="02040503050406030204" pitchFamily="18" charset="0"/>
                        <a:ea typeface="Times New Roman" panose="02020603050405020304" pitchFamily="18" charset="0"/>
                        <a:cs typeface="B Nazanin" panose="00000400000000000000" pitchFamily="2" charset="-78"/>
                      </a:rPr>
                      <m:t>𝐴</m:t>
                    </m:r>
                    <m:r>
                      <a:rPr lang="en-US" sz="1700" b="0"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700" b="0" i="1" kern="100">
                            <a:latin typeface="Cambria Math" panose="02040503050406030204" pitchFamily="18" charset="0"/>
                            <a:ea typeface="Times New Roman" panose="02020603050405020304" pitchFamily="18" charset="0"/>
                            <a:cs typeface="B Nazanin" panose="00000400000000000000" pitchFamily="2" charset="-78"/>
                          </a:rPr>
                          <m:t>𝐴</m:t>
                        </m:r>
                      </m:e>
                      <m:sub>
                        <m:r>
                          <a:rPr lang="en-US" sz="1700" b="0" i="1" kern="100">
                            <a:latin typeface="Cambria Math" panose="02040503050406030204" pitchFamily="18" charset="0"/>
                            <a:ea typeface="Times New Roman" panose="02020603050405020304" pitchFamily="18" charset="0"/>
                            <a:cs typeface="B Nazanin" panose="00000400000000000000" pitchFamily="2" charset="-78"/>
                          </a:rPr>
                          <m:t>𝑚</m:t>
                        </m:r>
                      </m:sub>
                    </m:sSub>
                    <m:sSup>
                      <m:sSupPr>
                        <m:ctrlPr>
                          <a:rPr lang="en-US" sz="1700"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sz="1700" b="0" i="1" kern="100">
                            <a:latin typeface="Cambria Math" panose="02040503050406030204" pitchFamily="18" charset="0"/>
                            <a:ea typeface="Times New Roman" panose="02020603050405020304" pitchFamily="18" charset="0"/>
                            <a:cs typeface="B Nazanin" panose="00000400000000000000" pitchFamily="2" charset="-78"/>
                          </a:rPr>
                          <m:t>𝑒</m:t>
                        </m:r>
                      </m:e>
                      <m:sup>
                        <m:r>
                          <a:rPr lang="en-US" sz="1700" b="0" i="1" kern="100">
                            <a:latin typeface="Cambria Math" panose="02040503050406030204" pitchFamily="18" charset="0"/>
                            <a:ea typeface="Times New Roman" panose="02020603050405020304" pitchFamily="18" charset="0"/>
                            <a:cs typeface="B Nazanin" panose="00000400000000000000" pitchFamily="2" charset="-78"/>
                          </a:rPr>
                          <m:t>𝑗</m:t>
                        </m:r>
                        <m:r>
                          <a:rPr lang="en-US" sz="1700" b="0" i="1" kern="100">
                            <a:latin typeface="Cambria Math" panose="02040503050406030204" pitchFamily="18" charset="0"/>
                            <a:ea typeface="Times New Roman" panose="02020603050405020304" pitchFamily="18" charset="0"/>
                            <a:cs typeface="B Nazanin" panose="00000400000000000000" pitchFamily="2" charset="-78"/>
                          </a:rPr>
                          <m:t>𝜑</m:t>
                        </m:r>
                      </m:sup>
                    </m:sSup>
                  </m:oMath>
                </a14:m>
                <a:r>
                  <a:rPr lang="fa-IR" sz="1700"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باشد،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آنگاه:</a:t>
                </a:r>
                <a:endParaRPr lang="en-US" sz="1700" kern="100" dirty="0">
                  <a:effectLst/>
                  <a:latin typeface="Cambria Math" panose="02040503050406030204" pitchFamily="18" charset="0"/>
                  <a:ea typeface="Calibri" panose="020F0502020204030204" pitchFamily="34" charset="0"/>
                  <a:cs typeface="B Nazanin" panose="00000400000000000000" pitchFamily="2" charset="-78"/>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f>
                        <m:fPr>
                          <m:ctrlPr>
                            <a:rPr lang="en-US" sz="1700" i="1" kern="10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fPr>
                        <m:num>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d</m:t>
                          </m:r>
                        </m:num>
                        <m:den>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dt</m:t>
                          </m:r>
                        </m:den>
                      </m:f>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A</m:t>
                          </m:r>
                          <m:sSup>
                            <m:sSup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jωt</m:t>
                              </m:r>
                            </m:sup>
                          </m:sSup>
                        </m:e>
                      </m:d>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dPr>
                        <m:e>
                          <m:f>
                            <m:f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fPr>
                            <m:num>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d</m:t>
                              </m:r>
                            </m:num>
                            <m:den>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dt</m:t>
                              </m:r>
                            </m:den>
                          </m:f>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A</m:t>
                          </m:r>
                          <m:sSup>
                            <m:sSup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jωt</m:t>
                              </m:r>
                            </m:sup>
                          </m:sSup>
                        </m:e>
                      </m:d>
                      <m: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jωA</m:t>
                          </m:r>
                          <m:sSup>
                            <m:sSupPr>
                              <m:ctrlPr>
                                <a:rPr lang="en-US" sz="1700"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sz="1700"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jωt</m:t>
                              </m:r>
                            </m:sup>
                          </m:sSup>
                        </m:e>
                      </m:d>
                    </m:oMath>
                  </m:oMathPara>
                </a14:m>
                <a:endParaRPr lang="en-US" sz="1700" kern="100" dirty="0">
                  <a:solidFill>
                    <a:srgbClr val="FF0000"/>
                  </a:solidFill>
                  <a:effectLst/>
                  <a:latin typeface="Cambria Math" panose="02040503050406030204" pitchFamily="18" charset="0"/>
                  <a:ea typeface="Calibri" panose="020F0502020204030204" pitchFamily="34" charset="0"/>
                  <a:cs typeface="B Nazanin" panose="00000400000000000000" pitchFamily="2" charset="-78"/>
                </a:endParaRPr>
              </a:p>
              <a:p>
                <a:pPr algn="r" rtl="1">
                  <a:spcAft>
                    <a:spcPts val="800"/>
                  </a:spcAft>
                </a:pPr>
                <a:r>
                  <a:rPr lang="fa-IR" sz="1700" kern="100" dirty="0">
                    <a:latin typeface="Cambria Math" panose="02040503050406030204" pitchFamily="18" charset="0"/>
                    <a:ea typeface="Times New Roman" panose="02020603050405020304" pitchFamily="18" charset="0"/>
                    <a:cs typeface="B Nazanin" panose="00000400000000000000" pitchFamily="2" charset="-78"/>
                  </a:rPr>
                  <a:t>یعنی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عملیات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گرفتن جزء حقیقی و مشتق گیری جابجایی پذیرند.</a:t>
                </a:r>
                <a:endParaRPr lang="en-US" sz="1700" kern="100" dirty="0">
                  <a:effectLst/>
                  <a:latin typeface="Cambria Math" panose="02040503050406030204" pitchFamily="18" charset="0"/>
                  <a:ea typeface="Calibri" panose="020F0502020204030204" pitchFamily="34" charset="0"/>
                  <a:cs typeface="B Nazanin" panose="00000400000000000000" pitchFamily="2" charset="-78"/>
                </a:endParaRPr>
              </a:p>
              <a:p>
                <a:pPr algn="r" rtl="1">
                  <a:spcAft>
                    <a:spcPts val="800"/>
                  </a:spcAft>
                </a:pPr>
                <a:r>
                  <a:rPr lang="fa-IR" sz="1700" b="1" kern="100" dirty="0">
                    <a:latin typeface="Cambria Math" panose="02040503050406030204" pitchFamily="18" charset="0"/>
                    <a:ea typeface="Times New Roman" panose="02020603050405020304" pitchFamily="18" charset="0"/>
                    <a:cs typeface="B Nazanin" panose="00000400000000000000" pitchFamily="2" charset="-78"/>
                  </a:rPr>
                  <a:t>اعمال </a:t>
                </a:r>
                <a14:m>
                  <m:oMath xmlns:m="http://schemas.openxmlformats.org/officeDocument/2006/math">
                    <m:f>
                      <m:fPr>
                        <m:ctrlPr>
                          <a:rPr lang="en-US" sz="1700" b="1"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sz="1700" b="1" i="1" kern="100">
                            <a:latin typeface="Cambria Math" panose="02040503050406030204" pitchFamily="18" charset="0"/>
                            <a:ea typeface="Times New Roman" panose="02020603050405020304" pitchFamily="18" charset="0"/>
                            <a:cs typeface="B Nazanin" panose="00000400000000000000" pitchFamily="2" charset="-78"/>
                          </a:rPr>
                          <m:t>𝒅</m:t>
                        </m:r>
                      </m:num>
                      <m:den>
                        <m:r>
                          <a:rPr lang="en-US" sz="1700" b="1" i="1" kern="100">
                            <a:latin typeface="Cambria Math" panose="02040503050406030204" pitchFamily="18" charset="0"/>
                            <a:ea typeface="Times New Roman" panose="02020603050405020304" pitchFamily="18" charset="0"/>
                            <a:cs typeface="B Nazanin" panose="00000400000000000000" pitchFamily="2" charset="-78"/>
                          </a:rPr>
                          <m:t>𝒅𝒕</m:t>
                        </m:r>
                      </m:den>
                    </m:f>
                  </m:oMath>
                </a14:m>
                <a:r>
                  <a:rPr lang="fa-IR" sz="1700" b="1" kern="100" dirty="0">
                    <a:latin typeface="Cambria Math" panose="02040503050406030204" pitchFamily="18" charset="0"/>
                    <a:ea typeface="Times New Roman" panose="02020603050405020304" pitchFamily="18" charset="0"/>
                    <a:cs typeface="B Nazanin" panose="00000400000000000000" pitchFamily="2" charset="-78"/>
                  </a:rPr>
                  <a:t> به</a:t>
                </a:r>
                <a14:m>
                  <m:oMath xmlns:m="http://schemas.openxmlformats.org/officeDocument/2006/math">
                    <m:r>
                      <a:rPr lang="en-US" sz="1700" b="1" i="1" kern="100">
                        <a:latin typeface="Cambria Math" panose="02040503050406030204" pitchFamily="18" charset="0"/>
                        <a:ea typeface="Times New Roman" panose="02020603050405020304" pitchFamily="18" charset="0"/>
                        <a:cs typeface="B Nazanin" panose="00000400000000000000" pitchFamily="2" charset="-78"/>
                      </a:rPr>
                      <m:t>𝑨</m:t>
                    </m:r>
                    <m:sSup>
                      <m:sSupPr>
                        <m:ctrlPr>
                          <a:rPr lang="en-US" sz="1700" b="1"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sz="1700" b="1" i="1" kern="100">
                            <a:latin typeface="Cambria Math" panose="02040503050406030204" pitchFamily="18" charset="0"/>
                            <a:ea typeface="Times New Roman" panose="02020603050405020304" pitchFamily="18" charset="0"/>
                            <a:cs typeface="B Nazanin" panose="00000400000000000000" pitchFamily="2" charset="-78"/>
                          </a:rPr>
                          <m:t>𝒆</m:t>
                        </m:r>
                      </m:e>
                      <m:sup>
                        <m:r>
                          <a:rPr lang="en-US" sz="1700" b="1" i="1" kern="100">
                            <a:latin typeface="Cambria Math" panose="02040503050406030204" pitchFamily="18" charset="0"/>
                            <a:ea typeface="Times New Roman" panose="02020603050405020304" pitchFamily="18" charset="0"/>
                            <a:cs typeface="B Nazanin" panose="00000400000000000000" pitchFamily="2" charset="-78"/>
                          </a:rPr>
                          <m:t>𝒋</m:t>
                        </m:r>
                        <m:r>
                          <a:rPr lang="en-US" sz="1700" b="1" i="1" kern="100">
                            <a:latin typeface="Cambria Math" panose="02040503050406030204" pitchFamily="18" charset="0"/>
                            <a:ea typeface="Times New Roman" panose="02020603050405020304" pitchFamily="18" charset="0"/>
                            <a:cs typeface="B Nazanin" panose="00000400000000000000" pitchFamily="2" charset="-78"/>
                          </a:rPr>
                          <m:t>𝝎</m:t>
                        </m:r>
                        <m:r>
                          <a:rPr lang="en-US" sz="1700" b="1" i="1" kern="100">
                            <a:latin typeface="Cambria Math" panose="02040503050406030204" pitchFamily="18" charset="0"/>
                            <a:ea typeface="Times New Roman" panose="02020603050405020304" pitchFamily="18" charset="0"/>
                            <a:cs typeface="B Nazanin" panose="00000400000000000000" pitchFamily="2" charset="-78"/>
                          </a:rPr>
                          <m:t>𝒕</m:t>
                        </m:r>
                      </m:sup>
                    </m:sSup>
                    <m:r>
                      <a:rPr lang="en-US" sz="1700" b="1"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sz="1700" b="1" kern="100" dirty="0">
                    <a:latin typeface="Cambria Math" panose="02040503050406030204" pitchFamily="18" charset="0"/>
                    <a:ea typeface="Times New Roman" panose="02020603050405020304" pitchFamily="18" charset="0"/>
                    <a:cs typeface="B Nazanin" panose="00000400000000000000" pitchFamily="2" charset="-78"/>
                  </a:rPr>
                  <a:t> به منزله ضرب کردن </a:t>
                </a:r>
                <a14:m>
                  <m:oMath xmlns:m="http://schemas.openxmlformats.org/officeDocument/2006/math">
                    <m:r>
                      <a:rPr lang="en-US" sz="1700" b="1" i="1" kern="100">
                        <a:latin typeface="Cambria Math" panose="02040503050406030204" pitchFamily="18" charset="0"/>
                        <a:ea typeface="Times New Roman" panose="02020603050405020304" pitchFamily="18" charset="0"/>
                        <a:cs typeface="B Nazanin" panose="00000400000000000000" pitchFamily="2" charset="-78"/>
                      </a:rPr>
                      <m:t>𝑨</m:t>
                    </m:r>
                    <m:sSup>
                      <m:sSupPr>
                        <m:ctrlPr>
                          <a:rPr lang="en-US" sz="1700" b="1"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sz="1700" b="1" i="1" kern="100">
                            <a:latin typeface="Cambria Math" panose="02040503050406030204" pitchFamily="18" charset="0"/>
                            <a:ea typeface="Times New Roman" panose="02020603050405020304" pitchFamily="18" charset="0"/>
                            <a:cs typeface="B Nazanin" panose="00000400000000000000" pitchFamily="2" charset="-78"/>
                          </a:rPr>
                          <m:t>𝒆</m:t>
                        </m:r>
                      </m:e>
                      <m:sup>
                        <m:r>
                          <a:rPr lang="en-US" sz="1700" b="1" i="1" kern="100">
                            <a:latin typeface="Cambria Math" panose="02040503050406030204" pitchFamily="18" charset="0"/>
                            <a:ea typeface="Times New Roman" panose="02020603050405020304" pitchFamily="18" charset="0"/>
                            <a:cs typeface="B Nazanin" panose="00000400000000000000" pitchFamily="2" charset="-78"/>
                          </a:rPr>
                          <m:t>𝒋</m:t>
                        </m:r>
                        <m:r>
                          <a:rPr lang="en-US" sz="1700" b="1" i="1" kern="100">
                            <a:latin typeface="Cambria Math" panose="02040503050406030204" pitchFamily="18" charset="0"/>
                            <a:ea typeface="Times New Roman" panose="02020603050405020304" pitchFamily="18" charset="0"/>
                            <a:cs typeface="B Nazanin" panose="00000400000000000000" pitchFamily="2" charset="-78"/>
                          </a:rPr>
                          <m:t>𝝎</m:t>
                        </m:r>
                        <m:r>
                          <a:rPr lang="en-US" sz="1700" b="1" i="1" kern="100">
                            <a:latin typeface="Cambria Math" panose="02040503050406030204" pitchFamily="18" charset="0"/>
                            <a:ea typeface="Times New Roman" panose="02020603050405020304" pitchFamily="18" charset="0"/>
                            <a:cs typeface="B Nazanin" panose="00000400000000000000" pitchFamily="2" charset="-78"/>
                          </a:rPr>
                          <m:t>𝒕</m:t>
                        </m:r>
                      </m:sup>
                    </m:sSup>
                  </m:oMath>
                </a14:m>
                <a:r>
                  <a:rPr lang="fa-IR" sz="1700" b="1" kern="100" dirty="0">
                    <a:latin typeface="Cambria Math" panose="02040503050406030204" pitchFamily="18" charset="0"/>
                    <a:ea typeface="Times New Roman" panose="02020603050405020304" pitchFamily="18" charset="0"/>
                    <a:cs typeface="B Nazanin" panose="00000400000000000000" pitchFamily="2" charset="-78"/>
                  </a:rPr>
                  <a:t> در </a:t>
                </a:r>
                <a:r>
                  <a:rPr lang="en-US" sz="1700" b="1" kern="100" dirty="0" err="1">
                    <a:latin typeface="Cambria Math" panose="02040503050406030204" pitchFamily="18" charset="0"/>
                    <a:ea typeface="Times New Roman" panose="02020603050405020304" pitchFamily="18" charset="0"/>
                    <a:cs typeface="B Nazanin" panose="00000400000000000000" pitchFamily="2" charset="-78"/>
                  </a:rPr>
                  <a:t>jω</a:t>
                </a:r>
                <a:r>
                  <a:rPr lang="fa-IR" sz="1700" b="1" kern="100" dirty="0">
                    <a:latin typeface="Cambria Math" panose="02040503050406030204" pitchFamily="18" charset="0"/>
                    <a:ea typeface="Times New Roman" panose="02020603050405020304" pitchFamily="18" charset="0"/>
                    <a:cs typeface="B Nazanin" panose="00000400000000000000" pitchFamily="2" charset="-78"/>
                  </a:rPr>
                  <a:t> </a:t>
                </a:r>
                <a:r>
                  <a:rPr lang="fa-IR" sz="1700" b="1" kern="100" dirty="0" smtClean="0">
                    <a:latin typeface="Cambria Math" panose="02040503050406030204" pitchFamily="18" charset="0"/>
                    <a:ea typeface="Times New Roman" panose="02020603050405020304" pitchFamily="18" charset="0"/>
                    <a:cs typeface="B Nazanin" panose="00000400000000000000" pitchFamily="2" charset="-78"/>
                  </a:rPr>
                  <a:t>است.</a:t>
                </a:r>
              </a:p>
              <a:p>
                <a:pPr algn="r" rtl="1">
                  <a:spcAft>
                    <a:spcPts val="800"/>
                  </a:spcAft>
                </a:pPr>
                <a:r>
                  <a:rPr lang="fa-IR" sz="1700" kern="100" dirty="0" smtClean="0">
                    <a:effectLst/>
                    <a:latin typeface="Cambria Math" panose="02040503050406030204" pitchFamily="18" charset="0"/>
                    <a:ea typeface="Calibri" panose="020F0502020204030204" pitchFamily="34" charset="0"/>
                    <a:cs typeface="B Nazanin" panose="00000400000000000000" pitchFamily="2" charset="-78"/>
                  </a:rPr>
                  <a:t>3- </a:t>
                </a:r>
                <a:r>
                  <a:rPr lang="fa-IR" sz="1700" dirty="0">
                    <a:latin typeface="Cambria Math" panose="02040503050406030204" pitchFamily="18" charset="0"/>
                    <a:ea typeface="Times New Roman" panose="02020603050405020304" pitchFamily="18" charset="0"/>
                    <a:cs typeface="B Nazanin" panose="00000400000000000000" pitchFamily="2" charset="-78"/>
                  </a:rPr>
                  <a:t>فرض کنید </a:t>
                </a:r>
                <a:r>
                  <a:rPr lang="en-US" sz="1700" dirty="0" smtClean="0">
                    <a:latin typeface="Cambria Math" panose="02040503050406030204" pitchFamily="18" charset="0"/>
                    <a:ea typeface="Times New Roman" panose="02020603050405020304" pitchFamily="18" charset="0"/>
                    <a:cs typeface="B Nazanin" panose="00000400000000000000" pitchFamily="2" charset="-78"/>
                  </a:rPr>
                  <a:t>A</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 و </a:t>
                </a:r>
                <a:r>
                  <a:rPr lang="en-US" sz="1700" dirty="0" smtClean="0">
                    <a:latin typeface="Cambria Math" panose="02040503050406030204" pitchFamily="18" charset="0"/>
                    <a:ea typeface="Times New Roman" panose="02020603050405020304" pitchFamily="18" charset="0"/>
                    <a:cs typeface="B Nazanin" panose="00000400000000000000" pitchFamily="2" charset="-78"/>
                  </a:rPr>
                  <a:t>B</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 </a:t>
                </a:r>
                <a:r>
                  <a:rPr lang="fa-IR" sz="1700" dirty="0">
                    <a:latin typeface="Cambria Math" panose="02040503050406030204" pitchFamily="18" charset="0"/>
                    <a:ea typeface="Times New Roman" panose="02020603050405020304" pitchFamily="18" charset="0"/>
                    <a:cs typeface="B Nazanin" panose="00000400000000000000" pitchFamily="2" charset="-78"/>
                  </a:rPr>
                  <a:t>اعداد مختلط و </a:t>
                </a:r>
                <a:r>
                  <a:rPr lang="el-GR" sz="1700" dirty="0">
                    <a:latin typeface="Cambria Math" panose="02040503050406030204" pitchFamily="18" charset="0"/>
                    <a:ea typeface="Times New Roman" panose="02020603050405020304" pitchFamily="18" charset="0"/>
                    <a:cs typeface="B Nazanin" panose="00000400000000000000" pitchFamily="2" charset="-78"/>
                  </a:rPr>
                  <a:t>ω</a:t>
                </a:r>
                <a:r>
                  <a:rPr lang="fa-IR" sz="1700" dirty="0">
                    <a:latin typeface="Cambria Math" panose="02040503050406030204" pitchFamily="18" charset="0"/>
                    <a:ea typeface="Times New Roman" panose="02020603050405020304" pitchFamily="18" charset="0"/>
                    <a:cs typeface="B Nazanin" panose="00000400000000000000" pitchFamily="2" charset="-78"/>
                  </a:rPr>
                  <a:t> یک فرکانس زاویه ای </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باشد. در </a:t>
                </a:r>
                <a:r>
                  <a:rPr lang="fa-IR" sz="1700" dirty="0">
                    <a:latin typeface="Cambria Math" panose="02040503050406030204" pitchFamily="18" charset="0"/>
                    <a:ea typeface="Times New Roman" panose="02020603050405020304" pitchFamily="18" charset="0"/>
                    <a:cs typeface="B Nazanin" panose="00000400000000000000" pitchFamily="2" charset="-78"/>
                  </a:rPr>
                  <a:t>این </a:t>
                </a:r>
                <a:r>
                  <a:rPr lang="fa-IR" sz="1700" dirty="0" smtClean="0">
                    <a:latin typeface="Cambria Math" panose="02040503050406030204" pitchFamily="18" charset="0"/>
                    <a:ea typeface="Times New Roman" panose="02020603050405020304" pitchFamily="18" charset="0"/>
                    <a:cs typeface="B Nazanin" panose="00000400000000000000" pitchFamily="2" charset="-78"/>
                  </a:rPr>
                  <a:t>صورت</a:t>
                </a:r>
                <a:endParaRPr lang="en-US" sz="1700" dirty="0">
                  <a:latin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43594" y="837459"/>
                <a:ext cx="8499763" cy="5060873"/>
              </a:xfrm>
              <a:prstGeom prst="rect">
                <a:avLst/>
              </a:prstGeom>
              <a:blipFill>
                <a:blip r:embed="rId3"/>
                <a:stretch>
                  <a:fillRect t="-241" r="-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514600" y="5764613"/>
                <a:ext cx="3920369" cy="362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smtClean="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𝑡</m:t>
                      </m:r>
                      <m:r>
                        <m:rPr>
                          <m:nor/>
                        </m:rPr>
                        <a:rPr lang="en-US" sz="1700" i="1">
                          <a:solidFill>
                            <a:srgbClr val="FF0000"/>
                          </a:solidFill>
                          <a:latin typeface="Cambria Math" panose="02040503050406030204" pitchFamily="18" charset="0"/>
                        </a:rPr>
                        <m:t>    </m:t>
                      </m:r>
                      <m:r>
                        <m:rPr>
                          <m:sty m:val="p"/>
                        </m:rPr>
                        <a:rPr lang="en-US" sz="1700" i="0">
                          <a:solidFill>
                            <a:srgbClr val="FF0000"/>
                          </a:solidFill>
                          <a:latin typeface="Cambria Math" panose="02040503050406030204" pitchFamily="18" charset="0"/>
                        </a:rPr>
                        <m:t>Re</m:t>
                      </m:r>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𝐴</m:t>
                      </m:r>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𝑒</m:t>
                          </m:r>
                        </m:e>
                        <m:sup>
                          <m:r>
                            <a:rPr lang="en-US" sz="1700" i="1">
                              <a:solidFill>
                                <a:srgbClr val="FF0000"/>
                              </a:solidFill>
                              <a:latin typeface="Cambria Math" panose="02040503050406030204" pitchFamily="18" charset="0"/>
                            </a:rPr>
                            <m:t>𝑗</m:t>
                          </m:r>
                          <m:r>
                            <a:rPr lang="en-US" sz="1700" i="1">
                              <a:solidFill>
                                <a:srgbClr val="FF0000"/>
                              </a:solidFill>
                              <a:latin typeface="Cambria Math" panose="02040503050406030204" pitchFamily="18" charset="0"/>
                            </a:rPr>
                            <m:t>𝜔</m:t>
                          </m:r>
                          <m:r>
                            <a:rPr lang="en-US" sz="1700" i="1">
                              <a:solidFill>
                                <a:srgbClr val="FF0000"/>
                              </a:solidFill>
                              <a:latin typeface="Cambria Math" panose="02040503050406030204" pitchFamily="18" charset="0"/>
                            </a:rPr>
                            <m:t>𝑡</m:t>
                          </m:r>
                        </m:sup>
                      </m:sSup>
                      <m:r>
                        <a:rPr lang="en-US" sz="1700" i="0">
                          <a:solidFill>
                            <a:srgbClr val="FF0000"/>
                          </a:solidFill>
                          <a:latin typeface="Cambria Math" panose="02040503050406030204" pitchFamily="18" charset="0"/>
                        </a:rPr>
                        <m:t>]=</m:t>
                      </m:r>
                      <m:r>
                        <m:rPr>
                          <m:nor/>
                        </m:rPr>
                        <a:rPr lang="en-US" sz="1700" i="1">
                          <a:solidFill>
                            <a:srgbClr val="FF0000"/>
                          </a:solidFill>
                          <a:latin typeface="Cambria Math" panose="02040503050406030204" pitchFamily="18" charset="0"/>
                        </a:rPr>
                        <m:t> </m:t>
                      </m:r>
                      <m:r>
                        <m:rPr>
                          <m:sty m:val="p"/>
                        </m:rPr>
                        <a:rPr lang="en-US" sz="1700" i="0">
                          <a:solidFill>
                            <a:srgbClr val="FF0000"/>
                          </a:solidFill>
                          <a:latin typeface="Cambria Math" panose="02040503050406030204" pitchFamily="18" charset="0"/>
                        </a:rPr>
                        <m:t>Re</m:t>
                      </m:r>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𝐵</m:t>
                      </m:r>
                      <m:sSup>
                        <m:sSupPr>
                          <m:ctrlPr>
                            <a:rPr lang="en-US" sz="1700" i="1">
                              <a:solidFill>
                                <a:srgbClr val="FF0000"/>
                              </a:solidFill>
                              <a:latin typeface="Cambria Math" panose="02040503050406030204" pitchFamily="18" charset="0"/>
                            </a:rPr>
                          </m:ctrlPr>
                        </m:sSupPr>
                        <m:e>
                          <m:r>
                            <a:rPr lang="en-US" sz="1700" i="1">
                              <a:solidFill>
                                <a:srgbClr val="FF0000"/>
                              </a:solidFill>
                              <a:latin typeface="Cambria Math" panose="02040503050406030204" pitchFamily="18" charset="0"/>
                            </a:rPr>
                            <m:t>𝑒</m:t>
                          </m:r>
                        </m:e>
                        <m:sup>
                          <m:r>
                            <a:rPr lang="en-US" sz="1700" i="1">
                              <a:solidFill>
                                <a:srgbClr val="FF0000"/>
                              </a:solidFill>
                              <a:latin typeface="Cambria Math" panose="02040503050406030204" pitchFamily="18" charset="0"/>
                            </a:rPr>
                            <m:t>𝑗</m:t>
                          </m:r>
                          <m:r>
                            <a:rPr lang="en-US" sz="1700" i="1">
                              <a:solidFill>
                                <a:srgbClr val="FF0000"/>
                              </a:solidFill>
                              <a:latin typeface="Cambria Math" panose="02040503050406030204" pitchFamily="18" charset="0"/>
                            </a:rPr>
                            <m:t>𝜔</m:t>
                          </m:r>
                          <m:r>
                            <a:rPr lang="en-US" sz="1700" i="1">
                              <a:solidFill>
                                <a:srgbClr val="FF0000"/>
                              </a:solidFill>
                              <a:latin typeface="Cambria Math" panose="02040503050406030204" pitchFamily="18" charset="0"/>
                            </a:rPr>
                            <m:t>𝑡</m:t>
                          </m:r>
                        </m:sup>
                      </m:sSup>
                      <m:r>
                        <a:rPr lang="en-US" sz="1700" i="0">
                          <a:solidFill>
                            <a:srgbClr val="FF0000"/>
                          </a:solidFill>
                          <a:latin typeface="Cambria Math" panose="02040503050406030204" pitchFamily="18" charset="0"/>
                        </a:rPr>
                        <m:t>]</m:t>
                      </m:r>
                      <m:r>
                        <m:rPr>
                          <m:nor/>
                        </m:rPr>
                        <a:rPr lang="en-US" sz="1700" i="1">
                          <a:solidFill>
                            <a:srgbClr val="FF0000"/>
                          </a:solidFill>
                          <a:latin typeface="Cambria Math" panose="02040503050406030204" pitchFamily="18" charset="0"/>
                        </a:rPr>
                        <m:t>   </m:t>
                      </m:r>
                      <m:r>
                        <a:rPr lang="en-US" sz="1700" i="0">
                          <a:solidFill>
                            <a:srgbClr val="FF0000"/>
                          </a:solidFill>
                          <a:latin typeface="Cambria Math" panose="02040503050406030204" pitchFamily="18" charset="0"/>
                        </a:rPr>
                        <m:t>⇔</m:t>
                      </m:r>
                      <m:r>
                        <m:rPr>
                          <m:nor/>
                        </m:rPr>
                        <a:rPr lang="en-US" sz="1700" i="1">
                          <a:solidFill>
                            <a:srgbClr val="FF0000"/>
                          </a:solidFill>
                          <a:latin typeface="Cambria Math" panose="02040503050406030204" pitchFamily="18" charset="0"/>
                        </a:rPr>
                        <m:t>  </m:t>
                      </m:r>
                      <m:r>
                        <a:rPr lang="en-US" sz="1700" i="1">
                          <a:solidFill>
                            <a:srgbClr val="FF0000"/>
                          </a:solidFill>
                          <a:latin typeface="Cambria Math" panose="02040503050406030204" pitchFamily="18" charset="0"/>
                        </a:rPr>
                        <m:t>𝐴</m:t>
                      </m:r>
                      <m:r>
                        <a:rPr lang="en-US" sz="1700" i="0">
                          <a:solidFill>
                            <a:srgbClr val="FF0000"/>
                          </a:solidFill>
                          <a:latin typeface="Cambria Math" panose="02040503050406030204" pitchFamily="18" charset="0"/>
                        </a:rPr>
                        <m:t>=</m:t>
                      </m:r>
                      <m:r>
                        <a:rPr lang="en-US" sz="1700" i="1">
                          <a:solidFill>
                            <a:srgbClr val="FF0000"/>
                          </a:solidFill>
                          <a:latin typeface="Cambria Math" panose="02040503050406030204" pitchFamily="18" charset="0"/>
                        </a:rPr>
                        <m:t>𝐵</m:t>
                      </m:r>
                    </m:oMath>
                  </m:oMathPara>
                </a14:m>
                <a:endParaRPr lang="en-US" sz="1700" dirty="0">
                  <a:solidFill>
                    <a:srgbClr val="FF00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514600" y="5764613"/>
                <a:ext cx="3920369" cy="362728"/>
              </a:xfrm>
              <a:prstGeom prst="rect">
                <a:avLst/>
              </a:prstGeom>
              <a:blipFill>
                <a:blip r:embed="rId4"/>
                <a:stretch>
                  <a:fillRect b="-13559"/>
                </a:stretch>
              </a:blipFill>
            </p:spPr>
            <p:txBody>
              <a:bodyPr/>
              <a:lstStyle/>
              <a:p>
                <a:r>
                  <a:rPr lang="en-US">
                    <a:noFill/>
                  </a:rPr>
                  <a:t> </a:t>
                </a:r>
              </a:p>
            </p:txBody>
          </p:sp>
        </mc:Fallback>
      </mc:AlternateContent>
      <p:sp>
        <p:nvSpPr>
          <p:cNvPr id="11" name="Rectangle 10"/>
          <p:cNvSpPr/>
          <p:nvPr/>
        </p:nvSpPr>
        <p:spPr>
          <a:xfrm>
            <a:off x="365761" y="6127341"/>
            <a:ext cx="8551024" cy="652230"/>
          </a:xfrm>
          <a:prstGeom prst="rect">
            <a:avLst/>
          </a:prstGeom>
        </p:spPr>
        <p:txBody>
          <a:bodyPr wrap="square">
            <a:spAutoFit/>
          </a:bodyPr>
          <a:lstStyle/>
          <a:p>
            <a:pPr algn="just" rtl="1">
              <a:lnSpc>
                <a:spcPct val="107000"/>
              </a:lnSpc>
              <a:spcAft>
                <a:spcPts val="800"/>
              </a:spcAft>
            </a:pPr>
            <a:r>
              <a:rPr lang="fa-IR" sz="1700" kern="100" dirty="0">
                <a:latin typeface="Cambria Math" panose="02040503050406030204" pitchFamily="18" charset="0"/>
                <a:ea typeface="Calibri" panose="020F0502020204030204" pitchFamily="34" charset="0"/>
                <a:cs typeface="B Nazanin" panose="00000400000000000000" pitchFamily="2" charset="-78"/>
              </a:rPr>
              <a:t>4</a:t>
            </a:r>
            <a:r>
              <a:rPr lang="fa-IR" sz="1700" kern="100" dirty="0" smtClean="0">
                <a:latin typeface="Cambria Math" panose="02040503050406030204" pitchFamily="18" charset="0"/>
                <a:ea typeface="Calibri" panose="020F0502020204030204" pitchFamily="34" charset="0"/>
                <a:cs typeface="B Nazanin" panose="00000400000000000000" pitchFamily="2" charset="-78"/>
              </a:rPr>
              <a:t>-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مجموع جبری هر </a:t>
            </a:r>
            <a:r>
              <a:rPr lang="fa-IR" sz="1700" kern="100" dirty="0" smtClean="0">
                <a:latin typeface="Cambria Math" panose="02040503050406030204" pitchFamily="18" charset="0"/>
                <a:ea typeface="Times New Roman" panose="02020603050405020304" pitchFamily="18" charset="0"/>
                <a:cs typeface="B Nazanin" panose="00000400000000000000" pitchFamily="2" charset="-78"/>
              </a:rPr>
              <a:t>تعداد سیگنال </a:t>
            </a:r>
            <a:r>
              <a:rPr lang="fa-IR" sz="1700" kern="100" dirty="0">
                <a:latin typeface="Cambria Math" panose="02040503050406030204" pitchFamily="18" charset="0"/>
                <a:ea typeface="Times New Roman" panose="02020603050405020304" pitchFamily="18" charset="0"/>
                <a:cs typeface="B Nazanin" panose="00000400000000000000" pitchFamily="2" charset="-78"/>
              </a:rPr>
              <a:t>سینوسی با فرکانس زاویه ای یکسان ω و هر تعداد مشتقات آنها از هر مرتبه، یک سیگنال سینوسی با همان فرکانس زاویه ای ω است.</a:t>
            </a:r>
            <a:endParaRPr lang="en-US" sz="1700" kern="100" dirty="0">
              <a:latin typeface="Cambria Math" panose="020405030504060302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834082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6" name="Rectangle 5"/>
          <p:cNvSpPr/>
          <p:nvPr/>
        </p:nvSpPr>
        <p:spPr>
          <a:xfrm>
            <a:off x="5105400" y="168216"/>
            <a:ext cx="3826690" cy="369332"/>
          </a:xfrm>
          <a:prstGeom prst="rect">
            <a:avLst/>
          </a:prstGeom>
        </p:spPr>
        <p:txBody>
          <a:bodyPr wrap="none">
            <a:spAutoFit/>
          </a:bodyPr>
          <a:lstStyle/>
          <a:p>
            <a:pPr marL="285750" indent="-285750" algn="r" rtl="1">
              <a:buClr>
                <a:srgbClr val="FF0000"/>
              </a:buClr>
              <a:buFont typeface="Wingdings" panose="05000000000000000000" pitchFamily="2" charset="2"/>
              <a:buChar char="ü"/>
            </a:pPr>
            <a:r>
              <a:rPr lang="fa-IR" dirty="0">
                <a:latin typeface="Times New Roman" panose="02020603050405020304" pitchFamily="18" charset="0"/>
                <a:ea typeface="Times New Roman" panose="02020603050405020304" pitchFamily="18" charset="0"/>
                <a:cs typeface="B Nazanin" panose="00000400000000000000" pitchFamily="2" charset="-78"/>
              </a:rPr>
              <a:t>مقدار </a:t>
            </a:r>
            <a:r>
              <a:rPr lang="en-US" sz="1600" dirty="0">
                <a:latin typeface="Times New Roman" panose="02020603050405020304" pitchFamily="18" charset="0"/>
                <a:ea typeface="Times New Roman" panose="02020603050405020304" pitchFamily="18" charset="0"/>
                <a:cs typeface="B Nazanin" panose="00000400000000000000" pitchFamily="2" charset="-78"/>
              </a:rPr>
              <a:t>RMS</a:t>
            </a:r>
            <a:r>
              <a:rPr lang="en-US" sz="1600" i="1" dirty="0">
                <a:latin typeface="B Nazanin" panose="00000400000000000000" pitchFamily="2" charset="-78"/>
                <a:ea typeface="Times New Roman" panose="02020603050405020304" pitchFamily="18" charset="0"/>
              </a:rPr>
              <a:t> </a:t>
            </a:r>
            <a:r>
              <a:rPr lang="fa-IR" sz="1600" i="1" dirty="0" smtClean="0">
                <a:latin typeface="B Nazanin" panose="00000400000000000000" pitchFamily="2" charset="-78"/>
                <a:ea typeface="Times New Roman" panose="02020603050405020304" pitchFamily="18" charset="0"/>
              </a:rPr>
              <a:t>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شکل  </a:t>
            </a:r>
            <a:r>
              <a:rPr lang="fa-IR" dirty="0">
                <a:latin typeface="Times New Roman" panose="02020603050405020304" pitchFamily="18" charset="0"/>
                <a:ea typeface="Times New Roman" panose="02020603050405020304" pitchFamily="18" charset="0"/>
                <a:cs typeface="B Nazanin" panose="00000400000000000000" pitchFamily="2" charset="-78"/>
              </a:rPr>
              <a:t>موج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های معروف عبارتند از:</a:t>
            </a:r>
            <a:endParaRPr lang="en-US" dirty="0"/>
          </a:p>
        </p:txBody>
      </p:sp>
      <p:pic>
        <p:nvPicPr>
          <p:cNvPr id="5" name="Picture 4">
            <a:extLst>
              <a:ext uri="{FF2B5EF4-FFF2-40B4-BE49-F238E27FC236}">
                <a16:creationId xmlns:a16="http://schemas.microsoft.com/office/drawing/2014/main" id="{77830EFE-0053-49ED-B5FD-265E30B41D78}"/>
              </a:ext>
            </a:extLst>
          </p:cNvPr>
          <p:cNvPicPr/>
          <p:nvPr/>
        </p:nvPicPr>
        <p:blipFill rotWithShape="1">
          <a:blip r:embed="rId2" cstate="print">
            <a:extLst>
              <a:ext uri="{28A0092B-C50C-407E-A947-70E740481C1C}">
                <a14:useLocalDpi xmlns:a14="http://schemas.microsoft.com/office/drawing/2010/main" val="0"/>
              </a:ext>
            </a:extLst>
          </a:blip>
          <a:srcRect b="12898"/>
          <a:stretch/>
        </p:blipFill>
        <p:spPr>
          <a:xfrm>
            <a:off x="152400" y="1861040"/>
            <a:ext cx="3581400" cy="1729490"/>
          </a:xfrm>
          <a:prstGeom prst="rect">
            <a:avLst/>
          </a:prstGeom>
        </p:spPr>
      </p:pic>
      <p:pic>
        <p:nvPicPr>
          <p:cNvPr id="7" name="Picture 6">
            <a:extLst>
              <a:ext uri="{FF2B5EF4-FFF2-40B4-BE49-F238E27FC236}">
                <a16:creationId xmlns:a16="http://schemas.microsoft.com/office/drawing/2014/main" id="{048D872A-9EA1-4CBF-9E6A-5FF317E582D5}"/>
              </a:ext>
            </a:extLst>
          </p:cNvPr>
          <p:cNvPicPr/>
          <p:nvPr/>
        </p:nvPicPr>
        <p:blipFill rotWithShape="1">
          <a:blip r:embed="rId3" cstate="print">
            <a:extLst>
              <a:ext uri="{28A0092B-C50C-407E-A947-70E740481C1C}">
                <a14:useLocalDpi xmlns:a14="http://schemas.microsoft.com/office/drawing/2010/main" val="0"/>
              </a:ext>
            </a:extLst>
          </a:blip>
          <a:srcRect b="13220"/>
          <a:stretch/>
        </p:blipFill>
        <p:spPr>
          <a:xfrm>
            <a:off x="72690" y="4075677"/>
            <a:ext cx="4005263" cy="2203338"/>
          </a:xfrm>
          <a:prstGeom prst="rect">
            <a:avLst/>
          </a:prstGeom>
        </p:spPr>
      </p:pic>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92E71A14-94E9-4576-AAC8-A35635C862F3}"/>
                  </a:ext>
                </a:extLst>
              </p:cNvPr>
              <p:cNvGraphicFramePr>
                <a:graphicFrameLocks noGrp="1"/>
              </p:cNvGraphicFramePr>
              <p:nvPr>
                <p:extLst/>
              </p:nvPr>
            </p:nvGraphicFramePr>
            <p:xfrm>
              <a:off x="3429000" y="1750826"/>
              <a:ext cx="5102187" cy="1519746"/>
            </p:xfrm>
            <a:graphic>
              <a:graphicData uri="http://schemas.openxmlformats.org/drawingml/2006/table">
                <a:tbl>
                  <a:tblPr firstRow="1" firstCol="1" bandRow="1">
                    <a:tableStyleId>{5C22544A-7EE6-4342-B048-85BDC9FD1C3A}</a:tableStyleId>
                  </a:tblPr>
                  <a:tblGrid>
                    <a:gridCol w="4495634">
                      <a:extLst>
                        <a:ext uri="{9D8B030D-6E8A-4147-A177-3AD203B41FA5}">
                          <a16:colId xmlns:a16="http://schemas.microsoft.com/office/drawing/2014/main" val="287311987"/>
                        </a:ext>
                      </a:extLst>
                    </a:gridCol>
                    <a:gridCol w="606553">
                      <a:extLst>
                        <a:ext uri="{9D8B030D-6E8A-4147-A177-3AD203B41FA5}">
                          <a16:colId xmlns:a16="http://schemas.microsoft.com/office/drawing/2014/main" val="1981040493"/>
                        </a:ext>
                      </a:extLst>
                    </a:gridCol>
                  </a:tblGrid>
                  <a:tr h="372745">
                    <a:tc>
                      <a:txBody>
                        <a:bodyPr/>
                        <a:lstStyle/>
                        <a:p>
                          <a:pPr marL="0" marR="0" algn="ctr">
                            <a:lnSpc>
                              <a:spcPct val="115000"/>
                            </a:lnSpc>
                            <a:spcBef>
                              <a:spcPts val="0"/>
                            </a:spcBef>
                            <a:spcAft>
                              <a:spcPts val="0"/>
                            </a:spcAft>
                            <a:tabLst>
                              <a:tab pos="0" algn="r"/>
                            </a:tabLst>
                          </a:pPr>
                          <a14:m>
                            <m:oMathPara xmlns:m="http://schemas.openxmlformats.org/officeDocument/2006/math">
                              <m:oMathParaPr>
                                <m:jc m:val="centerGroup"/>
                              </m:oMathParaPr>
                              <m:oMath xmlns:m="http://schemas.openxmlformats.org/officeDocument/2006/math">
                                <m:r>
                                  <a:rPr lang="en-US" sz="1600" b="0" i="1" smtClean="0">
                                    <a:solidFill>
                                      <a:schemeClr val="tx1"/>
                                    </a:solidFill>
                                    <a:effectLst/>
                                    <a:latin typeface="Cambria Math" panose="02040503050406030204" pitchFamily="18" charset="0"/>
                                    <a:ea typeface="Cambria Math" panose="02040503050406030204" pitchFamily="18" charset="0"/>
                                  </a:rPr>
                                  <m:t>𝑖</m:t>
                                </m:r>
                                <m:d>
                                  <m:dPr>
                                    <m:ctrlPr>
                                      <a:rPr lang="en-US" sz="1600" b="0" i="1">
                                        <a:solidFill>
                                          <a:schemeClr val="tx1"/>
                                        </a:solidFill>
                                        <a:effectLst/>
                                        <a:latin typeface="Cambria Math" panose="02040503050406030204" pitchFamily="18" charset="0"/>
                                        <a:ea typeface="Cambria Math" panose="02040503050406030204" pitchFamily="18" charset="0"/>
                                      </a:rPr>
                                    </m:ctrlPr>
                                  </m:dPr>
                                  <m:e>
                                    <m:r>
                                      <a:rPr lang="en-US" sz="1600" b="0" i="1" smtClean="0">
                                        <a:solidFill>
                                          <a:schemeClr val="tx1"/>
                                        </a:solidFill>
                                        <a:effectLst/>
                                        <a:latin typeface="Cambria Math" panose="02040503050406030204" pitchFamily="18" charset="0"/>
                                        <a:ea typeface="Cambria Math" panose="02040503050406030204" pitchFamily="18" charset="0"/>
                                      </a:rPr>
                                      <m:t>𝑡</m:t>
                                    </m:r>
                                  </m:e>
                                </m:d>
                                <m:r>
                                  <a:rPr lang="en-US" sz="1600" b="0" smtClean="0">
                                    <a:solidFill>
                                      <a:schemeClr val="tx1"/>
                                    </a:solidFill>
                                    <a:effectLst/>
                                    <a:latin typeface="Cambria Math" panose="02040503050406030204" pitchFamily="18" charset="0"/>
                                    <a:ea typeface="Cambria Math" panose="02040503050406030204" pitchFamily="18" charset="0"/>
                                  </a:rPr>
                                  <m:t>= </m:t>
                                </m:r>
                                <m:d>
                                  <m:dPr>
                                    <m:begChr m:val="{"/>
                                    <m:endChr m:val=""/>
                                    <m:ctrlPr>
                                      <a:rPr lang="en-US" sz="1600" b="0" i="1">
                                        <a:solidFill>
                                          <a:schemeClr val="tx1"/>
                                        </a:solidFill>
                                        <a:effectLst/>
                                        <a:latin typeface="Cambria Math" panose="02040503050406030204" pitchFamily="18" charset="0"/>
                                        <a:ea typeface="Cambria Math" panose="02040503050406030204" pitchFamily="18" charset="0"/>
                                      </a:rPr>
                                    </m:ctrlPr>
                                  </m:dPr>
                                  <m:e>
                                    <m:eqArr>
                                      <m:eqArrPr>
                                        <m:ctrlPr>
                                          <a:rPr lang="en-US" sz="1600" b="0" i="1">
                                            <a:solidFill>
                                              <a:schemeClr val="tx1"/>
                                            </a:solidFill>
                                            <a:effectLst/>
                                            <a:latin typeface="Cambria Math" panose="02040503050406030204" pitchFamily="18" charset="0"/>
                                            <a:ea typeface="Cambria Math" panose="02040503050406030204" pitchFamily="18" charset="0"/>
                                          </a:rPr>
                                        </m:ctrlPr>
                                      </m:eqArrPr>
                                      <m:e>
                                        <m:f>
                                          <m:fPr>
                                            <m:ctrlPr>
                                              <a:rPr lang="en-US" sz="1600" b="0" i="1">
                                                <a:solidFill>
                                                  <a:schemeClr val="tx1"/>
                                                </a:solidFill>
                                                <a:effectLst/>
                                                <a:latin typeface="Cambria Math" panose="02040503050406030204" pitchFamily="18" charset="0"/>
                                                <a:ea typeface="Cambria Math" panose="02040503050406030204" pitchFamily="18" charset="0"/>
                                              </a:rPr>
                                            </m:ctrlPr>
                                          </m:fPr>
                                          <m:num>
                                            <m:r>
                                              <a:rPr lang="en-US" sz="1600" b="0" i="1" smtClean="0">
                                                <a:solidFill>
                                                  <a:schemeClr val="tx1"/>
                                                </a:solidFill>
                                                <a:effectLst/>
                                                <a:latin typeface="Cambria Math" panose="02040503050406030204" pitchFamily="18" charset="0"/>
                                                <a:ea typeface="Cambria Math" panose="02040503050406030204" pitchFamily="18" charset="0"/>
                                              </a:rPr>
                                              <m:t>2</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𝐼</m:t>
                                                </m:r>
                                              </m:e>
                                              <m:sub>
                                                <m:r>
                                                  <a:rPr lang="en-US" sz="1600" b="0" i="1" smtClean="0">
                                                    <a:solidFill>
                                                      <a:schemeClr val="tx1"/>
                                                    </a:solidFill>
                                                    <a:effectLst/>
                                                    <a:latin typeface="Cambria Math" panose="02040503050406030204" pitchFamily="18" charset="0"/>
                                                    <a:ea typeface="Cambria Math" panose="02040503050406030204" pitchFamily="18" charset="0"/>
                                                  </a:rPr>
                                                  <m:t>𝑚</m:t>
                                                </m:r>
                                              </m:sub>
                                            </m:sSub>
                                          </m:num>
                                          <m:den>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den>
                                        </m:f>
                                        <m:r>
                                          <m:rPr>
                                            <m:nor/>
                                          </m:rPr>
                                          <a:rPr lang="en-US" sz="1600" b="0" i="1">
                                            <a:solidFill>
                                              <a:schemeClr val="tx1"/>
                                            </a:solidFill>
                                            <a:effectLst/>
                                            <a:latin typeface="Cambria Math" panose="02040503050406030204" pitchFamily="18" charset="0"/>
                                            <a:ea typeface="Cambria Math" panose="02040503050406030204" pitchFamily="18" charset="0"/>
                                          </a:rPr>
                                          <m:t>t</m:t>
                                        </m:r>
                                        <m:r>
                                          <a:rPr lang="en-US" sz="1600" b="0" smtClean="0">
                                            <a:solidFill>
                                              <a:schemeClr val="tx1"/>
                                            </a:solidFill>
                                            <a:effectLst/>
                                            <a:latin typeface="Cambria Math" panose="02040503050406030204" pitchFamily="18" charset="0"/>
                                            <a:ea typeface="Cambria Math" panose="02040503050406030204" pitchFamily="18" charset="0"/>
                                          </a:rPr>
                                          <m:t>−</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𝐼</m:t>
                                            </m:r>
                                          </m:e>
                                          <m:sub>
                                            <m:r>
                                              <a:rPr lang="en-US" sz="1600" b="0" i="1" smtClean="0">
                                                <a:solidFill>
                                                  <a:schemeClr val="tx1"/>
                                                </a:solidFill>
                                                <a:effectLst/>
                                                <a:latin typeface="Cambria Math" panose="02040503050406030204" pitchFamily="18" charset="0"/>
                                                <a:ea typeface="Cambria Math" panose="02040503050406030204" pitchFamily="18" charset="0"/>
                                              </a:rPr>
                                              <m:t>𝑚</m:t>
                                            </m:r>
                                          </m:sub>
                                        </m:sSub>
                                        <m:r>
                                          <a:rPr lang="en-US" sz="1600" b="0" smtClean="0">
                                            <a:solidFill>
                                              <a:schemeClr val="tx1"/>
                                            </a:solidFill>
                                            <a:effectLst/>
                                            <a:latin typeface="Cambria Math" panose="02040503050406030204" pitchFamily="18" charset="0"/>
                                            <a:ea typeface="Cambria Math" panose="02040503050406030204" pitchFamily="18" charset="0"/>
                                          </a:rPr>
                                          <m:t>                             </m:t>
                                        </m:r>
                                        <m:r>
                                          <a:rPr lang="en-US" sz="1600" b="0" i="1" smtClean="0">
                                            <a:solidFill>
                                              <a:schemeClr val="tx1"/>
                                            </a:solidFill>
                                            <a:effectLst/>
                                            <a:latin typeface="Cambria Math" panose="02040503050406030204" pitchFamily="18" charset="0"/>
                                            <a:ea typeface="Cambria Math" panose="02040503050406030204" pitchFamily="18" charset="0"/>
                                          </a:rPr>
                                          <m:t>0</m:t>
                                        </m:r>
                                        <m:r>
                                          <m:rPr>
                                            <m:nor/>
                                          </m:rPr>
                                          <a:rPr lang="en-US" sz="1600" b="0">
                                            <a:solidFill>
                                              <a:schemeClr val="tx1"/>
                                            </a:solidFill>
                                            <a:effectLst/>
                                            <a:latin typeface="Cambria Math" panose="02040503050406030204" pitchFamily="18" charset="0"/>
                                            <a:ea typeface="Cambria Math" panose="02040503050406030204" pitchFamily="18" charset="0"/>
                                          </a:rPr>
                                          <m:t> &lt; </m:t>
                                        </m:r>
                                        <m:r>
                                          <m:rPr>
                                            <m:nor/>
                                          </m:rPr>
                                          <a:rPr lang="en-US" sz="1600" b="0" i="1">
                                            <a:solidFill>
                                              <a:schemeClr val="tx1"/>
                                            </a:solidFill>
                                            <a:effectLst/>
                                            <a:latin typeface="Cambria Math" panose="02040503050406030204" pitchFamily="18" charset="0"/>
                                            <a:ea typeface="Cambria Math" panose="02040503050406030204" pitchFamily="18" charset="0"/>
                                          </a:rPr>
                                          <m:t>t</m:t>
                                        </m:r>
                                        <m:r>
                                          <m:rPr>
                                            <m:nor/>
                                          </m:rPr>
                                          <a:rPr lang="en-US" sz="1600" b="0">
                                            <a:solidFill>
                                              <a:schemeClr val="tx1"/>
                                            </a:solidFill>
                                            <a:effectLst/>
                                            <a:latin typeface="Cambria Math" panose="02040503050406030204" pitchFamily="18" charset="0"/>
                                            <a:ea typeface="Cambria Math" panose="02040503050406030204" pitchFamily="18" charset="0"/>
                                          </a:rPr>
                                          <m:t> &lt;</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smtClean="0">
                                                <a:solidFill>
                                                  <a:schemeClr val="tx1"/>
                                                </a:solidFill>
                                                <a:effectLst/>
                                                <a:latin typeface="Cambria Math" panose="02040503050406030204" pitchFamily="18" charset="0"/>
                                                <a:ea typeface="Cambria Math" panose="02040503050406030204" pitchFamily="18" charset="0"/>
                                              </a:rPr>
                                              <m:t> </m:t>
                                            </m:r>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e>
                                      <m:e>
                                        <m:f>
                                          <m:fPr>
                                            <m:ctrlPr>
                                              <a:rPr lang="en-US" sz="1600" b="0" i="1">
                                                <a:solidFill>
                                                  <a:schemeClr val="tx1"/>
                                                </a:solidFill>
                                                <a:effectLst/>
                                                <a:latin typeface="Cambria Math" panose="02040503050406030204" pitchFamily="18" charset="0"/>
                                                <a:ea typeface="Cambria Math" panose="02040503050406030204" pitchFamily="18" charset="0"/>
                                              </a:rPr>
                                            </m:ctrlPr>
                                          </m:fPr>
                                          <m:num>
                                            <m:r>
                                              <a:rPr lang="ar-SA" sz="1600" b="0" smtClean="0">
                                                <a:solidFill>
                                                  <a:schemeClr val="tx1"/>
                                                </a:solidFill>
                                                <a:effectLst/>
                                                <a:latin typeface="Cambria Math" panose="02040503050406030204" pitchFamily="18" charset="0"/>
                                                <a:ea typeface="Cambria Math" panose="02040503050406030204" pitchFamily="18" charset="0"/>
                                              </a:rPr>
                                              <m:t>−</m:t>
                                            </m:r>
                                            <m:r>
                                              <a:rPr lang="en-US" sz="1600" b="0" i="1" smtClean="0">
                                                <a:solidFill>
                                                  <a:schemeClr val="tx1"/>
                                                </a:solidFill>
                                                <a:effectLst/>
                                                <a:latin typeface="Cambria Math" panose="02040503050406030204" pitchFamily="18" charset="0"/>
                                                <a:ea typeface="Cambria Math" panose="02040503050406030204" pitchFamily="18" charset="0"/>
                                              </a:rPr>
                                              <m:t>2</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𝐼</m:t>
                                                </m:r>
                                              </m:e>
                                              <m:sub>
                                                <m:r>
                                                  <a:rPr lang="en-US" sz="1600" b="0" i="1" smtClean="0">
                                                    <a:solidFill>
                                                      <a:schemeClr val="tx1"/>
                                                    </a:solidFill>
                                                    <a:effectLst/>
                                                    <a:latin typeface="Cambria Math" panose="02040503050406030204" pitchFamily="18" charset="0"/>
                                                    <a:ea typeface="Cambria Math" panose="02040503050406030204" pitchFamily="18" charset="0"/>
                                                  </a:rPr>
                                                  <m:t>𝑚</m:t>
                                                </m:r>
                                              </m:sub>
                                            </m:sSub>
                                          </m:num>
                                          <m:den>
                                            <m:r>
                                              <a:rPr lang="en-US" sz="1600" b="0" i="1" smtClean="0">
                                                <a:solidFill>
                                                  <a:schemeClr val="tx1"/>
                                                </a:solidFill>
                                                <a:effectLst/>
                                                <a:latin typeface="Cambria Math" panose="02040503050406030204" pitchFamily="18" charset="0"/>
                                                <a:ea typeface="Cambria Math" panose="02040503050406030204" pitchFamily="18" charset="0"/>
                                              </a:rPr>
                                              <m:t>𝑇</m:t>
                                            </m:r>
                                            <m:r>
                                              <a:rPr lang="en-US" sz="1600" b="0" smtClean="0">
                                                <a:solidFill>
                                                  <a:schemeClr val="tx1"/>
                                                </a:solidFill>
                                                <a:effectLst/>
                                                <a:latin typeface="Cambria Math" panose="02040503050406030204" pitchFamily="18" charset="0"/>
                                                <a:ea typeface="Cambria Math" panose="02040503050406030204" pitchFamily="18" charset="0"/>
                                              </a:rPr>
                                              <m:t>−</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den>
                                        </m:f>
                                        <m:r>
                                          <m:rPr>
                                            <m:nor/>
                                          </m:rPr>
                                          <a:rPr lang="en-US" sz="1600" b="0" i="1">
                                            <a:solidFill>
                                              <a:schemeClr val="tx1"/>
                                            </a:solidFill>
                                            <a:effectLst/>
                                            <a:latin typeface="Cambria Math" panose="02040503050406030204" pitchFamily="18" charset="0"/>
                                            <a:ea typeface="Cambria Math" panose="02040503050406030204" pitchFamily="18" charset="0"/>
                                          </a:rPr>
                                          <m:t>t</m:t>
                                        </m:r>
                                        <m:r>
                                          <m:rPr>
                                            <m:nor/>
                                          </m:rPr>
                                          <a:rPr lang="en-US" sz="1600" b="0">
                                            <a:solidFill>
                                              <a:schemeClr val="tx1"/>
                                            </a:solidFill>
                                            <a:effectLst/>
                                            <a:latin typeface="Cambria Math" panose="02040503050406030204" pitchFamily="18" charset="0"/>
                                            <a:ea typeface="Cambria Math" panose="02040503050406030204" pitchFamily="18" charset="0"/>
                                          </a:rPr>
                                          <m:t>  +</m:t>
                                        </m:r>
                                        <m:f>
                                          <m:fPr>
                                            <m:ctrlPr>
                                              <a:rPr lang="en-US" sz="1600" b="0" i="1">
                                                <a:solidFill>
                                                  <a:schemeClr val="tx1"/>
                                                </a:solidFill>
                                                <a:effectLst/>
                                                <a:latin typeface="Cambria Math" panose="02040503050406030204" pitchFamily="18" charset="0"/>
                                                <a:ea typeface="Cambria Math" panose="02040503050406030204" pitchFamily="18" charset="0"/>
                                              </a:rPr>
                                            </m:ctrlPr>
                                          </m:fPr>
                                          <m:num>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𝐼</m:t>
                                                </m:r>
                                              </m:e>
                                              <m:sub>
                                                <m:r>
                                                  <a:rPr lang="en-US" sz="1600" b="0" i="1" smtClean="0">
                                                    <a:solidFill>
                                                      <a:schemeClr val="tx1"/>
                                                    </a:solidFill>
                                                    <a:effectLst/>
                                                    <a:latin typeface="Cambria Math" panose="02040503050406030204" pitchFamily="18" charset="0"/>
                                                    <a:ea typeface="Cambria Math" panose="02040503050406030204" pitchFamily="18" charset="0"/>
                                                  </a:rPr>
                                                  <m:t>𝑚</m:t>
                                                </m:r>
                                              </m:sub>
                                            </m:sSub>
                                            <m:d>
                                              <m:dPr>
                                                <m:ctrlPr>
                                                  <a:rPr lang="en-US" sz="1600" b="0" i="1">
                                                    <a:solidFill>
                                                      <a:schemeClr val="tx1"/>
                                                    </a:solidFill>
                                                    <a:effectLst/>
                                                    <a:latin typeface="Cambria Math" panose="02040503050406030204" pitchFamily="18" charset="0"/>
                                                    <a:ea typeface="Cambria Math" panose="02040503050406030204" pitchFamily="18" charset="0"/>
                                                  </a:rPr>
                                                </m:ctrlPr>
                                              </m:dPr>
                                              <m:e>
                                                <m:r>
                                                  <a:rPr lang="en-US" sz="1600" b="0" i="1" smtClean="0">
                                                    <a:solidFill>
                                                      <a:schemeClr val="tx1"/>
                                                    </a:solidFill>
                                                    <a:effectLst/>
                                                    <a:latin typeface="Cambria Math" panose="02040503050406030204" pitchFamily="18" charset="0"/>
                                                    <a:ea typeface="Cambria Math" panose="02040503050406030204" pitchFamily="18" charset="0"/>
                                                  </a:rPr>
                                                  <m:t>𝑇</m:t>
                                                </m:r>
                                                <m:r>
                                                  <a:rPr lang="en-US" sz="1600" b="0" smtClean="0">
                                                    <a:solidFill>
                                                      <a:schemeClr val="tx1"/>
                                                    </a:solidFill>
                                                    <a:effectLst/>
                                                    <a:latin typeface="Cambria Math" panose="02040503050406030204" pitchFamily="18" charset="0"/>
                                                    <a:ea typeface="Cambria Math" panose="02040503050406030204" pitchFamily="18" charset="0"/>
                                                  </a:rPr>
                                                  <m:t>+</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e>
                                            </m:d>
                                          </m:num>
                                          <m:den>
                                            <m:r>
                                              <a:rPr lang="en-US" sz="1600" b="0" i="1" smtClean="0">
                                                <a:solidFill>
                                                  <a:schemeClr val="tx1"/>
                                                </a:solidFill>
                                                <a:effectLst/>
                                                <a:latin typeface="Cambria Math" panose="02040503050406030204" pitchFamily="18" charset="0"/>
                                                <a:ea typeface="Cambria Math" panose="02040503050406030204" pitchFamily="18" charset="0"/>
                                              </a:rPr>
                                              <m:t>𝑇</m:t>
                                            </m:r>
                                            <m:r>
                                              <a:rPr lang="en-US" sz="1600" b="0" smtClean="0">
                                                <a:solidFill>
                                                  <a:schemeClr val="tx1"/>
                                                </a:solidFill>
                                                <a:effectLst/>
                                                <a:latin typeface="Cambria Math" panose="02040503050406030204" pitchFamily="18" charset="0"/>
                                                <a:ea typeface="Cambria Math" panose="02040503050406030204" pitchFamily="18" charset="0"/>
                                              </a:rPr>
                                              <m:t>−</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den>
                                        </m:f>
                                        <m:r>
                                          <a:rPr lang="en-US" sz="1600" b="0" smtClean="0">
                                            <a:solidFill>
                                              <a:schemeClr val="tx1"/>
                                            </a:solidFill>
                                            <a:effectLst/>
                                            <a:latin typeface="Cambria Math" panose="02040503050406030204" pitchFamily="18" charset="0"/>
                                            <a:ea typeface="Cambria Math" panose="02040503050406030204" pitchFamily="18" charset="0"/>
                                          </a:rPr>
                                          <m:t>       </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r>
                                          <m:rPr>
                                            <m:nor/>
                                          </m:rPr>
                                          <a:rPr lang="en-US" sz="1600" b="0">
                                            <a:solidFill>
                                              <a:schemeClr val="tx1"/>
                                            </a:solidFill>
                                            <a:effectLst/>
                                            <a:latin typeface="Cambria Math" panose="02040503050406030204" pitchFamily="18" charset="0"/>
                                            <a:ea typeface="Cambria Math" panose="02040503050406030204" pitchFamily="18" charset="0"/>
                                          </a:rPr>
                                          <m:t>&lt; </m:t>
                                        </m:r>
                                        <m:r>
                                          <m:rPr>
                                            <m:nor/>
                                          </m:rPr>
                                          <a:rPr lang="en-US" sz="1600" b="0" i="1">
                                            <a:solidFill>
                                              <a:schemeClr val="tx1"/>
                                            </a:solidFill>
                                            <a:effectLst/>
                                            <a:latin typeface="Cambria Math" panose="02040503050406030204" pitchFamily="18" charset="0"/>
                                            <a:ea typeface="Cambria Math" panose="02040503050406030204" pitchFamily="18" charset="0"/>
                                          </a:rPr>
                                          <m:t>t</m:t>
                                        </m:r>
                                        <m:r>
                                          <m:rPr>
                                            <m:nor/>
                                          </m:rPr>
                                          <a:rPr lang="en-US" sz="1600" b="0" i="1">
                                            <a:solidFill>
                                              <a:schemeClr val="tx1"/>
                                            </a:solidFill>
                                            <a:effectLst/>
                                            <a:latin typeface="Cambria Math" panose="02040503050406030204" pitchFamily="18" charset="0"/>
                                            <a:ea typeface="Cambria Math" panose="02040503050406030204" pitchFamily="18" charset="0"/>
                                          </a:rPr>
                                          <m:t> </m:t>
                                        </m:r>
                                        <m:r>
                                          <m:rPr>
                                            <m:nor/>
                                          </m:rPr>
                                          <a:rPr lang="en-US" sz="1600" b="0">
                                            <a:solidFill>
                                              <a:schemeClr val="tx1"/>
                                            </a:solidFill>
                                            <a:effectLst/>
                                            <a:latin typeface="Cambria Math" panose="02040503050406030204" pitchFamily="18" charset="0"/>
                                            <a:ea typeface="Cambria Math" panose="02040503050406030204" pitchFamily="18" charset="0"/>
                                          </a:rPr>
                                          <m:t>&lt;</m:t>
                                        </m:r>
                                        <m:r>
                                          <a:rPr lang="en-US" sz="1600" b="0" smtClean="0">
                                            <a:solidFill>
                                              <a:schemeClr val="tx1"/>
                                            </a:solidFill>
                                            <a:effectLst/>
                                            <a:latin typeface="Cambria Math" panose="02040503050406030204" pitchFamily="18" charset="0"/>
                                            <a:ea typeface="Cambria Math" panose="02040503050406030204" pitchFamily="18" charset="0"/>
                                          </a:rPr>
                                          <m:t> </m:t>
                                        </m:r>
                                        <m:r>
                                          <a:rPr lang="en-US" sz="1600" b="0" i="1" smtClean="0">
                                            <a:solidFill>
                                              <a:schemeClr val="tx1"/>
                                            </a:solidFill>
                                            <a:effectLst/>
                                            <a:latin typeface="Cambria Math" panose="02040503050406030204" pitchFamily="18" charset="0"/>
                                            <a:ea typeface="Cambria Math" panose="02040503050406030204" pitchFamily="18" charset="0"/>
                                          </a:rPr>
                                          <m:t>𝑇</m:t>
                                        </m:r>
                                      </m:e>
                                    </m:eqArr>
                                  </m:e>
                                </m:d>
                              </m:oMath>
                            </m:oMathPara>
                          </a14:m>
                          <a:endParaRPr lang="en-US" sz="1600" b="0" dirty="0">
                            <a:solidFill>
                              <a:schemeClr val="tx1"/>
                            </a:solidFill>
                            <a:effectLst/>
                            <a:latin typeface="Cambria Math" panose="02040503050406030204" pitchFamily="18" charset="0"/>
                            <a:ea typeface="Cambria Math" panose="02040503050406030204" pitchFamily="18" charset="0"/>
                          </a:endParaRPr>
                        </a:p>
                        <a:p>
                          <a:pPr marL="0" marR="0" algn="ctr" rtl="1">
                            <a:spcBef>
                              <a:spcPts val="0"/>
                            </a:spcBef>
                            <a:spcAft>
                              <a:spcPts val="0"/>
                            </a:spcAft>
                          </a:pPr>
                          <a:r>
                            <a:rPr lang="en-US" sz="16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tc>
                      <a:txBody>
                        <a:bodyPr/>
                        <a:lstStyle/>
                        <a:p>
                          <a:pPr marL="0" marR="0" algn="r" rtl="1">
                            <a:spcBef>
                              <a:spcPts val="0"/>
                            </a:spcBef>
                            <a:spcAft>
                              <a:spcPts val="0"/>
                            </a:spcAft>
                          </a:pPr>
                          <a:r>
                            <a:rPr lang="en-US" sz="16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3645054747"/>
                      </a:ext>
                    </a:extLst>
                  </a:tr>
                </a:tbl>
              </a:graphicData>
            </a:graphic>
          </p:graphicFrame>
        </mc:Choice>
        <mc:Fallback xmlns="">
          <p:graphicFrame>
            <p:nvGraphicFramePr>
              <p:cNvPr id="8" name="Table 7">
                <a:extLst>
                  <a:ext uri="{FF2B5EF4-FFF2-40B4-BE49-F238E27FC236}">
                    <a16:creationId xmlns:a16="http://schemas.microsoft.com/office/drawing/2014/main" id="{92E71A14-94E9-4576-AAC8-A35635C862F3}"/>
                  </a:ext>
                </a:extLst>
              </p:cNvPr>
              <p:cNvGraphicFramePr>
                <a:graphicFrameLocks noGrp="1"/>
              </p:cNvGraphicFramePr>
              <p:nvPr>
                <p:extLst/>
              </p:nvPr>
            </p:nvGraphicFramePr>
            <p:xfrm>
              <a:off x="3429000" y="1750826"/>
              <a:ext cx="5102187" cy="1519746"/>
            </p:xfrm>
            <a:graphic>
              <a:graphicData uri="http://schemas.openxmlformats.org/drawingml/2006/table">
                <a:tbl>
                  <a:tblPr firstRow="1" firstCol="1" bandRow="1">
                    <a:tableStyleId>{5C22544A-7EE6-4342-B048-85BDC9FD1C3A}</a:tableStyleId>
                  </a:tblPr>
                  <a:tblGrid>
                    <a:gridCol w="4495634">
                      <a:extLst>
                        <a:ext uri="{9D8B030D-6E8A-4147-A177-3AD203B41FA5}">
                          <a16:colId xmlns:a16="http://schemas.microsoft.com/office/drawing/2014/main" val="287311987"/>
                        </a:ext>
                      </a:extLst>
                    </a:gridCol>
                    <a:gridCol w="606553">
                      <a:extLst>
                        <a:ext uri="{9D8B030D-6E8A-4147-A177-3AD203B41FA5}">
                          <a16:colId xmlns:a16="http://schemas.microsoft.com/office/drawing/2014/main" val="1981040493"/>
                        </a:ext>
                      </a:extLst>
                    </a:gridCol>
                  </a:tblGrid>
                  <a:tr h="1519746">
                    <a:tc>
                      <a:txBody>
                        <a:bodyPr/>
                        <a:lstStyle/>
                        <a:p>
                          <a:endParaRPr lang="en-US"/>
                        </a:p>
                      </a:txBody>
                      <a:tcPr marL="68580" marR="68580" marT="0" marB="0" anchor="ctr">
                        <a:blipFill>
                          <a:blip r:embed="rId4"/>
                          <a:stretch>
                            <a:fillRect l="-136" t="-400" r="-14092" b="-1600"/>
                          </a:stretch>
                        </a:blipFill>
                      </a:tcPr>
                    </a:tc>
                    <a:tc>
                      <a:txBody>
                        <a:bodyPr/>
                        <a:lstStyle/>
                        <a:p>
                          <a:pPr marL="0" marR="0" algn="r" rtl="1">
                            <a:spcBef>
                              <a:spcPts val="0"/>
                            </a:spcBef>
                            <a:spcAft>
                              <a:spcPts val="0"/>
                            </a:spcAft>
                          </a:pPr>
                          <a:r>
                            <a:rPr lang="en-US" sz="16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3645054747"/>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7583DAEC-B972-42F1-A673-E196815B7431}"/>
                  </a:ext>
                </a:extLst>
              </p:cNvPr>
              <p:cNvGraphicFramePr>
                <a:graphicFrameLocks noGrp="1"/>
              </p:cNvGraphicFramePr>
              <p:nvPr>
                <p:extLst/>
              </p:nvPr>
            </p:nvGraphicFramePr>
            <p:xfrm>
              <a:off x="3217414" y="3135599"/>
              <a:ext cx="5906360" cy="794195"/>
            </p:xfrm>
            <a:graphic>
              <a:graphicData uri="http://schemas.openxmlformats.org/drawingml/2006/table">
                <a:tbl>
                  <a:tblPr firstRow="1" firstCol="1" bandRow="1">
                    <a:tableStyleId>{5C22544A-7EE6-4342-B048-85BDC9FD1C3A}</a:tableStyleId>
                  </a:tblPr>
                  <a:tblGrid>
                    <a:gridCol w="5743800">
                      <a:extLst>
                        <a:ext uri="{9D8B030D-6E8A-4147-A177-3AD203B41FA5}">
                          <a16:colId xmlns:a16="http://schemas.microsoft.com/office/drawing/2014/main" val="2063536012"/>
                        </a:ext>
                      </a:extLst>
                    </a:gridCol>
                    <a:gridCol w="162560">
                      <a:extLst>
                        <a:ext uri="{9D8B030D-6E8A-4147-A177-3AD203B41FA5}">
                          <a16:colId xmlns:a16="http://schemas.microsoft.com/office/drawing/2014/main" val="4265971174"/>
                        </a:ext>
                      </a:extLst>
                    </a:gridCol>
                  </a:tblGrid>
                  <a:tr h="372745">
                    <a:tc>
                      <a:txBody>
                        <a:bodyPr/>
                        <a:lstStyle/>
                        <a:p>
                          <a:pPr marL="0" marR="0" algn="ctr">
                            <a:lnSpc>
                              <a:spcPct val="115000"/>
                            </a:lnSpc>
                            <a:spcBef>
                              <a:spcPts val="0"/>
                            </a:spcBef>
                            <a:spcAft>
                              <a:spcPts val="0"/>
                            </a:spcAft>
                            <a:tabLst>
                              <a:tab pos="0" algn="r"/>
                            </a:tabLst>
                          </a:pPr>
                          <a:r>
                            <a:rPr lang="en-US" sz="1600" b="0" dirty="0">
                              <a:solidFill>
                                <a:schemeClr val="tx1"/>
                              </a:solidFill>
                              <a:effectLst/>
                              <a:latin typeface="Cambria Math" panose="02040503050406030204" pitchFamily="18" charset="0"/>
                              <a:ea typeface="Cambria Math" panose="02040503050406030204" pitchFamily="18" charset="0"/>
                            </a:rPr>
                            <a:t>=&gt;</a:t>
                          </a:r>
                          <a14:m>
                            <m:oMath xmlns:m="http://schemas.openxmlformats.org/officeDocument/2006/math">
                              <m:sSubSup>
                                <m:sSubSupPr>
                                  <m:ctrlPr>
                                    <a:rPr lang="en-US" sz="1600" b="0" i="1" smtClean="0">
                                      <a:solidFill>
                                        <a:schemeClr val="tx1"/>
                                      </a:solidFill>
                                      <a:effectLst/>
                                      <a:latin typeface="Cambria Math" panose="02040503050406030204" pitchFamily="18" charset="0"/>
                                      <a:ea typeface="Cambria Math" panose="02040503050406030204" pitchFamily="18" charset="0"/>
                                    </a:rPr>
                                  </m:ctrlPr>
                                </m:sSubSupPr>
                                <m:e>
                                  <m:r>
                                    <a:rPr lang="en-US" sz="1600" b="0" i="1" smtClean="0">
                                      <a:solidFill>
                                        <a:schemeClr val="tx1"/>
                                      </a:solidFill>
                                      <a:effectLst/>
                                      <a:latin typeface="Cambria Math" panose="02040503050406030204" pitchFamily="18" charset="0"/>
                                      <a:ea typeface="Cambria Math" panose="02040503050406030204" pitchFamily="18" charset="0"/>
                                    </a:rPr>
                                    <m:t>𝐼</m:t>
                                  </m:r>
                                </m:e>
                                <m:sub>
                                  <m:r>
                                    <a:rPr lang="en-US" sz="1600" b="0" i="1" smtClean="0">
                                      <a:solidFill>
                                        <a:schemeClr val="tx1"/>
                                      </a:solidFill>
                                      <a:effectLst/>
                                      <a:latin typeface="Cambria Math" panose="02040503050406030204" pitchFamily="18" charset="0"/>
                                      <a:ea typeface="Cambria Math" panose="02040503050406030204" pitchFamily="18" charset="0"/>
                                    </a:rPr>
                                    <m:t>𝑟𝑚𝑠</m:t>
                                  </m:r>
                                </m:sub>
                                <m:sup>
                                  <m:r>
                                    <a:rPr lang="en-US" sz="1600" b="0" i="1" smtClean="0">
                                      <a:solidFill>
                                        <a:schemeClr val="tx1"/>
                                      </a:solidFill>
                                      <a:effectLst/>
                                      <a:latin typeface="Cambria Math" panose="02040503050406030204" pitchFamily="18" charset="0"/>
                                      <a:ea typeface="Cambria Math" panose="02040503050406030204" pitchFamily="18" charset="0"/>
                                    </a:rPr>
                                    <m:t>2</m:t>
                                  </m:r>
                                </m:sup>
                              </m:sSubSup>
                              <m:r>
                                <a:rPr lang="en-US" sz="1600" b="0" smtClean="0">
                                  <a:solidFill>
                                    <a:schemeClr val="tx1"/>
                                  </a:solidFill>
                                  <a:effectLst/>
                                  <a:latin typeface="Cambria Math" panose="02040503050406030204" pitchFamily="18" charset="0"/>
                                  <a:ea typeface="Cambria Math" panose="02040503050406030204" pitchFamily="18" charset="0"/>
                                </a:rPr>
                                <m:t>=</m:t>
                              </m:r>
                              <m:f>
                                <m:fPr>
                                  <m:ctrlPr>
                                    <a:rPr lang="en-US" sz="1600" b="0" i="1">
                                      <a:solidFill>
                                        <a:schemeClr val="tx1"/>
                                      </a:solidFill>
                                      <a:effectLst/>
                                      <a:latin typeface="Cambria Math" panose="02040503050406030204" pitchFamily="18" charset="0"/>
                                      <a:ea typeface="Cambria Math" panose="02040503050406030204" pitchFamily="18" charset="0"/>
                                    </a:rPr>
                                  </m:ctrlPr>
                                </m:fPr>
                                <m:num>
                                  <m:r>
                                    <a:rPr lang="en-US" sz="1600" b="0" i="1" smtClean="0">
                                      <a:solidFill>
                                        <a:schemeClr val="tx1"/>
                                      </a:solidFill>
                                      <a:effectLst/>
                                      <a:latin typeface="Cambria Math" panose="02040503050406030204" pitchFamily="18" charset="0"/>
                                      <a:ea typeface="Cambria Math" panose="02040503050406030204" pitchFamily="18" charset="0"/>
                                    </a:rPr>
                                    <m:t>1</m:t>
                                  </m:r>
                                </m:num>
                                <m:den>
                                  <m:r>
                                    <a:rPr lang="en-US" sz="1600" b="0" i="1" smtClean="0">
                                      <a:solidFill>
                                        <a:schemeClr val="tx1"/>
                                      </a:solidFill>
                                      <a:effectLst/>
                                      <a:latin typeface="Cambria Math" panose="02040503050406030204" pitchFamily="18" charset="0"/>
                                      <a:ea typeface="Cambria Math" panose="02040503050406030204" pitchFamily="18" charset="0"/>
                                    </a:rPr>
                                    <m:t>𝑇</m:t>
                                  </m:r>
                                </m:den>
                              </m:f>
                              <m:d>
                                <m:dPr>
                                  <m:begChr m:val="["/>
                                  <m:endChr m:val="]"/>
                                  <m:ctrlPr>
                                    <a:rPr lang="en-US" sz="1600" b="0" i="1">
                                      <a:solidFill>
                                        <a:schemeClr val="tx1"/>
                                      </a:solidFill>
                                      <a:effectLst/>
                                      <a:latin typeface="Cambria Math" panose="02040503050406030204" pitchFamily="18" charset="0"/>
                                      <a:ea typeface="Cambria Math" panose="02040503050406030204" pitchFamily="18" charset="0"/>
                                    </a:rPr>
                                  </m:ctrlPr>
                                </m:dPr>
                                <m:e>
                                  <m:nary>
                                    <m:naryPr>
                                      <m:limLoc m:val="undOvr"/>
                                      <m:ctrlPr>
                                        <a:rPr lang="en-US" sz="1600" b="0" i="1">
                                          <a:solidFill>
                                            <a:schemeClr val="tx1"/>
                                          </a:solidFill>
                                          <a:effectLst/>
                                          <a:latin typeface="Cambria Math" panose="02040503050406030204" pitchFamily="18" charset="0"/>
                                          <a:ea typeface="Cambria Math" panose="02040503050406030204" pitchFamily="18" charset="0"/>
                                        </a:rPr>
                                      </m:ctrlPr>
                                    </m:naryPr>
                                    <m:sub>
                                      <m:r>
                                        <a:rPr lang="en-US" sz="1600" b="0" i="1" smtClean="0">
                                          <a:solidFill>
                                            <a:schemeClr val="tx1"/>
                                          </a:solidFill>
                                          <a:effectLst/>
                                          <a:latin typeface="Cambria Math" panose="02040503050406030204" pitchFamily="18" charset="0"/>
                                          <a:ea typeface="Cambria Math" panose="02040503050406030204" pitchFamily="18" charset="0"/>
                                        </a:rPr>
                                        <m:t>0</m:t>
                                      </m:r>
                                    </m:sub>
                                    <m:sup>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sup>
                                    <m:e>
                                      <m:sSup>
                                        <m:sSupPr>
                                          <m:ctrlPr>
                                            <a:rPr lang="en-US" sz="1600" b="0" i="1">
                                              <a:solidFill>
                                                <a:schemeClr val="tx1"/>
                                              </a:solidFill>
                                              <a:effectLst/>
                                              <a:latin typeface="Cambria Math" panose="02040503050406030204" pitchFamily="18" charset="0"/>
                                              <a:ea typeface="Cambria Math" panose="02040503050406030204" pitchFamily="18" charset="0"/>
                                            </a:rPr>
                                          </m:ctrlPr>
                                        </m:sSupPr>
                                        <m:e>
                                          <m:d>
                                            <m:dPr>
                                              <m:ctrlPr>
                                                <a:rPr lang="en-US" sz="1600" b="0" i="1">
                                                  <a:solidFill>
                                                    <a:schemeClr val="tx1"/>
                                                  </a:solidFill>
                                                  <a:effectLst/>
                                                  <a:latin typeface="Cambria Math" panose="02040503050406030204" pitchFamily="18" charset="0"/>
                                                  <a:ea typeface="Cambria Math" panose="02040503050406030204" pitchFamily="18" charset="0"/>
                                                </a:rPr>
                                              </m:ctrlPr>
                                            </m:dPr>
                                            <m:e>
                                              <m:f>
                                                <m:fPr>
                                                  <m:ctrlPr>
                                                    <a:rPr lang="en-US" sz="1600" b="0" i="1">
                                                      <a:solidFill>
                                                        <a:schemeClr val="tx1"/>
                                                      </a:solidFill>
                                                      <a:effectLst/>
                                                      <a:latin typeface="Cambria Math" panose="02040503050406030204" pitchFamily="18" charset="0"/>
                                                      <a:ea typeface="Cambria Math" panose="02040503050406030204" pitchFamily="18" charset="0"/>
                                                    </a:rPr>
                                                  </m:ctrlPr>
                                                </m:fPr>
                                                <m:num>
                                                  <m:r>
                                                    <a:rPr lang="en-US" sz="1600" b="0" i="1" smtClean="0">
                                                      <a:solidFill>
                                                        <a:schemeClr val="tx1"/>
                                                      </a:solidFill>
                                                      <a:effectLst/>
                                                      <a:latin typeface="Cambria Math" panose="02040503050406030204" pitchFamily="18" charset="0"/>
                                                      <a:ea typeface="Cambria Math" panose="02040503050406030204" pitchFamily="18" charset="0"/>
                                                    </a:rPr>
                                                    <m:t>2</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𝐼</m:t>
                                                      </m:r>
                                                    </m:e>
                                                    <m:sub>
                                                      <m:r>
                                                        <a:rPr lang="en-US" sz="1600" b="0" i="1" smtClean="0">
                                                          <a:solidFill>
                                                            <a:schemeClr val="tx1"/>
                                                          </a:solidFill>
                                                          <a:effectLst/>
                                                          <a:latin typeface="Cambria Math" panose="02040503050406030204" pitchFamily="18" charset="0"/>
                                                          <a:ea typeface="Cambria Math" panose="02040503050406030204" pitchFamily="18" charset="0"/>
                                                        </a:rPr>
                                                        <m:t>𝑚</m:t>
                                                      </m:r>
                                                    </m:sub>
                                                  </m:sSub>
                                                </m:num>
                                                <m:den>
                                                  <m:sSub>
                                                    <m:sSubPr>
                                                      <m:ctrlPr>
                                                        <a:rPr lang="en-US" sz="1600" b="0" i="1" smtClean="0">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den>
                                              </m:f>
                                              <m:r>
                                                <a:rPr lang="en-US" sz="1600" b="0" i="1" smtClean="0">
                                                  <a:solidFill>
                                                    <a:schemeClr val="tx1"/>
                                                  </a:solidFill>
                                                  <a:effectLst/>
                                                  <a:latin typeface="Cambria Math" panose="02040503050406030204" pitchFamily="18" charset="0"/>
                                                  <a:ea typeface="Cambria Math" panose="02040503050406030204" pitchFamily="18" charset="0"/>
                                                </a:rPr>
                                                <m:t>𝑡</m:t>
                                              </m:r>
                                              <m:r>
                                                <a:rPr lang="en-US" sz="1600" b="0" smtClean="0">
                                                  <a:solidFill>
                                                    <a:schemeClr val="tx1"/>
                                                  </a:solidFill>
                                                  <a:effectLst/>
                                                  <a:latin typeface="Cambria Math" panose="02040503050406030204" pitchFamily="18" charset="0"/>
                                                  <a:ea typeface="Cambria Math" panose="02040503050406030204" pitchFamily="18" charset="0"/>
                                                </a:rPr>
                                                <m:t> −</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𝐼</m:t>
                                                  </m:r>
                                                </m:e>
                                                <m:sub>
                                                  <m:r>
                                                    <a:rPr lang="en-US" sz="1600" b="0" i="1" smtClean="0">
                                                      <a:solidFill>
                                                        <a:schemeClr val="tx1"/>
                                                      </a:solidFill>
                                                      <a:effectLst/>
                                                      <a:latin typeface="Cambria Math" panose="02040503050406030204" pitchFamily="18" charset="0"/>
                                                      <a:ea typeface="Cambria Math" panose="02040503050406030204" pitchFamily="18" charset="0"/>
                                                    </a:rPr>
                                                    <m:t>𝑚</m:t>
                                                  </m:r>
                                                </m:sub>
                                              </m:sSub>
                                            </m:e>
                                          </m:d>
                                        </m:e>
                                        <m:sup>
                                          <m:r>
                                            <a:rPr lang="en-US" sz="1600" b="0" i="1" smtClean="0">
                                              <a:solidFill>
                                                <a:schemeClr val="tx1"/>
                                              </a:solidFill>
                                              <a:effectLst/>
                                              <a:latin typeface="Cambria Math" panose="02040503050406030204" pitchFamily="18" charset="0"/>
                                              <a:ea typeface="Cambria Math" panose="02040503050406030204" pitchFamily="18" charset="0"/>
                                            </a:rPr>
                                            <m:t>2</m:t>
                                          </m:r>
                                        </m:sup>
                                      </m:sSup>
                                      <m:r>
                                        <a:rPr lang="en-US" sz="1600" b="0" i="1" smtClean="0">
                                          <a:solidFill>
                                            <a:schemeClr val="tx1"/>
                                          </a:solidFill>
                                          <a:effectLst/>
                                          <a:latin typeface="Cambria Math" panose="02040503050406030204" pitchFamily="18" charset="0"/>
                                          <a:ea typeface="Cambria Math" panose="02040503050406030204" pitchFamily="18" charset="0"/>
                                        </a:rPr>
                                        <m:t>𝑑𝑡</m:t>
                                      </m:r>
                                    </m:e>
                                  </m:nary>
                                  <m:r>
                                    <a:rPr lang="en-US" sz="1600" b="0" smtClean="0">
                                      <a:solidFill>
                                        <a:schemeClr val="tx1"/>
                                      </a:solidFill>
                                      <a:effectLst/>
                                      <a:latin typeface="Cambria Math" panose="02040503050406030204" pitchFamily="18" charset="0"/>
                                      <a:ea typeface="Cambria Math" panose="02040503050406030204" pitchFamily="18" charset="0"/>
                                    </a:rPr>
                                    <m:t>+</m:t>
                                  </m:r>
                                  <m:nary>
                                    <m:naryPr>
                                      <m:limLoc m:val="undOvr"/>
                                      <m:ctrlPr>
                                        <a:rPr lang="en-US" sz="1600" b="0" i="1">
                                          <a:solidFill>
                                            <a:schemeClr val="tx1"/>
                                          </a:solidFill>
                                          <a:effectLst/>
                                          <a:latin typeface="Cambria Math" panose="02040503050406030204" pitchFamily="18" charset="0"/>
                                          <a:ea typeface="Cambria Math" panose="02040503050406030204" pitchFamily="18" charset="0"/>
                                        </a:rPr>
                                      </m:ctrlPr>
                                    </m:naryPr>
                                    <m:sub>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sub>
                                    <m:sup>
                                      <m:r>
                                        <a:rPr lang="en-US" sz="1600" b="0" i="1" smtClean="0">
                                          <a:solidFill>
                                            <a:schemeClr val="tx1"/>
                                          </a:solidFill>
                                          <a:effectLst/>
                                          <a:latin typeface="Cambria Math" panose="02040503050406030204" pitchFamily="18" charset="0"/>
                                          <a:ea typeface="Cambria Math" panose="02040503050406030204" pitchFamily="18" charset="0"/>
                                        </a:rPr>
                                        <m:t>𝑇</m:t>
                                      </m:r>
                                    </m:sup>
                                    <m:e>
                                      <m:sSup>
                                        <m:sSupPr>
                                          <m:ctrlPr>
                                            <a:rPr lang="en-US" sz="1600" b="0" i="1">
                                              <a:solidFill>
                                                <a:schemeClr val="tx1"/>
                                              </a:solidFill>
                                              <a:effectLst/>
                                              <a:latin typeface="Cambria Math" panose="02040503050406030204" pitchFamily="18" charset="0"/>
                                              <a:ea typeface="Cambria Math" panose="02040503050406030204" pitchFamily="18" charset="0"/>
                                            </a:rPr>
                                          </m:ctrlPr>
                                        </m:sSupPr>
                                        <m:e>
                                          <m:d>
                                            <m:dPr>
                                              <m:ctrlPr>
                                                <a:rPr lang="en-US" sz="1600" b="0" i="1">
                                                  <a:solidFill>
                                                    <a:schemeClr val="tx1"/>
                                                  </a:solidFill>
                                                  <a:effectLst/>
                                                  <a:latin typeface="Cambria Math" panose="02040503050406030204" pitchFamily="18" charset="0"/>
                                                  <a:ea typeface="Cambria Math" panose="02040503050406030204" pitchFamily="18" charset="0"/>
                                                </a:rPr>
                                              </m:ctrlPr>
                                            </m:dPr>
                                            <m:e>
                                              <m:f>
                                                <m:fPr>
                                                  <m:ctrlPr>
                                                    <a:rPr lang="en-US" sz="1600" b="0" i="1">
                                                      <a:solidFill>
                                                        <a:schemeClr val="tx1"/>
                                                      </a:solidFill>
                                                      <a:effectLst/>
                                                      <a:latin typeface="Cambria Math" panose="02040503050406030204" pitchFamily="18" charset="0"/>
                                                      <a:ea typeface="Cambria Math" panose="02040503050406030204" pitchFamily="18" charset="0"/>
                                                    </a:rPr>
                                                  </m:ctrlPr>
                                                </m:fPr>
                                                <m:num>
                                                  <m:r>
                                                    <a:rPr lang="ar-SA" sz="1600" b="0" i="1" smtClean="0">
                                                      <a:solidFill>
                                                        <a:schemeClr val="tx1"/>
                                                      </a:solidFill>
                                                      <a:effectLst/>
                                                      <a:latin typeface="Cambria Math" panose="02040503050406030204" pitchFamily="18" charset="0"/>
                                                      <a:ea typeface="Cambria Math" panose="02040503050406030204" pitchFamily="18" charset="0"/>
                                                    </a:rPr>
                                                    <m:t>−</m:t>
                                                  </m:r>
                                                  <m:r>
                                                    <a:rPr lang="en-US" sz="1600" b="0" i="1" smtClean="0">
                                                      <a:solidFill>
                                                        <a:schemeClr val="tx1"/>
                                                      </a:solidFill>
                                                      <a:effectLst/>
                                                      <a:latin typeface="Cambria Math" panose="02040503050406030204" pitchFamily="18" charset="0"/>
                                                      <a:ea typeface="Cambria Math" panose="02040503050406030204" pitchFamily="18" charset="0"/>
                                                    </a:rPr>
                                                    <m:t>2</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𝐼</m:t>
                                                      </m:r>
                                                    </m:e>
                                                    <m:sub>
                                                      <m:r>
                                                        <a:rPr lang="en-US" sz="1600" b="0" i="1" smtClean="0">
                                                          <a:solidFill>
                                                            <a:schemeClr val="tx1"/>
                                                          </a:solidFill>
                                                          <a:effectLst/>
                                                          <a:latin typeface="Cambria Math" panose="02040503050406030204" pitchFamily="18" charset="0"/>
                                                          <a:ea typeface="Cambria Math" panose="02040503050406030204" pitchFamily="18" charset="0"/>
                                                        </a:rPr>
                                                        <m:t>𝑚</m:t>
                                                      </m:r>
                                                    </m:sub>
                                                  </m:sSub>
                                                </m:num>
                                                <m:den>
                                                  <m:r>
                                                    <a:rPr lang="en-US" sz="1600" b="0" i="1" smtClean="0">
                                                      <a:solidFill>
                                                        <a:schemeClr val="tx1"/>
                                                      </a:solidFill>
                                                      <a:effectLst/>
                                                      <a:latin typeface="Cambria Math" panose="02040503050406030204" pitchFamily="18" charset="0"/>
                                                      <a:ea typeface="Cambria Math" panose="02040503050406030204" pitchFamily="18" charset="0"/>
                                                    </a:rPr>
                                                    <m:t>𝑇</m:t>
                                                  </m:r>
                                                  <m:r>
                                                    <a:rPr lang="en-US" sz="1600" b="0" i="1" smtClean="0">
                                                      <a:solidFill>
                                                        <a:schemeClr val="tx1"/>
                                                      </a:solidFill>
                                                      <a:effectLst/>
                                                      <a:latin typeface="Cambria Math" panose="02040503050406030204" pitchFamily="18" charset="0"/>
                                                      <a:ea typeface="Cambria Math" panose="02040503050406030204" pitchFamily="18" charset="0"/>
                                                    </a:rPr>
                                                    <m:t>−</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den>
                                              </m:f>
                                              <m:r>
                                                <m:rPr>
                                                  <m:nor/>
                                                </m:rPr>
                                                <a:rPr lang="en-US" sz="1600" b="0" i="1">
                                                  <a:solidFill>
                                                    <a:schemeClr val="tx1"/>
                                                  </a:solidFill>
                                                  <a:effectLst/>
                                                  <a:latin typeface="Cambria Math" panose="02040503050406030204" pitchFamily="18" charset="0"/>
                                                  <a:ea typeface="Cambria Math" panose="02040503050406030204" pitchFamily="18" charset="0"/>
                                                </a:rPr>
                                                <m:t>t</m:t>
                                              </m:r>
                                              <m:r>
                                                <m:rPr>
                                                  <m:nor/>
                                                </m:rPr>
                                                <a:rPr lang="en-US" sz="1600" b="0" i="1">
                                                  <a:solidFill>
                                                    <a:schemeClr val="tx1"/>
                                                  </a:solidFill>
                                                  <a:effectLst/>
                                                  <a:latin typeface="Cambria Math" panose="02040503050406030204" pitchFamily="18" charset="0"/>
                                                  <a:ea typeface="Cambria Math" panose="02040503050406030204" pitchFamily="18" charset="0"/>
                                                </a:rPr>
                                                <m:t>  </m:t>
                                              </m:r>
                                              <m:r>
                                                <m:rPr>
                                                  <m:nor/>
                                                </m:rPr>
                                                <a:rPr lang="en-US" sz="1600" b="0">
                                                  <a:solidFill>
                                                    <a:schemeClr val="tx1"/>
                                                  </a:solidFill>
                                                  <a:effectLst/>
                                                  <a:latin typeface="Cambria Math" panose="02040503050406030204" pitchFamily="18" charset="0"/>
                                                  <a:ea typeface="Cambria Math" panose="02040503050406030204" pitchFamily="18" charset="0"/>
                                                </a:rPr>
                                                <m:t>+</m:t>
                                              </m:r>
                                              <m:f>
                                                <m:fPr>
                                                  <m:ctrlPr>
                                                    <a:rPr lang="en-US" sz="1600" b="0" i="1">
                                                      <a:solidFill>
                                                        <a:schemeClr val="tx1"/>
                                                      </a:solidFill>
                                                      <a:effectLst/>
                                                      <a:latin typeface="Cambria Math" panose="02040503050406030204" pitchFamily="18" charset="0"/>
                                                      <a:ea typeface="Cambria Math" panose="02040503050406030204" pitchFamily="18" charset="0"/>
                                                    </a:rPr>
                                                  </m:ctrlPr>
                                                </m:fPr>
                                                <m:num>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𝐼</m:t>
                                                      </m:r>
                                                    </m:e>
                                                    <m:sub>
                                                      <m:r>
                                                        <a:rPr lang="en-US" sz="1600" b="0" i="1" smtClean="0">
                                                          <a:solidFill>
                                                            <a:schemeClr val="tx1"/>
                                                          </a:solidFill>
                                                          <a:effectLst/>
                                                          <a:latin typeface="Cambria Math" panose="02040503050406030204" pitchFamily="18" charset="0"/>
                                                          <a:ea typeface="Cambria Math" panose="02040503050406030204" pitchFamily="18" charset="0"/>
                                                        </a:rPr>
                                                        <m:t>𝑚</m:t>
                                                      </m:r>
                                                    </m:sub>
                                                  </m:sSub>
                                                  <m:d>
                                                    <m:dPr>
                                                      <m:ctrlPr>
                                                        <a:rPr lang="en-US" sz="1600" b="0" i="1">
                                                          <a:solidFill>
                                                            <a:schemeClr val="tx1"/>
                                                          </a:solidFill>
                                                          <a:effectLst/>
                                                          <a:latin typeface="Cambria Math" panose="02040503050406030204" pitchFamily="18" charset="0"/>
                                                          <a:ea typeface="Cambria Math" panose="02040503050406030204" pitchFamily="18" charset="0"/>
                                                        </a:rPr>
                                                      </m:ctrlPr>
                                                    </m:dPr>
                                                    <m:e>
                                                      <m:r>
                                                        <a:rPr lang="en-US" sz="1600" b="0" i="1" smtClean="0">
                                                          <a:solidFill>
                                                            <a:schemeClr val="tx1"/>
                                                          </a:solidFill>
                                                          <a:effectLst/>
                                                          <a:latin typeface="Cambria Math" panose="02040503050406030204" pitchFamily="18" charset="0"/>
                                                          <a:ea typeface="Cambria Math" panose="02040503050406030204" pitchFamily="18" charset="0"/>
                                                        </a:rPr>
                                                        <m:t>𝑇</m:t>
                                                      </m:r>
                                                      <m:r>
                                                        <a:rPr lang="en-US" sz="1600" b="0" smtClean="0">
                                                          <a:solidFill>
                                                            <a:schemeClr val="tx1"/>
                                                          </a:solidFill>
                                                          <a:effectLst/>
                                                          <a:latin typeface="Cambria Math" panose="02040503050406030204" pitchFamily="18" charset="0"/>
                                                          <a:ea typeface="Cambria Math" panose="02040503050406030204" pitchFamily="18" charset="0"/>
                                                        </a:rPr>
                                                        <m:t>+</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e>
                                                  </m:d>
                                                </m:num>
                                                <m:den>
                                                  <m:r>
                                                    <a:rPr lang="en-US" sz="1600" b="0" i="1" smtClean="0">
                                                      <a:solidFill>
                                                        <a:schemeClr val="tx1"/>
                                                      </a:solidFill>
                                                      <a:effectLst/>
                                                      <a:latin typeface="Cambria Math" panose="02040503050406030204" pitchFamily="18" charset="0"/>
                                                      <a:ea typeface="Cambria Math" panose="02040503050406030204" pitchFamily="18" charset="0"/>
                                                    </a:rPr>
                                                    <m:t>𝑇</m:t>
                                                  </m:r>
                                                  <m:r>
                                                    <a:rPr lang="en-US" sz="1600" b="0" smtClean="0">
                                                      <a:solidFill>
                                                        <a:schemeClr val="tx1"/>
                                                      </a:solidFill>
                                                      <a:effectLst/>
                                                      <a:latin typeface="Cambria Math" panose="02040503050406030204" pitchFamily="18" charset="0"/>
                                                      <a:ea typeface="Cambria Math" panose="02040503050406030204" pitchFamily="18" charset="0"/>
                                                    </a:rPr>
                                                    <m:t>−</m:t>
                                                  </m:r>
                                                  <m:sSub>
                                                    <m:sSubPr>
                                                      <m:ctrlPr>
                                                        <a:rPr lang="en-US" sz="1600" b="0" i="1">
                                                          <a:solidFill>
                                                            <a:schemeClr val="tx1"/>
                                                          </a:solidFill>
                                                          <a:effectLst/>
                                                          <a:latin typeface="Cambria Math" panose="02040503050406030204" pitchFamily="18" charset="0"/>
                                                          <a:ea typeface="Cambria Math" panose="02040503050406030204" pitchFamily="18" charset="0"/>
                                                        </a:rPr>
                                                      </m:ctrlPr>
                                                    </m:sSubPr>
                                                    <m:e>
                                                      <m:r>
                                                        <a:rPr lang="en-US" sz="1600" b="0" i="1" smtClean="0">
                                                          <a:solidFill>
                                                            <a:schemeClr val="tx1"/>
                                                          </a:solidFill>
                                                          <a:effectLst/>
                                                          <a:latin typeface="Cambria Math" panose="02040503050406030204" pitchFamily="18" charset="0"/>
                                                          <a:ea typeface="Cambria Math" panose="02040503050406030204" pitchFamily="18" charset="0"/>
                                                        </a:rPr>
                                                        <m:t>𝑡</m:t>
                                                      </m:r>
                                                    </m:e>
                                                    <m:sub>
                                                      <m:r>
                                                        <a:rPr lang="en-US" sz="1600" b="0" i="1" smtClean="0">
                                                          <a:solidFill>
                                                            <a:schemeClr val="tx1"/>
                                                          </a:solidFill>
                                                          <a:effectLst/>
                                                          <a:latin typeface="Cambria Math" panose="02040503050406030204" pitchFamily="18" charset="0"/>
                                                          <a:ea typeface="Cambria Math" panose="02040503050406030204" pitchFamily="18" charset="0"/>
                                                        </a:rPr>
                                                        <m:t>1</m:t>
                                                      </m:r>
                                                    </m:sub>
                                                  </m:sSub>
                                                </m:den>
                                              </m:f>
                                            </m:e>
                                          </m:d>
                                        </m:e>
                                        <m:sup>
                                          <m:r>
                                            <a:rPr lang="en-US" sz="1600" b="0" i="1" smtClean="0">
                                              <a:solidFill>
                                                <a:schemeClr val="tx1"/>
                                              </a:solidFill>
                                              <a:effectLst/>
                                              <a:latin typeface="Cambria Math" panose="02040503050406030204" pitchFamily="18" charset="0"/>
                                              <a:ea typeface="Cambria Math" panose="02040503050406030204" pitchFamily="18" charset="0"/>
                                            </a:rPr>
                                            <m:t>2</m:t>
                                          </m:r>
                                        </m:sup>
                                      </m:sSup>
                                      <m:r>
                                        <a:rPr lang="en-US" sz="1600" b="0" i="1" smtClean="0">
                                          <a:solidFill>
                                            <a:schemeClr val="tx1"/>
                                          </a:solidFill>
                                          <a:effectLst/>
                                          <a:latin typeface="Cambria Math" panose="02040503050406030204" pitchFamily="18" charset="0"/>
                                          <a:ea typeface="Cambria Math" panose="02040503050406030204" pitchFamily="18" charset="0"/>
                                        </a:rPr>
                                        <m:t>𝑑𝑡</m:t>
                                      </m:r>
                                    </m:e>
                                  </m:nary>
                                </m:e>
                              </m:d>
                            </m:oMath>
                          </a14:m>
                          <a:endParaRPr lang="en-US" sz="1600" b="0" dirty="0">
                            <a:solidFill>
                              <a:schemeClr val="tx1"/>
                            </a:solidFill>
                            <a:effectLst/>
                            <a:latin typeface="Cambria Math" panose="02040503050406030204" pitchFamily="18" charset="0"/>
                            <a:ea typeface="Cambria Math" panose="02040503050406030204" pitchFamily="18" charset="0"/>
                          </a:endParaRPr>
                        </a:p>
                        <a:p>
                          <a:pPr marL="0" marR="0" algn="ctr" rtl="1">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tc>
                      <a:txBody>
                        <a:bodyPr/>
                        <a:lstStyle/>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1583554790"/>
                      </a:ext>
                    </a:extLst>
                  </a:tr>
                </a:tbl>
              </a:graphicData>
            </a:graphic>
          </p:graphicFrame>
        </mc:Choice>
        <mc:Fallback xmlns="">
          <p:graphicFrame>
            <p:nvGraphicFramePr>
              <p:cNvPr id="9" name="Table 8">
                <a:extLst>
                  <a:ext uri="{FF2B5EF4-FFF2-40B4-BE49-F238E27FC236}">
                    <a16:creationId xmlns:a16="http://schemas.microsoft.com/office/drawing/2014/main" id="{7583DAEC-B972-42F1-A673-E196815B7431}"/>
                  </a:ext>
                </a:extLst>
              </p:cNvPr>
              <p:cNvGraphicFramePr>
                <a:graphicFrameLocks noGrp="1"/>
              </p:cNvGraphicFramePr>
              <p:nvPr>
                <p:extLst/>
              </p:nvPr>
            </p:nvGraphicFramePr>
            <p:xfrm>
              <a:off x="3217414" y="3135599"/>
              <a:ext cx="5906360" cy="794195"/>
            </p:xfrm>
            <a:graphic>
              <a:graphicData uri="http://schemas.openxmlformats.org/drawingml/2006/table">
                <a:tbl>
                  <a:tblPr firstRow="1" firstCol="1" bandRow="1">
                    <a:tableStyleId>{5C22544A-7EE6-4342-B048-85BDC9FD1C3A}</a:tableStyleId>
                  </a:tblPr>
                  <a:tblGrid>
                    <a:gridCol w="5743800">
                      <a:extLst>
                        <a:ext uri="{9D8B030D-6E8A-4147-A177-3AD203B41FA5}">
                          <a16:colId xmlns:a16="http://schemas.microsoft.com/office/drawing/2014/main" val="2063536012"/>
                        </a:ext>
                      </a:extLst>
                    </a:gridCol>
                    <a:gridCol w="162560">
                      <a:extLst>
                        <a:ext uri="{9D8B030D-6E8A-4147-A177-3AD203B41FA5}">
                          <a16:colId xmlns:a16="http://schemas.microsoft.com/office/drawing/2014/main" val="4265971174"/>
                        </a:ext>
                      </a:extLst>
                    </a:gridCol>
                  </a:tblGrid>
                  <a:tr h="794195">
                    <a:tc>
                      <a:txBody>
                        <a:bodyPr/>
                        <a:lstStyle/>
                        <a:p>
                          <a:endParaRPr lang="en-US"/>
                        </a:p>
                      </a:txBody>
                      <a:tcPr marL="68580" marR="68580" marT="0" marB="0" anchor="ctr">
                        <a:blipFill>
                          <a:blip r:embed="rId5"/>
                          <a:stretch>
                            <a:fillRect l="-106" t="-763" r="-3287" b="-3053"/>
                          </a:stretch>
                        </a:blipFill>
                      </a:tcPr>
                    </a:tc>
                    <a:tc>
                      <a:txBody>
                        <a:bodyPr/>
                        <a:lstStyle/>
                        <a:p>
                          <a:pPr marL="0" marR="0" algn="r" rtl="1">
                            <a:lnSpc>
                              <a:spcPct val="90000"/>
                            </a:lnSpc>
                            <a:spcBef>
                              <a:spcPts val="0"/>
                            </a:spcBef>
                            <a:spcAft>
                              <a:spcPts val="0"/>
                            </a:spcAft>
                          </a:pPr>
                          <a:r>
                            <a:rPr lang="en-US" sz="1800" b="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1583554790"/>
                      </a:ext>
                    </a:extLst>
                  </a:tr>
                </a:tbl>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5CDD8FF-BBDF-488C-8DA3-3A089DACD16C}"/>
                  </a:ext>
                </a:extLst>
              </p:cNvPr>
              <p:cNvSpPr txBox="1"/>
              <p:nvPr/>
            </p:nvSpPr>
            <p:spPr>
              <a:xfrm>
                <a:off x="3581400" y="3736413"/>
                <a:ext cx="4572000" cy="6627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FF0000"/>
                              </a:solidFill>
                              <a:latin typeface="Cambria Math" panose="02040503050406030204" pitchFamily="18" charset="0"/>
                            </a:rPr>
                          </m:ctrlPr>
                        </m:sSubPr>
                        <m:e>
                          <m:r>
                            <a:rPr lang="en-US" b="1" i="1" smtClean="0">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𝑰</m:t>
                          </m:r>
                        </m:e>
                        <m:sub>
                          <m:r>
                            <a:rPr lang="en-US" b="1" i="0">
                              <a:solidFill>
                                <a:srgbClr val="FF0000"/>
                              </a:solidFill>
                              <a:latin typeface="Cambria Math" panose="02040503050406030204" pitchFamily="18" charset="0"/>
                            </a:rPr>
                            <m:t>𝐫𝐦𝐬</m:t>
                          </m:r>
                        </m:sub>
                      </m:sSub>
                      <m:r>
                        <a:rPr lang="en-US" b="1" i="0">
                          <a:solidFill>
                            <a:srgbClr val="FF0000"/>
                          </a:solidFill>
                          <a:latin typeface="Cambria Math" panose="02040503050406030204" pitchFamily="18" charset="0"/>
                        </a:rPr>
                        <m:t>=</m:t>
                      </m:r>
                      <m:f>
                        <m:fPr>
                          <m:ctrlPr>
                            <a:rPr lang="en-US" b="1" i="1">
                              <a:solidFill>
                                <a:srgbClr val="FF0000"/>
                              </a:solidFill>
                              <a:latin typeface="Cambria Math" panose="02040503050406030204" pitchFamily="18" charset="0"/>
                            </a:rPr>
                          </m:ctrlPr>
                        </m:fPr>
                        <m:num>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𝑰</m:t>
                              </m:r>
                            </m:e>
                            <m:sub>
                              <m:r>
                                <a:rPr lang="en-US" b="1" i="1">
                                  <a:solidFill>
                                    <a:srgbClr val="FF0000"/>
                                  </a:solidFill>
                                  <a:latin typeface="Cambria Math" panose="02040503050406030204" pitchFamily="18" charset="0"/>
                                </a:rPr>
                                <m:t>𝒎</m:t>
                              </m:r>
                            </m:sub>
                          </m:sSub>
                        </m:num>
                        <m:den>
                          <m:rad>
                            <m:radPr>
                              <m:degHide m:val="on"/>
                              <m:ctrlPr>
                                <a:rPr lang="en-US" b="1" i="1">
                                  <a:solidFill>
                                    <a:srgbClr val="FF0000"/>
                                  </a:solidFill>
                                  <a:latin typeface="Cambria Math" panose="02040503050406030204" pitchFamily="18" charset="0"/>
                                </a:rPr>
                              </m:ctrlPr>
                            </m:radPr>
                            <m:deg/>
                            <m:e>
                              <m:r>
                                <a:rPr lang="en-US" b="1" i="0">
                                  <a:solidFill>
                                    <a:srgbClr val="FF0000"/>
                                  </a:solidFill>
                                  <a:latin typeface="Cambria Math" panose="02040503050406030204" pitchFamily="18" charset="0"/>
                                </a:rPr>
                                <m:t>𝟑</m:t>
                              </m:r>
                            </m:e>
                          </m:rad>
                        </m:den>
                      </m:f>
                    </m:oMath>
                  </m:oMathPara>
                </a14:m>
                <a:endParaRPr lang="en-US" b="1" dirty="0">
                  <a:solidFill>
                    <a:srgbClr val="FF0000"/>
                  </a:solidFill>
                </a:endParaRPr>
              </a:p>
            </p:txBody>
          </p:sp>
        </mc:Choice>
        <mc:Fallback xmlns="">
          <p:sp>
            <p:nvSpPr>
              <p:cNvPr id="10" name="TextBox 9">
                <a:extLst>
                  <a:ext uri="{FF2B5EF4-FFF2-40B4-BE49-F238E27FC236}">
                    <a16:creationId xmlns:a16="http://schemas.microsoft.com/office/drawing/2014/main" id="{15CDD8FF-BBDF-488C-8DA3-3A089DACD16C}"/>
                  </a:ext>
                </a:extLst>
              </p:cNvPr>
              <p:cNvSpPr txBox="1">
                <a:spLocks noRot="1" noChangeAspect="1" noMove="1" noResize="1" noEditPoints="1" noAdjustHandles="1" noChangeArrowheads="1" noChangeShapeType="1" noTextEdit="1"/>
              </p:cNvSpPr>
              <p:nvPr/>
            </p:nvSpPr>
            <p:spPr>
              <a:xfrm>
                <a:off x="3581400" y="3736413"/>
                <a:ext cx="4572000" cy="662746"/>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15AC0393-E410-4771-9C97-B43E5744B08B}"/>
                  </a:ext>
                </a:extLst>
              </p:cNvPr>
              <p:cNvGraphicFramePr>
                <a:graphicFrameLocks noGrp="1"/>
              </p:cNvGraphicFramePr>
              <p:nvPr>
                <p:extLst/>
              </p:nvPr>
            </p:nvGraphicFramePr>
            <p:xfrm>
              <a:off x="4259946" y="4773465"/>
              <a:ext cx="4350654" cy="1705737"/>
            </p:xfrm>
            <a:graphic>
              <a:graphicData uri="http://schemas.openxmlformats.org/drawingml/2006/table">
                <a:tbl>
                  <a:tblPr firstRow="1" firstCol="1" bandRow="1">
                    <a:tableStyleId>{5C22544A-7EE6-4342-B048-85BDC9FD1C3A}</a:tableStyleId>
                  </a:tblPr>
                  <a:tblGrid>
                    <a:gridCol w="4188094">
                      <a:extLst>
                        <a:ext uri="{9D8B030D-6E8A-4147-A177-3AD203B41FA5}">
                          <a16:colId xmlns:a16="http://schemas.microsoft.com/office/drawing/2014/main" val="1396188917"/>
                        </a:ext>
                      </a:extLst>
                    </a:gridCol>
                    <a:gridCol w="162560">
                      <a:extLst>
                        <a:ext uri="{9D8B030D-6E8A-4147-A177-3AD203B41FA5}">
                          <a16:colId xmlns:a16="http://schemas.microsoft.com/office/drawing/2014/main" val="1032987364"/>
                        </a:ext>
                      </a:extLst>
                    </a:gridCol>
                  </a:tblGrid>
                  <a:tr h="33655">
                    <a:tc>
                      <a:txBody>
                        <a:bodyPr/>
                        <a:lstStyle/>
                        <a:p>
                          <a:pPr marL="0" marR="0" algn="ctr">
                            <a:lnSpc>
                              <a:spcPct val="90000"/>
                            </a:lnSpc>
                            <a:spcBef>
                              <a:spcPts val="0"/>
                            </a:spcBef>
                            <a:spcAft>
                              <a:spcPts val="0"/>
                            </a:spcAft>
                          </a:pPr>
                          <a14:m>
                            <m:oMathPara xmlns:m="http://schemas.openxmlformats.org/officeDocument/2006/math">
                              <m:oMathParaPr>
                                <m:jc m:val="center"/>
                              </m:oMathParaPr>
                              <m:oMath xmlns:m="http://schemas.openxmlformats.org/officeDocument/2006/math">
                                <m:sSub>
                                  <m:sSubPr>
                                    <m:ctrlPr>
                                      <a:rPr lang="en-US" sz="1800" b="0" i="1" smtClean="0">
                                        <a:solidFill>
                                          <a:schemeClr val="tx1"/>
                                        </a:solidFill>
                                        <a:effectLst/>
                                        <a:latin typeface="Cambria Math" panose="02040503050406030204" pitchFamily="18" charset="0"/>
                                      </a:rPr>
                                    </m:ctrlPr>
                                  </m:sSubPr>
                                  <m:e>
                                    <m:r>
                                      <a:rPr lang="en-US" sz="1800" b="0" i="1" smtClean="0">
                                        <a:solidFill>
                                          <a:schemeClr val="tx1"/>
                                        </a:solidFill>
                                        <a:effectLst/>
                                        <a:latin typeface="Cambria Math" panose="02040503050406030204" pitchFamily="18" charset="0"/>
                                      </a:rPr>
                                      <m:t>𝐼</m:t>
                                    </m:r>
                                  </m:e>
                                  <m:sub>
                                    <m:r>
                                      <a:rPr lang="en-US" sz="1800" b="0" i="1" smtClean="0">
                                        <a:solidFill>
                                          <a:schemeClr val="tx1"/>
                                        </a:solidFill>
                                        <a:effectLst/>
                                        <a:latin typeface="Cambria Math" panose="02040503050406030204" pitchFamily="18" charset="0"/>
                                      </a:rPr>
                                      <m:t>𝑟𝑚𝑠</m:t>
                                    </m:r>
                                  </m:sub>
                                </m:sSub>
                                <m:r>
                                  <a:rPr lang="en-US" sz="1800" b="0" smtClean="0">
                                    <a:solidFill>
                                      <a:schemeClr val="tx1"/>
                                    </a:solidFill>
                                    <a:effectLst/>
                                    <a:latin typeface="Cambria Math" panose="02040503050406030204" pitchFamily="18" charset="0"/>
                                  </a:rPr>
                                  <m:t>=</m:t>
                                </m:r>
                                <m:rad>
                                  <m:radPr>
                                    <m:degHide m:val="on"/>
                                    <m:ctrlPr>
                                      <a:rPr lang="en-US" sz="1800" b="0" i="1">
                                        <a:solidFill>
                                          <a:schemeClr val="tx1"/>
                                        </a:solidFill>
                                        <a:effectLst/>
                                        <a:latin typeface="Cambria Math" panose="02040503050406030204" pitchFamily="18" charset="0"/>
                                      </a:rPr>
                                    </m:ctrlPr>
                                  </m:radPr>
                                  <m:deg/>
                                  <m:e>
                                    <m:sSubSup>
                                      <m:sSubSupPr>
                                        <m:ctrlPr>
                                          <a:rPr lang="en-US" sz="1800" b="0" i="1">
                                            <a:solidFill>
                                              <a:schemeClr val="tx1"/>
                                            </a:solidFill>
                                            <a:effectLst/>
                                            <a:latin typeface="Cambria Math" panose="02040503050406030204" pitchFamily="18" charset="0"/>
                                          </a:rPr>
                                        </m:ctrlPr>
                                      </m:sSubSupPr>
                                      <m:e>
                                        <m:r>
                                          <a:rPr lang="en-US" sz="1800" b="0" i="1" smtClean="0">
                                            <a:solidFill>
                                              <a:schemeClr val="tx1"/>
                                            </a:solidFill>
                                            <a:effectLst/>
                                            <a:latin typeface="Cambria Math" panose="02040503050406030204" pitchFamily="18" charset="0"/>
                                          </a:rPr>
                                          <m:t>𝐼</m:t>
                                        </m:r>
                                      </m:e>
                                      <m:sub>
                                        <m:r>
                                          <a:rPr lang="en-US" sz="1800" b="0" i="1" smtClean="0">
                                            <a:solidFill>
                                              <a:schemeClr val="tx1"/>
                                            </a:solidFill>
                                            <a:effectLst/>
                                            <a:latin typeface="Cambria Math" panose="02040503050406030204" pitchFamily="18" charset="0"/>
                                          </a:rPr>
                                          <m:t>1</m:t>
                                        </m:r>
                                        <m:r>
                                          <m:rPr>
                                            <m:nor/>
                                          </m:rPr>
                                          <a:rPr lang="en-US" sz="1800" b="0">
                                            <a:solidFill>
                                              <a:schemeClr val="tx1"/>
                                            </a:solidFill>
                                            <a:effectLst/>
                                          </a:rPr>
                                          <m:t>,</m:t>
                                        </m:r>
                                        <m:r>
                                          <a:rPr lang="en-US" sz="1800" b="0" i="1" smtClean="0">
                                            <a:solidFill>
                                              <a:schemeClr val="tx1"/>
                                            </a:solidFill>
                                            <a:effectLst/>
                                            <a:latin typeface="Cambria Math" panose="02040503050406030204" pitchFamily="18" charset="0"/>
                                          </a:rPr>
                                          <m:t>𝑟𝑚𝑠</m:t>
                                        </m:r>
                                      </m:sub>
                                      <m:sup>
                                        <m:r>
                                          <a:rPr lang="en-US" sz="1800" b="0" i="1" smtClean="0">
                                            <a:solidFill>
                                              <a:schemeClr val="tx1"/>
                                            </a:solidFill>
                                            <a:effectLst/>
                                            <a:latin typeface="Cambria Math" panose="02040503050406030204" pitchFamily="18" charset="0"/>
                                          </a:rPr>
                                          <m:t>2</m:t>
                                        </m:r>
                                      </m:sup>
                                    </m:sSubSup>
                                    <m:r>
                                      <a:rPr lang="en-US" sz="1800" b="0" smtClean="0">
                                        <a:solidFill>
                                          <a:schemeClr val="tx1"/>
                                        </a:solidFill>
                                        <a:effectLst/>
                                        <a:latin typeface="Cambria Math" panose="02040503050406030204" pitchFamily="18" charset="0"/>
                                      </a:rPr>
                                      <m:t>+</m:t>
                                    </m:r>
                                    <m:sSubSup>
                                      <m:sSubSupPr>
                                        <m:ctrlPr>
                                          <a:rPr lang="en-US" sz="1800" b="0" i="1">
                                            <a:solidFill>
                                              <a:schemeClr val="tx1"/>
                                            </a:solidFill>
                                            <a:effectLst/>
                                            <a:latin typeface="Cambria Math" panose="02040503050406030204" pitchFamily="18" charset="0"/>
                                          </a:rPr>
                                        </m:ctrlPr>
                                      </m:sSubSupPr>
                                      <m:e>
                                        <m:r>
                                          <a:rPr lang="en-US" sz="1800" b="0" i="1" smtClean="0">
                                            <a:solidFill>
                                              <a:schemeClr val="tx1"/>
                                            </a:solidFill>
                                            <a:effectLst/>
                                            <a:latin typeface="Cambria Math" panose="02040503050406030204" pitchFamily="18" charset="0"/>
                                          </a:rPr>
                                          <m:t>𝐼</m:t>
                                        </m:r>
                                      </m:e>
                                      <m:sub>
                                        <m:r>
                                          <a:rPr lang="en-US" sz="1800" b="0" i="1" smtClean="0">
                                            <a:solidFill>
                                              <a:schemeClr val="tx1"/>
                                            </a:solidFill>
                                            <a:effectLst/>
                                            <a:latin typeface="Cambria Math" panose="02040503050406030204" pitchFamily="18" charset="0"/>
                                          </a:rPr>
                                          <m:t>2</m:t>
                                        </m:r>
                                        <m:r>
                                          <m:rPr>
                                            <m:nor/>
                                          </m:rPr>
                                          <a:rPr lang="en-US" sz="1800" b="0">
                                            <a:solidFill>
                                              <a:schemeClr val="tx1"/>
                                            </a:solidFill>
                                            <a:effectLst/>
                                          </a:rPr>
                                          <m:t>,</m:t>
                                        </m:r>
                                        <m:r>
                                          <a:rPr lang="en-US" sz="1800" b="0" i="1" smtClean="0">
                                            <a:solidFill>
                                              <a:schemeClr val="tx1"/>
                                            </a:solidFill>
                                            <a:effectLst/>
                                            <a:latin typeface="Cambria Math" panose="02040503050406030204" pitchFamily="18" charset="0"/>
                                          </a:rPr>
                                          <m:t>𝑟𝑚𝑠</m:t>
                                        </m:r>
                                      </m:sub>
                                      <m:sup>
                                        <m:r>
                                          <a:rPr lang="en-US" sz="1800" b="0" i="1" smtClean="0">
                                            <a:solidFill>
                                              <a:schemeClr val="tx1"/>
                                            </a:solidFill>
                                            <a:effectLst/>
                                            <a:latin typeface="Cambria Math" panose="02040503050406030204" pitchFamily="18" charset="0"/>
                                          </a:rPr>
                                          <m:t>2</m:t>
                                        </m:r>
                                      </m:sup>
                                    </m:sSubSup>
                                  </m:e>
                                </m:rad>
                                <m:r>
                                  <a:rPr lang="en-US" sz="1800" b="0" smtClean="0">
                                    <a:solidFill>
                                      <a:schemeClr val="tx1"/>
                                    </a:solidFill>
                                    <a:effectLst/>
                                    <a:latin typeface="Cambria Math" panose="02040503050406030204" pitchFamily="18" charset="0"/>
                                  </a:rPr>
                                  <m:t>=</m:t>
                                </m:r>
                                <m:rad>
                                  <m:radPr>
                                    <m:degHide m:val="on"/>
                                    <m:ctrlPr>
                                      <a:rPr lang="en-US" sz="1800" b="0" i="1">
                                        <a:solidFill>
                                          <a:schemeClr val="tx1"/>
                                        </a:solidFill>
                                        <a:effectLst/>
                                        <a:latin typeface="Cambria Math" panose="02040503050406030204" pitchFamily="18" charset="0"/>
                                      </a:rPr>
                                    </m:ctrlPr>
                                  </m:radPr>
                                  <m:deg/>
                                  <m:e>
                                    <m:sSup>
                                      <m:sSupPr>
                                        <m:ctrlPr>
                                          <a:rPr lang="en-US" sz="1800" b="0" i="1">
                                            <a:solidFill>
                                              <a:schemeClr val="tx1"/>
                                            </a:solidFill>
                                            <a:effectLst/>
                                            <a:latin typeface="Cambria Math" panose="02040503050406030204" pitchFamily="18" charset="0"/>
                                          </a:rPr>
                                        </m:ctrlPr>
                                      </m:sSupPr>
                                      <m:e>
                                        <m:d>
                                          <m:dPr>
                                            <m:ctrlPr>
                                              <a:rPr lang="en-US" sz="1800" b="0" i="1">
                                                <a:solidFill>
                                                  <a:schemeClr val="tx1"/>
                                                </a:solidFill>
                                                <a:effectLst/>
                                                <a:latin typeface="Cambria Math" panose="02040503050406030204" pitchFamily="18" charset="0"/>
                                              </a:rPr>
                                            </m:ctrlPr>
                                          </m:dPr>
                                          <m:e>
                                            <m:f>
                                              <m:fPr>
                                                <m:ctrlPr>
                                                  <a:rPr lang="en-US" sz="1800" b="0" i="1">
                                                    <a:solidFill>
                                                      <a:schemeClr val="tx1"/>
                                                    </a:solidFill>
                                                    <a:effectLst/>
                                                    <a:latin typeface="Cambria Math" panose="02040503050406030204" pitchFamily="18" charset="0"/>
                                                  </a:rPr>
                                                </m:ctrlPr>
                                              </m:fPr>
                                              <m:num>
                                                <m:sSub>
                                                  <m:sSubPr>
                                                    <m:ctrlPr>
                                                      <a:rPr lang="en-US" sz="1800" b="0" i="1">
                                                        <a:solidFill>
                                                          <a:schemeClr val="tx1"/>
                                                        </a:solidFill>
                                                        <a:effectLst/>
                                                        <a:latin typeface="Cambria Math" panose="02040503050406030204" pitchFamily="18" charset="0"/>
                                                      </a:rPr>
                                                    </m:ctrlPr>
                                                  </m:sSubPr>
                                                  <m:e>
                                                    <m:r>
                                                      <a:rPr lang="en-US" sz="1800" b="0" i="1" smtClean="0">
                                                        <a:solidFill>
                                                          <a:schemeClr val="tx1"/>
                                                        </a:solidFill>
                                                        <a:effectLst/>
                                                        <a:latin typeface="Cambria Math" panose="02040503050406030204" pitchFamily="18" charset="0"/>
                                                      </a:rPr>
                                                      <m:t>𝐼</m:t>
                                                    </m:r>
                                                  </m:e>
                                                  <m:sub>
                                                    <m:r>
                                                      <a:rPr lang="en-US" sz="1800" b="0" i="1" smtClean="0">
                                                        <a:solidFill>
                                                          <a:schemeClr val="tx1"/>
                                                        </a:solidFill>
                                                        <a:effectLst/>
                                                        <a:latin typeface="Cambria Math" panose="02040503050406030204" pitchFamily="18" charset="0"/>
                                                      </a:rPr>
                                                      <m:t>𝑚</m:t>
                                                    </m:r>
                                                  </m:sub>
                                                </m:sSub>
                                              </m:num>
                                              <m:den>
                                                <m:rad>
                                                  <m:radPr>
                                                    <m:degHide m:val="on"/>
                                                    <m:ctrlPr>
                                                      <a:rPr lang="en-US" sz="1800" b="0" i="1">
                                                        <a:solidFill>
                                                          <a:schemeClr val="tx1"/>
                                                        </a:solidFill>
                                                        <a:effectLst/>
                                                        <a:latin typeface="Cambria Math" panose="02040503050406030204" pitchFamily="18" charset="0"/>
                                                      </a:rPr>
                                                    </m:ctrlPr>
                                                  </m:radPr>
                                                  <m:deg/>
                                                  <m:e>
                                                    <m:r>
                                                      <a:rPr lang="en-US" sz="1800" b="0" i="1" smtClean="0">
                                                        <a:solidFill>
                                                          <a:schemeClr val="tx1"/>
                                                        </a:solidFill>
                                                        <a:effectLst/>
                                                        <a:latin typeface="Cambria Math" panose="02040503050406030204" pitchFamily="18" charset="0"/>
                                                      </a:rPr>
                                                      <m:t>3</m:t>
                                                    </m:r>
                                                  </m:e>
                                                </m:rad>
                                              </m:den>
                                            </m:f>
                                          </m:e>
                                        </m:d>
                                      </m:e>
                                      <m:sup>
                                        <m:r>
                                          <a:rPr lang="en-US" sz="1800" b="0" i="1" smtClean="0">
                                            <a:solidFill>
                                              <a:schemeClr val="tx1"/>
                                            </a:solidFill>
                                            <a:effectLst/>
                                            <a:latin typeface="Cambria Math" panose="02040503050406030204" pitchFamily="18" charset="0"/>
                                          </a:rPr>
                                          <m:t>2</m:t>
                                        </m:r>
                                      </m:sup>
                                    </m:sSup>
                                    <m:r>
                                      <a:rPr lang="en-US" sz="1800" b="0" smtClean="0">
                                        <a:solidFill>
                                          <a:schemeClr val="tx1"/>
                                        </a:solidFill>
                                        <a:effectLst/>
                                        <a:latin typeface="Cambria Math" panose="02040503050406030204" pitchFamily="18" charset="0"/>
                                      </a:rPr>
                                      <m:t>+</m:t>
                                    </m:r>
                                    <m:sSubSup>
                                      <m:sSubSupPr>
                                        <m:ctrlPr>
                                          <a:rPr lang="en-US" sz="1800" b="0" i="1">
                                            <a:solidFill>
                                              <a:schemeClr val="tx1"/>
                                            </a:solidFill>
                                            <a:effectLst/>
                                            <a:latin typeface="Cambria Math" panose="02040503050406030204" pitchFamily="18" charset="0"/>
                                          </a:rPr>
                                        </m:ctrlPr>
                                      </m:sSubSupPr>
                                      <m:e>
                                        <m:r>
                                          <a:rPr lang="en-US" sz="1800" b="0" i="1" smtClean="0">
                                            <a:solidFill>
                                              <a:schemeClr val="tx1"/>
                                            </a:solidFill>
                                            <a:effectLst/>
                                            <a:latin typeface="Cambria Math" panose="02040503050406030204" pitchFamily="18" charset="0"/>
                                          </a:rPr>
                                          <m:t>𝐼</m:t>
                                        </m:r>
                                      </m:e>
                                      <m:sub>
                                        <m:r>
                                          <a:rPr lang="en-US" sz="1800" b="0" i="1" smtClean="0">
                                            <a:solidFill>
                                              <a:schemeClr val="tx1"/>
                                            </a:solidFill>
                                            <a:effectLst/>
                                            <a:latin typeface="Cambria Math" panose="02040503050406030204" pitchFamily="18" charset="0"/>
                                          </a:rPr>
                                          <m:t>𝑑𝑐</m:t>
                                        </m:r>
                                      </m:sub>
                                      <m:sup>
                                        <m:r>
                                          <a:rPr lang="en-US" sz="1800" b="0" i="1" smtClean="0">
                                            <a:solidFill>
                                              <a:schemeClr val="tx1"/>
                                            </a:solidFill>
                                            <a:effectLst/>
                                            <a:latin typeface="Cambria Math" panose="02040503050406030204" pitchFamily="18" charset="0"/>
                                          </a:rPr>
                                          <m:t>2</m:t>
                                        </m:r>
                                      </m:sup>
                                    </m:sSubSup>
                                  </m:e>
                                </m:rad>
                                <m:r>
                                  <a:rPr lang="en-US" sz="1800" b="0" smtClean="0">
                                    <a:solidFill>
                                      <a:schemeClr val="tx1"/>
                                    </a:solidFill>
                                    <a:effectLst/>
                                    <a:latin typeface="Cambria Math" panose="02040503050406030204" pitchFamily="18" charset="0"/>
                                  </a:rPr>
                                  <m:t>=</m:t>
                                </m:r>
                                <m:rad>
                                  <m:radPr>
                                    <m:degHide m:val="on"/>
                                    <m:ctrlPr>
                                      <a:rPr lang="en-US" sz="1800" b="0" i="1">
                                        <a:solidFill>
                                          <a:schemeClr val="tx1"/>
                                        </a:solidFill>
                                        <a:effectLst/>
                                        <a:latin typeface="Cambria Math" panose="02040503050406030204" pitchFamily="18" charset="0"/>
                                      </a:rPr>
                                    </m:ctrlPr>
                                  </m:radPr>
                                  <m:deg/>
                                  <m:e>
                                    <m:sSup>
                                      <m:sSupPr>
                                        <m:ctrlPr>
                                          <a:rPr lang="en-US" sz="1800" b="0" i="1">
                                            <a:solidFill>
                                              <a:schemeClr val="tx1"/>
                                            </a:solidFill>
                                            <a:effectLst/>
                                            <a:latin typeface="Cambria Math" panose="02040503050406030204" pitchFamily="18" charset="0"/>
                                          </a:rPr>
                                        </m:ctrlPr>
                                      </m:sSupPr>
                                      <m:e>
                                        <m:d>
                                          <m:dPr>
                                            <m:ctrlPr>
                                              <a:rPr lang="en-US" sz="1800" b="0" i="1">
                                                <a:solidFill>
                                                  <a:schemeClr val="tx1"/>
                                                </a:solidFill>
                                                <a:effectLst/>
                                                <a:latin typeface="Cambria Math" panose="02040503050406030204" pitchFamily="18" charset="0"/>
                                              </a:rPr>
                                            </m:ctrlPr>
                                          </m:dPr>
                                          <m:e>
                                            <m:f>
                                              <m:fPr>
                                                <m:ctrlPr>
                                                  <a:rPr lang="en-US" sz="1800" b="0" i="1">
                                                    <a:solidFill>
                                                      <a:schemeClr val="tx1"/>
                                                    </a:solidFill>
                                                    <a:effectLst/>
                                                    <a:latin typeface="Cambria Math" panose="02040503050406030204" pitchFamily="18" charset="0"/>
                                                  </a:rPr>
                                                </m:ctrlPr>
                                              </m:fPr>
                                              <m:num>
                                                <m:r>
                                                  <a:rPr lang="en-US" sz="1800" b="0" i="1" smtClean="0">
                                                    <a:solidFill>
                                                      <a:schemeClr val="tx1"/>
                                                    </a:solidFill>
                                                    <a:effectLst/>
                                                    <a:latin typeface="Cambria Math" panose="02040503050406030204" pitchFamily="18" charset="0"/>
                                                  </a:rPr>
                                                  <m:t>2</m:t>
                                                </m:r>
                                              </m:num>
                                              <m:den>
                                                <m:rad>
                                                  <m:radPr>
                                                    <m:degHide m:val="on"/>
                                                    <m:ctrlPr>
                                                      <a:rPr lang="en-US" sz="1800" b="0" i="1">
                                                        <a:solidFill>
                                                          <a:schemeClr val="tx1"/>
                                                        </a:solidFill>
                                                        <a:effectLst/>
                                                        <a:latin typeface="Cambria Math" panose="02040503050406030204" pitchFamily="18" charset="0"/>
                                                      </a:rPr>
                                                    </m:ctrlPr>
                                                  </m:radPr>
                                                  <m:deg/>
                                                  <m:e>
                                                    <m:r>
                                                      <a:rPr lang="en-US" sz="1800" b="0" i="1" smtClean="0">
                                                        <a:solidFill>
                                                          <a:schemeClr val="tx1"/>
                                                        </a:solidFill>
                                                        <a:effectLst/>
                                                        <a:latin typeface="Cambria Math" panose="02040503050406030204" pitchFamily="18" charset="0"/>
                                                      </a:rPr>
                                                      <m:t>3</m:t>
                                                    </m:r>
                                                  </m:e>
                                                </m:rad>
                                              </m:den>
                                            </m:f>
                                          </m:e>
                                        </m:d>
                                      </m:e>
                                      <m:sup>
                                        <m:r>
                                          <a:rPr lang="en-US" sz="1800" b="0" i="1" smtClean="0">
                                            <a:solidFill>
                                              <a:schemeClr val="tx1"/>
                                            </a:solidFill>
                                            <a:effectLst/>
                                            <a:latin typeface="Cambria Math" panose="02040503050406030204" pitchFamily="18" charset="0"/>
                                          </a:rPr>
                                          <m:t>2</m:t>
                                        </m:r>
                                      </m:sup>
                                    </m:sSup>
                                    <m:r>
                                      <a:rPr lang="en-US" sz="1800" b="0" smtClean="0">
                                        <a:solidFill>
                                          <a:schemeClr val="tx1"/>
                                        </a:solidFill>
                                        <a:effectLst/>
                                        <a:latin typeface="Cambria Math" panose="02040503050406030204" pitchFamily="18" charset="0"/>
                                      </a:rPr>
                                      <m:t>+</m:t>
                                    </m:r>
                                    <m:sSup>
                                      <m:sSupPr>
                                        <m:ctrlPr>
                                          <a:rPr lang="en-US" sz="1800" b="0" i="1">
                                            <a:solidFill>
                                              <a:schemeClr val="tx1"/>
                                            </a:solidFill>
                                            <a:effectLst/>
                                            <a:latin typeface="Cambria Math" panose="02040503050406030204" pitchFamily="18" charset="0"/>
                                          </a:rPr>
                                        </m:ctrlPr>
                                      </m:sSupPr>
                                      <m:e>
                                        <m:r>
                                          <a:rPr lang="en-US" sz="1800" b="0" i="1" smtClean="0">
                                            <a:solidFill>
                                              <a:schemeClr val="tx1"/>
                                            </a:solidFill>
                                            <a:effectLst/>
                                            <a:latin typeface="Cambria Math" panose="02040503050406030204" pitchFamily="18" charset="0"/>
                                          </a:rPr>
                                          <m:t>3</m:t>
                                        </m:r>
                                      </m:e>
                                      <m:sup>
                                        <m:r>
                                          <a:rPr lang="en-US" sz="1800" b="0" i="1" smtClean="0">
                                            <a:solidFill>
                                              <a:schemeClr val="tx1"/>
                                            </a:solidFill>
                                            <a:effectLst/>
                                            <a:latin typeface="Cambria Math" panose="02040503050406030204" pitchFamily="18" charset="0"/>
                                          </a:rPr>
                                          <m:t>2</m:t>
                                        </m:r>
                                      </m:sup>
                                    </m:sSup>
                                  </m:e>
                                </m:rad>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3</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22</m:t>
                                </m:r>
                                <m:r>
                                  <m:rPr>
                                    <m:nor/>
                                  </m:rPr>
                                  <a:rPr lang="en-US" sz="1800" b="0">
                                    <a:solidFill>
                                      <a:schemeClr val="tx1"/>
                                    </a:solidFill>
                                    <a:effectLst/>
                                  </a:rPr>
                                  <m:t> </m:t>
                                </m:r>
                                <m:r>
                                  <m:rPr>
                                    <m:nor/>
                                  </m:rPr>
                                  <a:rPr lang="en-US" sz="1800" b="0">
                                    <a:solidFill>
                                      <a:schemeClr val="tx1"/>
                                    </a:solidFill>
                                    <a:effectLst/>
                                  </a:rPr>
                                  <m:t>A</m:t>
                                </m:r>
                              </m:oMath>
                            </m:oMathPara>
                          </a14:m>
                          <a:endParaRPr lang="en-US" sz="1800" b="0" dirty="0">
                            <a:solidFill>
                              <a:schemeClr val="tx1"/>
                            </a:solidFill>
                            <a:effectLst/>
                          </a:endParaRPr>
                        </a:p>
                        <a:p>
                          <a:pPr marL="0" marR="0" algn="ct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ct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533075162"/>
                      </a:ext>
                    </a:extLst>
                  </a:tr>
                </a:tbl>
              </a:graphicData>
            </a:graphic>
          </p:graphicFrame>
        </mc:Choice>
        <mc:Fallback xmlns="">
          <p:graphicFrame>
            <p:nvGraphicFramePr>
              <p:cNvPr id="11" name="Table 10">
                <a:extLst>
                  <a:ext uri="{FF2B5EF4-FFF2-40B4-BE49-F238E27FC236}">
                    <a16:creationId xmlns:a16="http://schemas.microsoft.com/office/drawing/2014/main" id="{15AC0393-E410-4771-9C97-B43E5744B08B}"/>
                  </a:ext>
                </a:extLst>
              </p:cNvPr>
              <p:cNvGraphicFramePr>
                <a:graphicFrameLocks noGrp="1"/>
              </p:cNvGraphicFramePr>
              <p:nvPr>
                <p:extLst/>
              </p:nvPr>
            </p:nvGraphicFramePr>
            <p:xfrm>
              <a:off x="4259946" y="4773465"/>
              <a:ext cx="4350654" cy="1705737"/>
            </p:xfrm>
            <a:graphic>
              <a:graphicData uri="http://schemas.openxmlformats.org/drawingml/2006/table">
                <a:tbl>
                  <a:tblPr firstRow="1" firstCol="1" bandRow="1">
                    <a:tableStyleId>{5C22544A-7EE6-4342-B048-85BDC9FD1C3A}</a:tableStyleId>
                  </a:tblPr>
                  <a:tblGrid>
                    <a:gridCol w="4188094">
                      <a:extLst>
                        <a:ext uri="{9D8B030D-6E8A-4147-A177-3AD203B41FA5}">
                          <a16:colId xmlns:a16="http://schemas.microsoft.com/office/drawing/2014/main" val="1396188917"/>
                        </a:ext>
                      </a:extLst>
                    </a:gridCol>
                    <a:gridCol w="162560">
                      <a:extLst>
                        <a:ext uri="{9D8B030D-6E8A-4147-A177-3AD203B41FA5}">
                          <a16:colId xmlns:a16="http://schemas.microsoft.com/office/drawing/2014/main" val="1032987364"/>
                        </a:ext>
                      </a:extLst>
                    </a:gridCol>
                  </a:tblGrid>
                  <a:tr h="1705737">
                    <a:tc>
                      <a:txBody>
                        <a:bodyPr/>
                        <a:lstStyle/>
                        <a:p>
                          <a:endParaRPr lang="en-US"/>
                        </a:p>
                      </a:txBody>
                      <a:tcPr marL="68580" marR="68580" marT="0" marB="0" anchor="ctr">
                        <a:blipFill>
                          <a:blip r:embed="rId7"/>
                          <a:stretch>
                            <a:fillRect l="-145" t="-714" r="-4506" b="-1786"/>
                          </a:stretch>
                        </a:blipFill>
                      </a:tcPr>
                    </a:tc>
                    <a:tc>
                      <a:txBody>
                        <a:bodyPr/>
                        <a:lstStyle/>
                        <a:p>
                          <a:pPr marL="0" marR="0" algn="ct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533075162"/>
                      </a:ext>
                    </a:extLst>
                  </a:tr>
                </a:tbl>
              </a:graphicData>
            </a:graphic>
          </p:graphicFrame>
        </mc:Fallback>
      </mc:AlternateContent>
      <mc:AlternateContent xmlns:mc="http://schemas.openxmlformats.org/markup-compatibility/2006" xmlns:a14="http://schemas.microsoft.com/office/drawing/2010/main">
        <mc:Choice Requires="a14">
          <p:sp>
            <p:nvSpPr>
              <p:cNvPr id="3" name="Rectangle 2"/>
              <p:cNvSpPr/>
              <p:nvPr/>
            </p:nvSpPr>
            <p:spPr>
              <a:xfrm>
                <a:off x="2209800" y="603412"/>
                <a:ext cx="6096000" cy="960199"/>
              </a:xfrm>
              <a:prstGeom prst="rect">
                <a:avLst/>
              </a:prstGeom>
            </p:spPr>
            <p:txBody>
              <a:bodyPr wrap="square">
                <a:spAutoFit/>
              </a:bodyPr>
              <a:lstStyle/>
              <a:p>
                <a:pP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sz="1660" i="1" kern="100"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60" i="1" kern="100">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660" i="1" kern="100">
                              <a:latin typeface="Cambria Math" panose="02040503050406030204" pitchFamily="18" charset="0"/>
                              <a:ea typeface="Times New Roman" panose="02020603050405020304" pitchFamily="18" charset="0"/>
                              <a:cs typeface="Times New Roman" panose="02020603050405020304" pitchFamily="18" charset="0"/>
                            </a:rPr>
                            <m:t>𝑒𝑓𝑓</m:t>
                          </m:r>
                        </m:sub>
                      </m:sSub>
                      <m:r>
                        <a:rPr lang="en-US" sz="1660" i="1" kern="100">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660"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en-US" sz="1660" i="1" kern="100">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660"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en-US" sz="1660" i="1" kern="100">
                                  <a:latin typeface="Cambria Math" panose="02040503050406030204" pitchFamily="18" charset="0"/>
                                  <a:ea typeface="Times New Roman" panose="02020603050405020304" pitchFamily="18" charset="0"/>
                                  <a:cs typeface="Times New Roman" panose="02020603050405020304" pitchFamily="18" charset="0"/>
                                </a:rPr>
                                <m:t>1</m:t>
                              </m:r>
                            </m:num>
                            <m:den>
                              <m:r>
                                <a:rPr lang="en-US" sz="1660" i="1" kern="100">
                                  <a:latin typeface="Cambria Math" panose="02040503050406030204" pitchFamily="18" charset="0"/>
                                  <a:ea typeface="Times New Roman" panose="02020603050405020304" pitchFamily="18" charset="0"/>
                                  <a:cs typeface="Times New Roman" panose="02020603050405020304" pitchFamily="18" charset="0"/>
                                </a:rPr>
                                <m:t>2</m:t>
                              </m:r>
                              <m:r>
                                <a:rPr lang="en-US" sz="1660" i="1" kern="100">
                                  <a:latin typeface="Cambria Math" panose="02040503050406030204" pitchFamily="18" charset="0"/>
                                  <a:ea typeface="Times New Roman" panose="02020603050405020304" pitchFamily="18" charset="0"/>
                                  <a:cs typeface="Times New Roman" panose="02020603050405020304" pitchFamily="18" charset="0"/>
                                </a:rPr>
                                <m:t>𝜋</m:t>
                              </m:r>
                            </m:den>
                          </m:f>
                          <m:nary>
                            <m:naryPr>
                              <m:limLoc m:val="subSup"/>
                              <m:ctrlPr>
                                <a:rPr lang="en-US" sz="1660" i="1" kern="100">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1660" i="1" kern="100">
                                  <a:latin typeface="Cambria Math" panose="02040503050406030204" pitchFamily="18" charset="0"/>
                                  <a:ea typeface="Times New Roman" panose="02020603050405020304" pitchFamily="18" charset="0"/>
                                  <a:cs typeface="Times New Roman" panose="02020603050405020304" pitchFamily="18" charset="0"/>
                                </a:rPr>
                                <m:t>0</m:t>
                              </m:r>
                            </m:sub>
                            <m:sup>
                              <m:r>
                                <a:rPr lang="en-US" sz="1660" i="1" kern="100">
                                  <a:latin typeface="Cambria Math" panose="02040503050406030204" pitchFamily="18" charset="0"/>
                                  <a:ea typeface="Times New Roman" panose="02020603050405020304" pitchFamily="18" charset="0"/>
                                  <a:cs typeface="Times New Roman" panose="02020603050405020304" pitchFamily="18" charset="0"/>
                                </a:rPr>
                                <m:t>2</m:t>
                              </m:r>
                              <m:r>
                                <a:rPr lang="en-US" sz="1660" i="1" kern="100">
                                  <a:latin typeface="Cambria Math" panose="02040503050406030204" pitchFamily="18" charset="0"/>
                                  <a:ea typeface="Times New Roman" panose="02020603050405020304" pitchFamily="18" charset="0"/>
                                  <a:cs typeface="Times New Roman" panose="02020603050405020304" pitchFamily="18" charset="0"/>
                                </a:rPr>
                                <m:t>𝜋</m:t>
                              </m:r>
                            </m:sup>
                            <m:e>
                              <m:sSubSup>
                                <m:sSubSupPr>
                                  <m:ctrlPr>
                                    <a:rPr lang="en-US" sz="1660" i="1" kern="100">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1660" i="1" kern="100">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660" i="1" kern="100">
                                      <a:latin typeface="Cambria Math" panose="02040503050406030204" pitchFamily="18" charset="0"/>
                                      <a:ea typeface="Times New Roman" panose="02020603050405020304" pitchFamily="18" charset="0"/>
                                      <a:cs typeface="Times New Roman" panose="02020603050405020304" pitchFamily="18" charset="0"/>
                                    </a:rPr>
                                    <m:t>𝑚</m:t>
                                  </m:r>
                                </m:sub>
                                <m:sup>
                                  <m:r>
                                    <a:rPr lang="en-US" sz="1660" i="1" kern="100">
                                      <a:latin typeface="Cambria Math" panose="02040503050406030204" pitchFamily="18" charset="0"/>
                                      <a:ea typeface="Times New Roman" panose="02020603050405020304" pitchFamily="18" charset="0"/>
                                      <a:cs typeface="Times New Roman" panose="02020603050405020304" pitchFamily="18" charset="0"/>
                                    </a:rPr>
                                    <m:t>2</m:t>
                                  </m:r>
                                </m:sup>
                              </m:sSubSup>
                              <m:sSup>
                                <m:sSupPr>
                                  <m:ctrlPr>
                                    <a:rPr lang="en-US" sz="1660" i="1" kern="100">
                                      <a:latin typeface="Cambria Math" panose="02040503050406030204" pitchFamily="18" charset="0"/>
                                      <a:ea typeface="Times New Roman" panose="02020603050405020304" pitchFamily="18" charset="0"/>
                                      <a:cs typeface="Times New Roman" panose="02020603050405020304" pitchFamily="18" charset="0"/>
                                    </a:rPr>
                                  </m:ctrlPr>
                                </m:sSupPr>
                                <m:e>
                                  <m:r>
                                    <a:rPr lang="en-US" sz="1660" i="1" kern="100">
                                      <a:latin typeface="Cambria Math" panose="02040503050406030204" pitchFamily="18" charset="0"/>
                                      <a:ea typeface="Times New Roman" panose="02020603050405020304" pitchFamily="18" charset="0"/>
                                      <a:cs typeface="Times New Roman" panose="02020603050405020304" pitchFamily="18" charset="0"/>
                                    </a:rPr>
                                    <m:t>𝑐𝑜𝑠</m:t>
                                  </m:r>
                                </m:e>
                                <m:sup>
                                  <m:r>
                                    <a:rPr lang="en-US" sz="1660" i="1" kern="100">
                                      <a:latin typeface="Cambria Math" panose="02040503050406030204" pitchFamily="18" charset="0"/>
                                      <a:ea typeface="Times New Roman" panose="02020603050405020304" pitchFamily="18" charset="0"/>
                                      <a:cs typeface="Times New Roman" panose="02020603050405020304" pitchFamily="18" charset="0"/>
                                    </a:rPr>
                                    <m:t>2</m:t>
                                  </m:r>
                                </m:sup>
                              </m:sSup>
                              <m:d>
                                <m:dPr>
                                  <m:ctrlPr>
                                    <a:rPr lang="en-US" sz="1660" i="1" kern="100">
                                      <a:latin typeface="Cambria Math" panose="02040503050406030204" pitchFamily="18" charset="0"/>
                                      <a:ea typeface="Times New Roman" panose="02020603050405020304" pitchFamily="18" charset="0"/>
                                      <a:cs typeface="Times New Roman" panose="02020603050405020304" pitchFamily="18" charset="0"/>
                                    </a:rPr>
                                  </m:ctrlPr>
                                </m:dPr>
                                <m:e>
                                  <m:r>
                                    <a:rPr lang="en-US" sz="1660" i="1" kern="100">
                                      <a:latin typeface="Cambria Math" panose="02040503050406030204" pitchFamily="18" charset="0"/>
                                      <a:ea typeface="Calibri" panose="020F0502020204030204" pitchFamily="34" charset="0"/>
                                      <a:cs typeface="B Nazanin" panose="00000400000000000000" pitchFamily="2" charset="-78"/>
                                    </a:rPr>
                                    <m:t>𝜔</m:t>
                                  </m:r>
                                  <m:r>
                                    <a:rPr lang="en-US" sz="1660" i="1" kern="100">
                                      <a:latin typeface="Cambria Math" panose="02040503050406030204" pitchFamily="18" charset="0"/>
                                      <a:ea typeface="Times New Roman" panose="02020603050405020304" pitchFamily="18" charset="0"/>
                                      <a:cs typeface="Times New Roman" panose="02020603050405020304" pitchFamily="18" charset="0"/>
                                    </a:rPr>
                                    <m:t>𝑡</m:t>
                                  </m:r>
                                  <m:r>
                                    <a:rPr lang="en-US" sz="1660" i="1" kern="100">
                                      <a:latin typeface="Cambria Math" panose="02040503050406030204" pitchFamily="18" charset="0"/>
                                      <a:ea typeface="Times New Roman" panose="02020603050405020304" pitchFamily="18" charset="0"/>
                                      <a:cs typeface="Times New Roman" panose="02020603050405020304" pitchFamily="18" charset="0"/>
                                    </a:rPr>
                                    <m:t>+</m:t>
                                  </m:r>
                                  <m:r>
                                    <a:rPr lang="en-US" sz="1660" i="1" kern="100">
                                      <a:latin typeface="Cambria Math" panose="02040503050406030204" pitchFamily="18" charset="0"/>
                                      <a:ea typeface="Times New Roman" panose="02020603050405020304" pitchFamily="18" charset="0"/>
                                      <a:cs typeface="Times New Roman" panose="02020603050405020304" pitchFamily="18" charset="0"/>
                                    </a:rPr>
                                    <m:t>𝜑</m:t>
                                  </m:r>
                                </m:e>
                              </m:d>
                              <m:r>
                                <a:rPr lang="en-US" sz="1660" i="1" kern="100">
                                  <a:latin typeface="Cambria Math" panose="02040503050406030204" pitchFamily="18" charset="0"/>
                                  <a:ea typeface="Times New Roman" panose="02020603050405020304" pitchFamily="18" charset="0"/>
                                  <a:cs typeface="Times New Roman" panose="02020603050405020304" pitchFamily="18" charset="0"/>
                                </a:rPr>
                                <m:t>𝑑𝑡</m:t>
                              </m:r>
                              <m:r>
                                <a:rPr lang="en-US" sz="1660" i="1" kern="100">
                                  <a:latin typeface="Cambria Math" panose="02040503050406030204" pitchFamily="18" charset="0"/>
                                  <a:ea typeface="Times New Roman" panose="02020603050405020304" pitchFamily="18" charset="0"/>
                                  <a:cs typeface="Times New Roman" panose="02020603050405020304" pitchFamily="18" charset="0"/>
                                </a:rPr>
                                <m:t>]</m:t>
                              </m:r>
                            </m:e>
                          </m:nary>
                        </m:e>
                        <m:sup>
                          <m:f>
                            <m:fPr>
                              <m:ctrlPr>
                                <a:rPr lang="en-US" sz="1660" i="1" kern="100">
                                  <a:latin typeface="Cambria Math" panose="02040503050406030204" pitchFamily="18" charset="0"/>
                                  <a:ea typeface="Times New Roman" panose="02020603050405020304" pitchFamily="18" charset="0"/>
                                  <a:cs typeface="Times New Roman" panose="02020603050405020304" pitchFamily="18" charset="0"/>
                                </a:rPr>
                              </m:ctrlPr>
                            </m:fPr>
                            <m:num>
                              <m:r>
                                <a:rPr lang="en-US" sz="1660" i="1" kern="100">
                                  <a:latin typeface="Cambria Math" panose="02040503050406030204" pitchFamily="18" charset="0"/>
                                  <a:ea typeface="Times New Roman" panose="02020603050405020304" pitchFamily="18" charset="0"/>
                                  <a:cs typeface="Times New Roman" panose="02020603050405020304" pitchFamily="18" charset="0"/>
                                </a:rPr>
                                <m:t>1</m:t>
                              </m:r>
                            </m:num>
                            <m:den>
                              <m:r>
                                <a:rPr lang="en-US" sz="1660" i="1" kern="100">
                                  <a:latin typeface="Cambria Math" panose="02040503050406030204" pitchFamily="18" charset="0"/>
                                  <a:ea typeface="Times New Roman" panose="02020603050405020304" pitchFamily="18" charset="0"/>
                                  <a:cs typeface="Times New Roman" panose="02020603050405020304" pitchFamily="18" charset="0"/>
                                </a:rPr>
                                <m:t>2</m:t>
                              </m:r>
                            </m:den>
                          </m:f>
                        </m:sup>
                      </m:sSup>
                      <m:sSub>
                        <m:sSubPr>
                          <m:ctrlPr>
                            <a:rPr lang="en-US" sz="1660" b="1" i="1">
                              <a:solidFill>
                                <a:srgbClr val="FF0000"/>
                              </a:solidFill>
                              <a:latin typeface="Cambria Math" panose="02040503050406030204" pitchFamily="18" charset="0"/>
                            </a:rPr>
                          </m:ctrlPr>
                        </m:sSubPr>
                        <m:e>
                          <m:r>
                            <a:rPr lang="en-US" sz="1660" b="1" i="1">
                              <a:solidFill>
                                <a:srgbClr val="FF0000"/>
                              </a:solidFill>
                              <a:latin typeface="Cambria Math" panose="02040503050406030204" pitchFamily="18" charset="0"/>
                            </a:rPr>
                            <m:t>⇒</m:t>
                          </m:r>
                          <m:r>
                            <a:rPr lang="en-US" sz="1660" b="1" i="1">
                              <a:solidFill>
                                <a:srgbClr val="FF0000"/>
                              </a:solidFill>
                              <a:latin typeface="Cambria Math" panose="02040503050406030204" pitchFamily="18" charset="0"/>
                            </a:rPr>
                            <m:t>𝑰</m:t>
                          </m:r>
                        </m:e>
                        <m:sub>
                          <m:r>
                            <a:rPr lang="en-US" sz="1660" b="1">
                              <a:solidFill>
                                <a:srgbClr val="FF0000"/>
                              </a:solidFill>
                              <a:latin typeface="Cambria Math" panose="02040503050406030204" pitchFamily="18" charset="0"/>
                            </a:rPr>
                            <m:t>𝐫𝐦𝐬</m:t>
                          </m:r>
                        </m:sub>
                      </m:sSub>
                      <m:r>
                        <a:rPr lang="en-US" sz="1660" b="1" i="1" smtClean="0">
                          <a:solidFill>
                            <a:srgbClr val="FF0000"/>
                          </a:solidFill>
                          <a:latin typeface="Cambria Math" panose="02040503050406030204" pitchFamily="18" charset="0"/>
                        </a:rPr>
                        <m:t>=</m:t>
                      </m:r>
                      <m:f>
                        <m:fPr>
                          <m:ctrlPr>
                            <a:rPr lang="en-US" sz="1660" b="1" i="1" kern="10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fPr>
                        <m:num>
                          <m:r>
                            <a:rPr lang="en-US" sz="1660"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𝟏</m:t>
                          </m:r>
                        </m:num>
                        <m:den>
                          <m:r>
                            <a:rPr lang="en-US" sz="1660"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m:t>
                          </m:r>
                          <m:r>
                            <a:rPr lang="en-US" sz="1660"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𝟐</m:t>
                          </m:r>
                        </m:den>
                      </m:f>
                      <m:sSub>
                        <m:sSubPr>
                          <m:ctrlPr>
                            <a:rPr lang="en-US" sz="1660"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660"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𝑰</m:t>
                          </m:r>
                        </m:e>
                        <m:sub>
                          <m:r>
                            <a:rPr lang="en-US" sz="1660" b="1" i="1"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𝒎</m:t>
                          </m:r>
                        </m:sub>
                      </m:sSub>
                    </m:oMath>
                  </m:oMathPara>
                </a14:m>
                <a:endParaRPr lang="en-US" sz="1660" b="1" kern="1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09800" y="603412"/>
                <a:ext cx="6096000" cy="960199"/>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843183" y="926068"/>
                <a:ext cx="2199833" cy="369332"/>
              </a:xfrm>
              <a:prstGeom prst="rect">
                <a:avLst/>
              </a:prstGeom>
            </p:spPr>
            <p:txBody>
              <a:bodyPr wrap="none">
                <a:spAutoFit/>
              </a:bodyPr>
              <a:lstStyle/>
              <a:p>
                <a14:m>
                  <m:oMath xmlns:m="http://schemas.openxmlformats.org/officeDocument/2006/math">
                    <m:func>
                      <m:funcPr>
                        <m:ctrlPr>
                          <a:rPr lang="en-US" i="1" kern="100" smtClean="0">
                            <a:latin typeface="Cambria Math" panose="02040503050406030204" pitchFamily="18" charset="0"/>
                            <a:ea typeface="Cambria Math" panose="02040503050406030204" pitchFamily="18" charset="0"/>
                            <a:cs typeface="B Nazanin" panose="00000400000000000000" pitchFamily="2" charset="-78"/>
                          </a:rPr>
                        </m:ctrlPr>
                      </m:funcPr>
                      <m:fName>
                        <m:r>
                          <a:rPr lang="en-US" b="0" i="1" kern="100" smtClean="0">
                            <a:latin typeface="Cambria Math" panose="02040503050406030204" pitchFamily="18" charset="0"/>
                            <a:ea typeface="Cambria Math" panose="02040503050406030204" pitchFamily="18" charset="0"/>
                            <a:cs typeface="B Nazanin" panose="00000400000000000000" pitchFamily="2" charset="-78"/>
                          </a:rPr>
                          <m:t>𝑖</m:t>
                        </m:r>
                        <m:r>
                          <a:rPr lang="en-US" b="0" i="1" kern="100" smtClean="0">
                            <a:latin typeface="Cambria Math" panose="02040503050406030204" pitchFamily="18" charset="0"/>
                            <a:ea typeface="Cambria Math" panose="02040503050406030204" pitchFamily="18" charset="0"/>
                            <a:cs typeface="B Nazanin" panose="00000400000000000000" pitchFamily="2" charset="-78"/>
                          </a:rPr>
                          <m:t>=</m:t>
                        </m:r>
                        <m:r>
                          <a:rPr lang="en-US" i="1" kern="100">
                            <a:latin typeface="Cambria Math" panose="02040503050406030204" pitchFamily="18" charset="0"/>
                            <a:ea typeface="Cambria Math" panose="02040503050406030204" pitchFamily="18" charset="0"/>
                            <a:cs typeface="B Nazanin" panose="00000400000000000000" pitchFamily="2" charset="-78"/>
                          </a:rPr>
                          <m:t>𝑐𝑜𝑠</m:t>
                        </m:r>
                      </m:fName>
                      <m:e>
                        <m:r>
                          <a:rPr lang="en-US" i="1" kern="100">
                            <a:latin typeface="Cambria Math" panose="02040503050406030204" pitchFamily="18" charset="0"/>
                            <a:ea typeface="Cambria Math" panose="02040503050406030204" pitchFamily="18" charset="0"/>
                            <a:cs typeface="B Nazanin" panose="00000400000000000000" pitchFamily="2" charset="-78"/>
                          </a:rPr>
                          <m:t>(</m:t>
                        </m:r>
                        <m:r>
                          <a:rPr lang="en-US" i="1" kern="100">
                            <a:latin typeface="Cambria Math" panose="02040503050406030204" pitchFamily="18" charset="0"/>
                            <a:ea typeface="Cambria Math" panose="02040503050406030204" pitchFamily="18" charset="0"/>
                            <a:cs typeface="B Nazanin" panose="00000400000000000000" pitchFamily="2" charset="-78"/>
                          </a:rPr>
                          <m:t>𝜔</m:t>
                        </m:r>
                        <m:r>
                          <a:rPr lang="en-US" i="1" kern="100">
                            <a:latin typeface="Cambria Math" panose="02040503050406030204" pitchFamily="18" charset="0"/>
                            <a:ea typeface="Cambria Math" panose="02040503050406030204" pitchFamily="18" charset="0"/>
                            <a:cs typeface="B Nazanin" panose="00000400000000000000" pitchFamily="2" charset="-78"/>
                          </a:rPr>
                          <m:t>𝑡</m:t>
                        </m:r>
                        <m:r>
                          <a:rPr lang="en-US" i="1" kern="100">
                            <a:latin typeface="Cambria Math" panose="02040503050406030204" pitchFamily="18" charset="0"/>
                            <a:ea typeface="Cambria Math" panose="02040503050406030204" pitchFamily="18" charset="0"/>
                            <a:cs typeface="B Nazanin" panose="00000400000000000000" pitchFamily="2" charset="-78"/>
                          </a:rPr>
                          <m:t>+</m:t>
                        </m:r>
                        <m:r>
                          <a:rPr lang="en-US" i="1" kern="100">
                            <a:latin typeface="Cambria Math" panose="02040503050406030204" pitchFamily="18" charset="0"/>
                            <a:ea typeface="Cambria Math" panose="02040503050406030204" pitchFamily="18" charset="0"/>
                            <a:cs typeface="B Nazanin" panose="00000400000000000000" pitchFamily="2" charset="-78"/>
                          </a:rPr>
                          <m:t>𝜑</m:t>
                        </m:r>
                        <m:r>
                          <a:rPr lang="en-US" i="1" kern="100">
                            <a:latin typeface="Cambria Math" panose="02040503050406030204" pitchFamily="18" charset="0"/>
                            <a:ea typeface="Cambria Math" panose="02040503050406030204" pitchFamily="18" charset="0"/>
                            <a:cs typeface="B Nazanin" panose="00000400000000000000" pitchFamily="2" charset="-78"/>
                          </a:rPr>
                          <m:t>) </m:t>
                        </m:r>
                      </m:e>
                    </m:func>
                  </m:oMath>
                </a14:m>
                <a:r>
                  <a:rPr lang="en-US" b="1" dirty="0" smtClean="0">
                    <a:solidFill>
                      <a:srgbClr val="0000FF"/>
                    </a:solidFill>
                    <a:latin typeface="Cambria Math" panose="02040503050406030204" pitchFamily="18" charset="0"/>
                    <a:ea typeface="Cambria Math" panose="02040503050406030204" pitchFamily="18" charset="0"/>
                  </a:rPr>
                  <a:t>=&gt;</a:t>
                </a:r>
                <a:endParaRPr lang="en-US" b="1" dirty="0">
                  <a:solidFill>
                    <a:srgbClr val="0000FF"/>
                  </a:solidFill>
                  <a:latin typeface="Cambria Math" panose="02040503050406030204" pitchFamily="18" charset="0"/>
                  <a:ea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843183" y="926068"/>
                <a:ext cx="2199833" cy="369332"/>
              </a:xfrm>
              <a:prstGeom prst="rect">
                <a:avLst/>
              </a:prstGeom>
              <a:blipFill>
                <a:blip r:embed="rId9"/>
                <a:stretch>
                  <a:fillRect t="-11475" r="-1939" b="-22951"/>
                </a:stretch>
              </a:blipFill>
            </p:spPr>
            <p:txBody>
              <a:bodyPr/>
              <a:lstStyle/>
              <a:p>
                <a:r>
                  <a:rPr lang="en-US">
                    <a:noFill/>
                  </a:rPr>
                  <a:t> </a:t>
                </a:r>
              </a:p>
            </p:txBody>
          </p:sp>
        </mc:Fallback>
      </mc:AlternateContent>
    </p:spTree>
    <p:extLst>
      <p:ext uri="{BB962C8B-B14F-4D97-AF65-F5344CB8AC3E}">
        <p14:creationId xmlns:p14="http://schemas.microsoft.com/office/powerpoint/2010/main" val="3348971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E81655D-19AA-43A3-985C-19DA1ACD6E2B}"/>
                  </a:ext>
                </a:extLst>
              </p:cNvPr>
              <p:cNvSpPr txBox="1"/>
              <p:nvPr/>
            </p:nvSpPr>
            <p:spPr>
              <a:xfrm>
                <a:off x="304800" y="304800"/>
                <a:ext cx="8610600" cy="658770"/>
              </a:xfrm>
              <a:prstGeom prst="rect">
                <a:avLst/>
              </a:prstGeom>
              <a:noFill/>
            </p:spPr>
            <p:txBody>
              <a:bodyPr wrap="square">
                <a:spAutoFit/>
              </a:bodyPr>
              <a:lstStyle/>
              <a:p>
                <a:pPr marL="285750" indent="-285750" algn="just" rtl="1">
                  <a:buFont typeface="Wingdings" panose="05000000000000000000" pitchFamily="2" charset="2"/>
                  <a:buChar char="q"/>
                </a:pPr>
                <a:r>
                  <a:rPr lang="fa-IR" sz="18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a:t>
                </a:r>
                <a:r>
                  <a:rPr lang="fa-IR"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مقدار مؤثر مجموع </a:t>
                </a:r>
                <a:r>
                  <a:rPr lang="fa-IR" sz="18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شکل‌موج‌ها: </a:t>
                </a:r>
                <a:r>
                  <a:rPr lang="fa-IR" dirty="0">
                    <a:latin typeface="Times New Roman" panose="02020603050405020304" pitchFamily="18" charset="0"/>
                    <a:ea typeface="Times New Roman" panose="02020603050405020304" pitchFamily="18" charset="0"/>
                    <a:cs typeface="B Nazanin" panose="00000400000000000000" pitchFamily="2" charset="-78"/>
                  </a:rPr>
                  <a:t>مقدار مؤثر تابع ولتاژ </a:t>
                </a:r>
                <a14:m>
                  <m:oMath xmlns:m="http://schemas.openxmlformats.org/officeDocument/2006/math">
                    <m:r>
                      <a:rPr lang="en-US" i="1">
                        <a:latin typeface="Cambria Math" panose="02040503050406030204" pitchFamily="18" charset="0"/>
                        <a:ea typeface="Times New Roman" panose="02020603050405020304" pitchFamily="18" charset="0"/>
                        <a:cs typeface="B Lotus" panose="00000400000000000000" pitchFamily="2" charset="-78"/>
                      </a:rPr>
                      <m:t>𝑣</m:t>
                    </m:r>
                    <m:d>
                      <m:dPr>
                        <m:ctrlPr>
                          <a:rPr lang="en-US" i="1">
                            <a:latin typeface="Cambria Math" panose="02040503050406030204" pitchFamily="18" charset="0"/>
                            <a:ea typeface="Times New Roman" panose="02020603050405020304" pitchFamily="18" charset="0"/>
                            <a:cs typeface="B Lotus" panose="00000400000000000000" pitchFamily="2" charset="-78"/>
                          </a:rPr>
                        </m:ctrlPr>
                      </m:dPr>
                      <m:e>
                        <m:r>
                          <a:rPr lang="en-US" i="1">
                            <a:latin typeface="Cambria Math" panose="02040503050406030204" pitchFamily="18" charset="0"/>
                            <a:ea typeface="Times New Roman" panose="02020603050405020304" pitchFamily="18" charset="0"/>
                            <a:cs typeface="B Lotus" panose="00000400000000000000" pitchFamily="2" charset="-78"/>
                          </a:rPr>
                          <m:t>𝑡</m:t>
                        </m:r>
                      </m:e>
                    </m:d>
                    <m:r>
                      <a:rPr lang="en-US" i="1">
                        <a:latin typeface="Cambria Math" panose="02040503050406030204" pitchFamily="18" charset="0"/>
                        <a:ea typeface="Times New Roman" panose="02020603050405020304" pitchFamily="18" charset="0"/>
                        <a:cs typeface="B Lotus" panose="00000400000000000000" pitchFamily="2" charset="-78"/>
                      </a:rPr>
                      <m:t>=</m:t>
                    </m:r>
                    <m:r>
                      <a:rPr lang="en-US" i="1">
                        <a:latin typeface="Cambria Math" panose="02040503050406030204" pitchFamily="18" charset="0"/>
                        <a:ea typeface="Times New Roman" panose="02020603050405020304" pitchFamily="18" charset="0"/>
                        <a:cs typeface="B Lotus" panose="00000400000000000000" pitchFamily="2" charset="-78"/>
                      </a:rPr>
                      <m:t>4</m:t>
                    </m:r>
                    <m:r>
                      <a:rPr lang="en-US" i="1">
                        <a:latin typeface="Cambria Math" panose="02040503050406030204" pitchFamily="18" charset="0"/>
                        <a:ea typeface="Times New Roman" panose="02020603050405020304" pitchFamily="18" charset="0"/>
                        <a:cs typeface="B Lotus" panose="00000400000000000000" pitchFamily="2" charset="-78"/>
                      </a:rPr>
                      <m:t>+</m:t>
                    </m:r>
                    <m:r>
                      <a:rPr lang="en-US" i="1">
                        <a:latin typeface="Cambria Math" panose="02040503050406030204" pitchFamily="18" charset="0"/>
                        <a:ea typeface="Times New Roman" panose="02020603050405020304" pitchFamily="18" charset="0"/>
                        <a:cs typeface="B Lotus" panose="00000400000000000000" pitchFamily="2" charset="-78"/>
                      </a:rPr>
                      <m:t>8</m:t>
                    </m:r>
                    <m:r>
                      <a:rPr lang="en-US" i="1">
                        <a:latin typeface="Cambria Math" panose="02040503050406030204" pitchFamily="18" charset="0"/>
                        <a:ea typeface="Times New Roman" panose="02020603050405020304" pitchFamily="18" charset="0"/>
                        <a:cs typeface="B Lotus" panose="00000400000000000000" pitchFamily="2" charset="-78"/>
                      </a:rPr>
                      <m:t>𝑠𝑖𝑛</m:t>
                    </m:r>
                    <m:r>
                      <a:rPr lang="en-US" i="1">
                        <a:latin typeface="Cambria Math" panose="02040503050406030204" pitchFamily="18" charset="0"/>
                        <a:ea typeface="Times New Roman" panose="02020603050405020304" pitchFamily="18" charset="0"/>
                        <a:cs typeface="B Lotus" panose="00000400000000000000" pitchFamily="2" charset="-78"/>
                      </a:rPr>
                      <m:t>(</m:t>
                    </m:r>
                    <m:sSub>
                      <m:sSubPr>
                        <m:ctrlPr>
                          <a:rPr lang="en-US" i="1">
                            <a:latin typeface="Cambria Math" panose="02040503050406030204" pitchFamily="18" charset="0"/>
                            <a:ea typeface="Times New Roman" panose="02020603050405020304" pitchFamily="18" charset="0"/>
                            <a:cs typeface="B Lotus" panose="00000400000000000000" pitchFamily="2" charset="-78"/>
                          </a:rPr>
                        </m:ctrlPr>
                      </m:sSubPr>
                      <m:e>
                        <m:r>
                          <a:rPr lang="en-US" i="1">
                            <a:latin typeface="Cambria Math" panose="02040503050406030204" pitchFamily="18" charset="0"/>
                            <a:ea typeface="Times New Roman" panose="02020603050405020304" pitchFamily="18" charset="0"/>
                            <a:cs typeface="B Lotus" panose="00000400000000000000" pitchFamily="2" charset="-78"/>
                          </a:rPr>
                          <m:t>𝜔</m:t>
                        </m:r>
                      </m:e>
                      <m:sub>
                        <m:r>
                          <a:rPr lang="en-US" i="1">
                            <a:latin typeface="Cambria Math" panose="02040503050406030204" pitchFamily="18" charset="0"/>
                            <a:ea typeface="Times New Roman" panose="02020603050405020304" pitchFamily="18" charset="0"/>
                            <a:cs typeface="B Lotus" panose="00000400000000000000" pitchFamily="2" charset="-78"/>
                          </a:rPr>
                          <m:t>1</m:t>
                        </m:r>
                      </m:sub>
                    </m:sSub>
                    <m:r>
                      <a:rPr lang="en-US" i="1">
                        <a:latin typeface="Cambria Math" panose="02040503050406030204" pitchFamily="18" charset="0"/>
                        <a:ea typeface="Times New Roman" panose="02020603050405020304" pitchFamily="18" charset="0"/>
                        <a:cs typeface="B Lotus" panose="00000400000000000000" pitchFamily="2" charset="-78"/>
                      </a:rPr>
                      <m:t>𝑡</m:t>
                    </m:r>
                    <m:r>
                      <a:rPr lang="en-US" i="1">
                        <a:latin typeface="Cambria Math" panose="02040503050406030204" pitchFamily="18" charset="0"/>
                        <a:ea typeface="Times New Roman" panose="02020603050405020304" pitchFamily="18" charset="0"/>
                        <a:cs typeface="B Lotus" panose="00000400000000000000" pitchFamily="2" charset="-78"/>
                      </a:rPr>
                      <m:t>+</m:t>
                    </m:r>
                    <m:sSup>
                      <m:sSupPr>
                        <m:ctrlPr>
                          <a:rPr lang="en-US" i="1">
                            <a:latin typeface="Cambria Math" panose="02040503050406030204" pitchFamily="18" charset="0"/>
                            <a:ea typeface="Times New Roman" panose="02020603050405020304" pitchFamily="18" charset="0"/>
                            <a:cs typeface="B Lotus" panose="00000400000000000000" pitchFamily="2" charset="-78"/>
                          </a:rPr>
                        </m:ctrlPr>
                      </m:sSupPr>
                      <m:e>
                        <m:r>
                          <a:rPr lang="en-US" i="1">
                            <a:latin typeface="Cambria Math" panose="02040503050406030204" pitchFamily="18" charset="0"/>
                            <a:ea typeface="Times New Roman" panose="02020603050405020304" pitchFamily="18" charset="0"/>
                            <a:cs typeface="B Lotus" panose="00000400000000000000" pitchFamily="2" charset="-78"/>
                          </a:rPr>
                          <m:t>10</m:t>
                        </m:r>
                      </m:e>
                      <m:sup>
                        <m:r>
                          <a:rPr lang="en-US" i="1">
                            <a:latin typeface="Cambria Math" panose="02040503050406030204" pitchFamily="18" charset="0"/>
                            <a:ea typeface="Times New Roman" panose="02020603050405020304" pitchFamily="18" charset="0"/>
                            <a:cs typeface="B Lotus" panose="00000400000000000000" pitchFamily="2" charset="-78"/>
                          </a:rPr>
                          <m:t>°</m:t>
                        </m:r>
                      </m:sup>
                    </m:sSup>
                    <m:r>
                      <a:rPr lang="en-US" i="1">
                        <a:latin typeface="Cambria Math" panose="02040503050406030204" pitchFamily="18" charset="0"/>
                        <a:ea typeface="Times New Roman" panose="02020603050405020304" pitchFamily="18" charset="0"/>
                        <a:cs typeface="B Lotus" panose="00000400000000000000" pitchFamily="2" charset="-78"/>
                      </a:rPr>
                      <m:t>)+</m:t>
                    </m:r>
                    <m:r>
                      <a:rPr lang="en-US" i="1">
                        <a:latin typeface="Cambria Math" panose="02040503050406030204" pitchFamily="18" charset="0"/>
                        <a:ea typeface="Times New Roman" panose="02020603050405020304" pitchFamily="18" charset="0"/>
                        <a:cs typeface="B Lotus" panose="00000400000000000000" pitchFamily="2" charset="-78"/>
                      </a:rPr>
                      <m:t>5</m:t>
                    </m:r>
                    <m:r>
                      <a:rPr lang="en-US" i="1">
                        <a:latin typeface="Cambria Math" panose="02040503050406030204" pitchFamily="18" charset="0"/>
                        <a:ea typeface="Times New Roman" panose="02020603050405020304" pitchFamily="18" charset="0"/>
                        <a:cs typeface="B Lotus" panose="00000400000000000000" pitchFamily="2" charset="-78"/>
                      </a:rPr>
                      <m:t>𝑠𝑖𝑛</m:t>
                    </m:r>
                    <m:r>
                      <a:rPr lang="en-US" i="1">
                        <a:latin typeface="Cambria Math" panose="02040503050406030204" pitchFamily="18" charset="0"/>
                        <a:ea typeface="Times New Roman" panose="02020603050405020304" pitchFamily="18" charset="0"/>
                        <a:cs typeface="B Lotus" panose="00000400000000000000" pitchFamily="2" charset="-78"/>
                      </a:rPr>
                      <m:t>(</m:t>
                    </m:r>
                    <m:sSub>
                      <m:sSubPr>
                        <m:ctrlPr>
                          <a:rPr lang="en-US" i="1">
                            <a:latin typeface="Cambria Math" panose="02040503050406030204" pitchFamily="18" charset="0"/>
                            <a:ea typeface="Times New Roman" panose="02020603050405020304" pitchFamily="18" charset="0"/>
                            <a:cs typeface="B Lotus" panose="00000400000000000000" pitchFamily="2" charset="-78"/>
                          </a:rPr>
                        </m:ctrlPr>
                      </m:sSubPr>
                      <m:e>
                        <m:r>
                          <a:rPr lang="en-US" i="1">
                            <a:latin typeface="Cambria Math" panose="02040503050406030204" pitchFamily="18" charset="0"/>
                            <a:ea typeface="Times New Roman" panose="02020603050405020304" pitchFamily="18" charset="0"/>
                            <a:cs typeface="B Lotus" panose="00000400000000000000" pitchFamily="2" charset="-78"/>
                          </a:rPr>
                          <m:t>𝜔</m:t>
                        </m:r>
                      </m:e>
                      <m:sub>
                        <m:r>
                          <a:rPr lang="en-US" i="1">
                            <a:latin typeface="Cambria Math" panose="02040503050406030204" pitchFamily="18" charset="0"/>
                            <a:ea typeface="Times New Roman" panose="02020603050405020304" pitchFamily="18" charset="0"/>
                            <a:cs typeface="B Lotus" panose="00000400000000000000" pitchFamily="2" charset="-78"/>
                          </a:rPr>
                          <m:t>2</m:t>
                        </m:r>
                      </m:sub>
                    </m:sSub>
                    <m:r>
                      <a:rPr lang="en-US" i="1">
                        <a:latin typeface="Cambria Math" panose="02040503050406030204" pitchFamily="18" charset="0"/>
                        <a:ea typeface="Times New Roman" panose="02020603050405020304" pitchFamily="18" charset="0"/>
                        <a:cs typeface="B Lotus" panose="00000400000000000000" pitchFamily="2" charset="-78"/>
                      </a:rPr>
                      <m:t>𝑡</m:t>
                    </m:r>
                    <m:r>
                      <a:rPr lang="en-US" i="1">
                        <a:latin typeface="Cambria Math" panose="02040503050406030204" pitchFamily="18" charset="0"/>
                        <a:ea typeface="Times New Roman" panose="02020603050405020304" pitchFamily="18" charset="0"/>
                        <a:cs typeface="B Lotus" panose="00000400000000000000" pitchFamily="2" charset="-78"/>
                      </a:rPr>
                      <m:t>+</m:t>
                    </m:r>
                    <m:sSup>
                      <m:sSupPr>
                        <m:ctrlPr>
                          <a:rPr lang="en-US" i="1">
                            <a:latin typeface="Cambria Math" panose="02040503050406030204" pitchFamily="18" charset="0"/>
                            <a:ea typeface="Times New Roman" panose="02020603050405020304" pitchFamily="18" charset="0"/>
                            <a:cs typeface="B Lotus" panose="00000400000000000000" pitchFamily="2" charset="-78"/>
                          </a:rPr>
                        </m:ctrlPr>
                      </m:sSupPr>
                      <m:e>
                        <m:r>
                          <a:rPr lang="en-US" i="1">
                            <a:latin typeface="Cambria Math" panose="02040503050406030204" pitchFamily="18" charset="0"/>
                            <a:ea typeface="Times New Roman" panose="02020603050405020304" pitchFamily="18" charset="0"/>
                            <a:cs typeface="B Lotus" panose="00000400000000000000" pitchFamily="2" charset="-78"/>
                          </a:rPr>
                          <m:t>50</m:t>
                        </m:r>
                      </m:e>
                      <m:sup>
                        <m:r>
                          <a:rPr lang="en-US" i="1">
                            <a:latin typeface="Cambria Math" panose="02040503050406030204" pitchFamily="18" charset="0"/>
                            <a:ea typeface="Times New Roman" panose="02020603050405020304" pitchFamily="18" charset="0"/>
                            <a:cs typeface="B Lotus" panose="00000400000000000000" pitchFamily="2" charset="-78"/>
                          </a:rPr>
                          <m:t>°</m:t>
                        </m:r>
                      </m:sup>
                    </m:sSup>
                    <m:r>
                      <a:rPr lang="en-US" i="1">
                        <a:latin typeface="Cambria Math" panose="02040503050406030204" pitchFamily="18" charset="0"/>
                        <a:ea typeface="Times New Roman" panose="02020603050405020304" pitchFamily="18" charset="0"/>
                        <a:cs typeface="B Lotus" panose="00000400000000000000" pitchFamily="2" charset="-78"/>
                      </a:rPr>
                      <m:t>)</m:t>
                    </m:r>
                  </m:oMath>
                </a14:m>
                <a:r>
                  <a:rPr lang="fa-IR" dirty="0">
                    <a:latin typeface="Times New Roman" panose="02020603050405020304" pitchFamily="18" charset="0"/>
                    <a:ea typeface="Times New Roman" panose="02020603050405020304" pitchFamily="18" charset="0"/>
                    <a:cs typeface="B Nazanin" panose="00000400000000000000" pitchFamily="2" charset="-78"/>
                  </a:rPr>
                  <a:t> را برای الف)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Lotus" panose="00000400000000000000" pitchFamily="2" charset="-78"/>
                          </a:rPr>
                        </m:ctrlPr>
                      </m:sSubPr>
                      <m:e>
                        <m:r>
                          <a:rPr lang="en-US" i="1">
                            <a:latin typeface="Cambria Math" panose="02040503050406030204" pitchFamily="18" charset="0"/>
                            <a:ea typeface="Times New Roman" panose="02020603050405020304" pitchFamily="18" charset="0"/>
                            <a:cs typeface="B Lotus" panose="00000400000000000000" pitchFamily="2" charset="-78"/>
                          </a:rPr>
                          <m:t>𝜔</m:t>
                        </m:r>
                      </m:e>
                      <m:sub>
                        <m:r>
                          <a:rPr lang="en-US" i="1">
                            <a:latin typeface="Cambria Math" panose="02040503050406030204" pitchFamily="18" charset="0"/>
                            <a:ea typeface="Times New Roman" panose="02020603050405020304" pitchFamily="18" charset="0"/>
                            <a:cs typeface="B Lotus" panose="00000400000000000000" pitchFamily="2" charset="-78"/>
                          </a:rPr>
                          <m:t>2</m:t>
                        </m:r>
                      </m:sub>
                    </m:sSub>
                    <m:r>
                      <a:rPr lang="en-US">
                        <a:latin typeface="Cambria Math" panose="02040503050406030204" pitchFamily="18" charset="0"/>
                        <a:ea typeface="Times New Roman" panose="02020603050405020304" pitchFamily="18" charset="0"/>
                        <a:cs typeface="B Lotus" panose="00000400000000000000" pitchFamily="2" charset="-78"/>
                      </a:rPr>
                      <m:t>=</m:t>
                    </m:r>
                    <m:r>
                      <a:rPr lang="en-US" i="1">
                        <a:latin typeface="Cambria Math" panose="02040503050406030204" pitchFamily="18" charset="0"/>
                        <a:ea typeface="Times New Roman" panose="02020603050405020304" pitchFamily="18" charset="0"/>
                        <a:cs typeface="B Lotus" panose="00000400000000000000" pitchFamily="2" charset="-78"/>
                      </a:rPr>
                      <m:t>2</m:t>
                    </m:r>
                    <m:sSub>
                      <m:sSubPr>
                        <m:ctrlPr>
                          <a:rPr lang="en-US" i="1">
                            <a:latin typeface="Cambria Math" panose="02040503050406030204" pitchFamily="18" charset="0"/>
                            <a:ea typeface="Times New Roman" panose="02020603050405020304" pitchFamily="18" charset="0"/>
                            <a:cs typeface="B Lotus" panose="00000400000000000000" pitchFamily="2" charset="-78"/>
                          </a:rPr>
                        </m:ctrlPr>
                      </m:sSubPr>
                      <m:e>
                        <m:r>
                          <a:rPr lang="en-US" i="1">
                            <a:latin typeface="Cambria Math" panose="02040503050406030204" pitchFamily="18" charset="0"/>
                            <a:ea typeface="Times New Roman" panose="02020603050405020304" pitchFamily="18" charset="0"/>
                            <a:cs typeface="B Lotus" panose="00000400000000000000" pitchFamily="2" charset="-78"/>
                          </a:rPr>
                          <m:t>𝜔</m:t>
                        </m:r>
                      </m:e>
                      <m:sub>
                        <m:r>
                          <a:rPr lang="en-US" i="1">
                            <a:latin typeface="Cambria Math" panose="02040503050406030204" pitchFamily="18" charset="0"/>
                            <a:ea typeface="Times New Roman" panose="02020603050405020304" pitchFamily="18" charset="0"/>
                            <a:cs typeface="B Lotus" panose="00000400000000000000" pitchFamily="2" charset="-78"/>
                          </a:rPr>
                          <m:t>1</m:t>
                        </m:r>
                      </m:sub>
                    </m:sSub>
                  </m:oMath>
                </a14:m>
                <a:r>
                  <a:rPr lang="fa-IR" dirty="0">
                    <a:latin typeface="Times New Roman" panose="02020603050405020304" pitchFamily="18" charset="0"/>
                    <a:ea typeface="Times New Roman" panose="02020603050405020304" pitchFamily="18" charset="0"/>
                    <a:cs typeface="B Nazanin" panose="00000400000000000000" pitchFamily="2" charset="-78"/>
                  </a:rPr>
                  <a:t> و ب)  </a:t>
                </a:r>
                <a14:m>
                  <m:oMath xmlns:m="http://schemas.openxmlformats.org/officeDocument/2006/math">
                    <m:sSub>
                      <m:sSubPr>
                        <m:ctrlPr>
                          <a:rPr lang="en-US" i="1">
                            <a:latin typeface="Cambria Math" panose="02040503050406030204" pitchFamily="18" charset="0"/>
                            <a:ea typeface="Times New Roman" panose="02020603050405020304" pitchFamily="18" charset="0"/>
                            <a:cs typeface="B Lotus" panose="00000400000000000000" pitchFamily="2" charset="-78"/>
                          </a:rPr>
                        </m:ctrlPr>
                      </m:sSubPr>
                      <m:e>
                        <m:r>
                          <a:rPr lang="en-US" i="1">
                            <a:latin typeface="Cambria Math" panose="02040503050406030204" pitchFamily="18" charset="0"/>
                            <a:ea typeface="Times New Roman" panose="02020603050405020304" pitchFamily="18" charset="0"/>
                            <a:cs typeface="B Lotus" panose="00000400000000000000" pitchFamily="2" charset="-78"/>
                          </a:rPr>
                          <m:t>𝜔</m:t>
                        </m:r>
                      </m:e>
                      <m:sub>
                        <m:r>
                          <a:rPr lang="en-US" i="1">
                            <a:latin typeface="Cambria Math" panose="02040503050406030204" pitchFamily="18" charset="0"/>
                            <a:ea typeface="Times New Roman" panose="02020603050405020304" pitchFamily="18" charset="0"/>
                            <a:cs typeface="B Lotus" panose="00000400000000000000" pitchFamily="2" charset="-78"/>
                          </a:rPr>
                          <m:t>2</m:t>
                        </m:r>
                      </m:sub>
                    </m:sSub>
                    <m:r>
                      <a:rPr lang="en-US">
                        <a:latin typeface="Cambria Math" panose="02040503050406030204" pitchFamily="18" charset="0"/>
                        <a:ea typeface="Times New Roman" panose="02020603050405020304" pitchFamily="18" charset="0"/>
                        <a:cs typeface="B Lotus" panose="00000400000000000000" pitchFamily="2" charset="-78"/>
                      </a:rPr>
                      <m:t>=</m:t>
                    </m:r>
                    <m:sSub>
                      <m:sSubPr>
                        <m:ctrlPr>
                          <a:rPr lang="en-US" i="1">
                            <a:latin typeface="Cambria Math" panose="02040503050406030204" pitchFamily="18" charset="0"/>
                            <a:ea typeface="Times New Roman" panose="02020603050405020304" pitchFamily="18" charset="0"/>
                            <a:cs typeface="B Lotus" panose="00000400000000000000" pitchFamily="2" charset="-78"/>
                          </a:rPr>
                        </m:ctrlPr>
                      </m:sSubPr>
                      <m:e>
                        <m:r>
                          <a:rPr lang="en-US" i="1">
                            <a:latin typeface="Cambria Math" panose="02040503050406030204" pitchFamily="18" charset="0"/>
                            <a:ea typeface="Times New Roman" panose="02020603050405020304" pitchFamily="18" charset="0"/>
                            <a:cs typeface="B Lotus" panose="00000400000000000000" pitchFamily="2" charset="-78"/>
                          </a:rPr>
                          <m:t>𝜔</m:t>
                        </m:r>
                      </m:e>
                      <m:sub>
                        <m:r>
                          <a:rPr lang="en-US" i="1">
                            <a:latin typeface="Cambria Math" panose="02040503050406030204" pitchFamily="18" charset="0"/>
                            <a:ea typeface="Times New Roman" panose="02020603050405020304" pitchFamily="18" charset="0"/>
                            <a:cs typeface="B Lotus" panose="00000400000000000000" pitchFamily="2" charset="-78"/>
                          </a:rPr>
                          <m:t>1</m:t>
                        </m:r>
                      </m:sub>
                    </m:sSub>
                  </m:oMath>
                </a14:m>
                <a:r>
                  <a:rPr lang="fa-IR" dirty="0">
                    <a:latin typeface="Times New Roman" panose="02020603050405020304" pitchFamily="18" charset="0"/>
                    <a:ea typeface="Times New Roman" panose="02020603050405020304" pitchFamily="18" charset="0"/>
                    <a:cs typeface="B Nazanin" panose="00000400000000000000" pitchFamily="2" charset="-78"/>
                  </a:rPr>
                  <a:t> به‌دست آورید</a:t>
                </a:r>
                <a:r>
                  <a:rPr lang="fa-IR"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2" name="TextBox 1">
                <a:extLst>
                  <a:ext uri="{FF2B5EF4-FFF2-40B4-BE49-F238E27FC236}">
                    <a16:creationId xmlns:a16="http://schemas.microsoft.com/office/drawing/2014/main" id="{FE81655D-19AA-43A3-985C-19DA1ACD6E2B}"/>
                  </a:ext>
                </a:extLst>
              </p:cNvPr>
              <p:cNvSpPr txBox="1">
                <a:spLocks noRot="1" noChangeAspect="1" noMove="1" noResize="1" noEditPoints="1" noAdjustHandles="1" noChangeArrowheads="1" noChangeShapeType="1" noTextEdit="1"/>
              </p:cNvSpPr>
              <p:nvPr/>
            </p:nvSpPr>
            <p:spPr>
              <a:xfrm>
                <a:off x="304800" y="304800"/>
                <a:ext cx="8610600" cy="658770"/>
              </a:xfrm>
              <a:prstGeom prst="rect">
                <a:avLst/>
              </a:prstGeom>
              <a:blipFill>
                <a:blip r:embed="rId3"/>
                <a:stretch>
                  <a:fillRect t="-3704" r="-425" b="-1666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B41E966-16FB-42BB-A5DB-7D8E425AE7CC}"/>
              </a:ext>
            </a:extLst>
          </p:cNvPr>
          <p:cNvSpPr txBox="1"/>
          <p:nvPr/>
        </p:nvSpPr>
        <p:spPr>
          <a:xfrm>
            <a:off x="4421101" y="1085863"/>
            <a:ext cx="4572000" cy="369332"/>
          </a:xfrm>
          <a:prstGeom prst="rect">
            <a:avLst/>
          </a:prstGeom>
          <a:noFill/>
        </p:spPr>
        <p:txBody>
          <a:bodyPr wrap="square">
            <a:spAutoFit/>
          </a:bodyPr>
          <a:lstStyle/>
          <a:p>
            <a:pPr marL="53340" marR="0" algn="just" rtl="1">
              <a:spcBef>
                <a:spcPts val="0"/>
              </a:spcBef>
              <a:spcAft>
                <a:spcPts val="0"/>
              </a:spcAft>
            </a:pPr>
            <a:r>
              <a:rPr lang="en-US"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a:t>
            </a:r>
            <a:r>
              <a:rPr lang="en-US" sz="1800" b="1" dirty="0">
                <a:solidFill>
                  <a:srgbClr val="FF0000"/>
                </a:solidFill>
                <a:effectLst/>
                <a:latin typeface="B Lotus" panose="00000400000000000000" pitchFamily="2" charset="-78"/>
                <a:ea typeface="Times New Roman" panose="02020603050405020304" pitchFamily="18" charset="0"/>
                <a:cs typeface="B Nazanin" panose="00000400000000000000" pitchFamily="2" charset="-78"/>
              </a:rPr>
              <a:t> </a:t>
            </a:r>
            <a:r>
              <a:rPr lang="fa-IR" sz="1800" b="1" dirty="0" smtClean="0">
                <a:solidFill>
                  <a:srgbClr val="FF0000"/>
                </a:solidFill>
                <a:effectLst/>
                <a:latin typeface="B Lotus" panose="00000400000000000000" pitchFamily="2" charset="-78"/>
                <a:ea typeface="Times New Roman" panose="02020603050405020304" pitchFamily="18" charset="0"/>
                <a:cs typeface="B Nazanin" panose="00000400000000000000" pitchFamily="2" charset="-78"/>
              </a:rPr>
              <a:t> </a:t>
            </a:r>
            <a:r>
              <a:rPr lang="ar-SA" sz="18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حل</a:t>
            </a:r>
            <a:r>
              <a:rPr lang="fa-IR" sz="1800" b="1" dirty="0" smtClean="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D3C167A-17FF-4459-90F6-B81FE08BC9DF}"/>
                  </a:ext>
                </a:extLst>
              </p:cNvPr>
              <p:cNvSpPr txBox="1"/>
              <p:nvPr/>
            </p:nvSpPr>
            <p:spPr>
              <a:xfrm>
                <a:off x="304800" y="1587152"/>
                <a:ext cx="8720091" cy="673326"/>
              </a:xfrm>
              <a:prstGeom prst="rect">
                <a:avLst/>
              </a:prstGeom>
              <a:noFill/>
            </p:spPr>
            <p:txBody>
              <a:bodyPr wrap="square">
                <a:spAutoFit/>
              </a:bodyPr>
              <a:lstStyle/>
              <a:p>
                <a:pPr marL="0" marR="0" indent="233680" algn="just" rtl="1">
                  <a:spcBef>
                    <a:spcPts val="0"/>
                  </a:spcBef>
                  <a:spcAft>
                    <a:spcPts val="0"/>
                  </a:spcAft>
                  <a:tabLst>
                    <a:tab pos="0" algn="r"/>
                  </a:tabLst>
                </a:pPr>
                <a:r>
                  <a:rPr lang="fa-IR"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الف) مقدار مؤثر یک موج سینوسی، به</a:t>
                </a:r>
                <a:r>
                  <a:rPr lang="en-US"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a:t>
                </a:r>
                <a:r>
                  <a:rPr lang="fa-IR"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تنهایی برابر با </a:t>
                </a:r>
                <a14:m>
                  <m:oMath xmlns:m="http://schemas.openxmlformats.org/officeDocument/2006/math">
                    <m:f>
                      <m:fPr>
                        <m:type m:val="lin"/>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fPr>
                      <m:num>
                        <m:sSub>
                          <m:sSubPr>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sSubPr>
                          <m:e>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𝑉</m:t>
                            </m:r>
                          </m:e>
                          <m:sub>
                            <m: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𝑚</m:t>
                            </m:r>
                          </m:sub>
                        </m:sSub>
                      </m:num>
                      <m:den>
                        <m:rad>
                          <m:radPr>
                            <m:degHide m:val="on"/>
                            <m:ctrlPr>
                              <a:rPr lang="en-US" sz="1800" i="1">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ctrlPr>
                          </m:radPr>
                          <m:deg/>
                          <m:e>
                            <m:r>
                              <a:rPr lang="en-US" sz="1800">
                                <a:solidFill>
                                  <a:schemeClr val="tx1"/>
                                </a:solidFill>
                                <a:effectLst/>
                                <a:latin typeface="Cambria Math" panose="02040503050406030204" pitchFamily="18" charset="0"/>
                                <a:ea typeface="Times New Roman" panose="02020603050405020304" pitchFamily="18" charset="0"/>
                                <a:cs typeface="B Lotus" panose="00000400000000000000" pitchFamily="2" charset="-78"/>
                              </a:rPr>
                              <m:t>2</m:t>
                            </m:r>
                          </m:e>
                        </m:rad>
                      </m:den>
                    </m:f>
                  </m:oMath>
                </a14:m>
                <a:r>
                  <a:rPr lang="fa-IR"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rPr>
                  <a:t>  می‌باشد و مقدار مؤثر یک مقدار ثابت، همان مقدار ثابت است. هنگامی‌که موج سینوسی دارای فرکانس‌های متفاوتی باشد، جملات متعامد هستند پس:</a:t>
                </a:r>
                <a:endParaRPr lang="en-US" sz="1800" dirty="0">
                  <a:solidFill>
                    <a:schemeClr val="tx1"/>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9" name="TextBox 8">
                <a:extLst>
                  <a:ext uri="{FF2B5EF4-FFF2-40B4-BE49-F238E27FC236}">
                    <a16:creationId xmlns:a16="http://schemas.microsoft.com/office/drawing/2014/main" id="{2D3C167A-17FF-4459-90F6-B81FE08BC9DF}"/>
                  </a:ext>
                </a:extLst>
              </p:cNvPr>
              <p:cNvSpPr txBox="1">
                <a:spLocks noRot="1" noChangeAspect="1" noMove="1" noResize="1" noEditPoints="1" noAdjustHandles="1" noChangeArrowheads="1" noChangeShapeType="1" noTextEdit="1"/>
              </p:cNvSpPr>
              <p:nvPr/>
            </p:nvSpPr>
            <p:spPr>
              <a:xfrm>
                <a:off x="304800" y="1587152"/>
                <a:ext cx="8720091" cy="673326"/>
              </a:xfrm>
              <a:prstGeom prst="rect">
                <a:avLst/>
              </a:prstGeom>
              <a:blipFill>
                <a:blip r:embed="rId4"/>
                <a:stretch>
                  <a:fillRect l="-1119" t="-63063" r="-559" b="-522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2" name="Table 11">
                <a:extLst>
                  <a:ext uri="{FF2B5EF4-FFF2-40B4-BE49-F238E27FC236}">
                    <a16:creationId xmlns:a16="http://schemas.microsoft.com/office/drawing/2014/main" id="{2974FB0F-0739-4B50-9683-507C1E232FCC}"/>
                  </a:ext>
                </a:extLst>
              </p:cNvPr>
              <p:cNvGraphicFramePr>
                <a:graphicFrameLocks noGrp="1"/>
              </p:cNvGraphicFramePr>
              <p:nvPr>
                <p:extLst>
                  <p:ext uri="{D42A27DB-BD31-4B8C-83A1-F6EECF244321}">
                    <p14:modId xmlns:p14="http://schemas.microsoft.com/office/powerpoint/2010/main" val="1889965713"/>
                  </p:ext>
                </p:extLst>
              </p:nvPr>
            </p:nvGraphicFramePr>
            <p:xfrm>
              <a:off x="810712" y="2459732"/>
              <a:ext cx="7708265" cy="729425"/>
            </p:xfrm>
            <a:graphic>
              <a:graphicData uri="http://schemas.openxmlformats.org/drawingml/2006/table">
                <a:tbl>
                  <a:tblPr firstRow="1" firstCol="1" bandRow="1">
                    <a:tableStyleId>{5C22544A-7EE6-4342-B048-85BDC9FD1C3A}</a:tableStyleId>
                  </a:tblPr>
                  <a:tblGrid>
                    <a:gridCol w="7467600">
                      <a:extLst>
                        <a:ext uri="{9D8B030D-6E8A-4147-A177-3AD203B41FA5}">
                          <a16:colId xmlns:a16="http://schemas.microsoft.com/office/drawing/2014/main" val="1642081934"/>
                        </a:ext>
                      </a:extLst>
                    </a:gridCol>
                    <a:gridCol w="240665">
                      <a:extLst>
                        <a:ext uri="{9D8B030D-6E8A-4147-A177-3AD203B41FA5}">
                          <a16:colId xmlns:a16="http://schemas.microsoft.com/office/drawing/2014/main" val="2027026299"/>
                        </a:ext>
                      </a:extLst>
                    </a:gridCol>
                  </a:tblGrid>
                  <a:tr h="372745">
                    <a:tc>
                      <a:txBody>
                        <a:bodyPr/>
                        <a:lstStyle/>
                        <a:p>
                          <a:pPr marL="0" marR="0" algn="ctr">
                            <a:lnSpc>
                              <a:spcPct val="9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800" b="0" i="1" smtClean="0">
                                        <a:solidFill>
                                          <a:schemeClr val="tx1"/>
                                        </a:solidFill>
                                        <a:effectLst/>
                                        <a:latin typeface="Cambria Math" panose="02040503050406030204" pitchFamily="18" charset="0"/>
                                      </a:rPr>
                                    </m:ctrlPr>
                                  </m:sSubPr>
                                  <m:e>
                                    <m:r>
                                      <a:rPr lang="en-US" sz="1800" b="0" i="1" smtClean="0">
                                        <a:solidFill>
                                          <a:schemeClr val="tx1"/>
                                        </a:solidFill>
                                        <a:effectLst/>
                                        <a:latin typeface="Cambria Math" panose="02040503050406030204" pitchFamily="18" charset="0"/>
                                      </a:rPr>
                                      <m:t>𝑉</m:t>
                                    </m:r>
                                  </m:e>
                                  <m:sub>
                                    <m:r>
                                      <a:rPr lang="en-US" sz="1800" b="0" i="1" smtClean="0">
                                        <a:solidFill>
                                          <a:schemeClr val="tx1"/>
                                        </a:solidFill>
                                        <a:effectLst/>
                                        <a:latin typeface="Cambria Math" panose="02040503050406030204" pitchFamily="18" charset="0"/>
                                      </a:rPr>
                                      <m:t>𝑟𝑚𝑠</m:t>
                                    </m:r>
                                  </m:sub>
                                </m:sSub>
                                <m:r>
                                  <a:rPr lang="en-US" sz="1800" b="0" smtClean="0">
                                    <a:solidFill>
                                      <a:schemeClr val="tx1"/>
                                    </a:solidFill>
                                    <a:effectLst/>
                                    <a:latin typeface="Cambria Math" panose="02040503050406030204" pitchFamily="18" charset="0"/>
                                  </a:rPr>
                                  <m:t>=</m:t>
                                </m:r>
                                <m:rad>
                                  <m:radPr>
                                    <m:degHide m:val="on"/>
                                    <m:ctrlPr>
                                      <a:rPr lang="en-US" sz="1800" b="0" i="1">
                                        <a:solidFill>
                                          <a:schemeClr val="tx1"/>
                                        </a:solidFill>
                                        <a:effectLst/>
                                        <a:latin typeface="Cambria Math" panose="02040503050406030204" pitchFamily="18" charset="0"/>
                                      </a:rPr>
                                    </m:ctrlPr>
                                  </m:radPr>
                                  <m:deg/>
                                  <m:e>
                                    <m:sSubSup>
                                      <m:sSubSupPr>
                                        <m:ctrlPr>
                                          <a:rPr lang="en-US" sz="1800" b="0" i="1">
                                            <a:solidFill>
                                              <a:schemeClr val="tx1"/>
                                            </a:solidFill>
                                            <a:effectLst/>
                                            <a:latin typeface="Cambria Math" panose="02040503050406030204" pitchFamily="18" charset="0"/>
                                          </a:rPr>
                                        </m:ctrlPr>
                                      </m:sSubSupPr>
                                      <m:e>
                                        <m:r>
                                          <a:rPr lang="en-US" sz="1800" b="0" i="1" smtClean="0">
                                            <a:solidFill>
                                              <a:schemeClr val="tx1"/>
                                            </a:solidFill>
                                            <a:effectLst/>
                                            <a:latin typeface="Cambria Math" panose="02040503050406030204" pitchFamily="18" charset="0"/>
                                          </a:rPr>
                                          <m:t>𝑉</m:t>
                                        </m:r>
                                      </m:e>
                                      <m:sub>
                                        <m:r>
                                          <a:rPr lang="en-US" sz="1800" b="0" i="1" smtClean="0">
                                            <a:solidFill>
                                              <a:schemeClr val="tx1"/>
                                            </a:solidFill>
                                            <a:effectLst/>
                                            <a:latin typeface="Cambria Math" panose="02040503050406030204" pitchFamily="18" charset="0"/>
                                          </a:rPr>
                                          <m:t>1</m:t>
                                        </m:r>
                                        <m:r>
                                          <m:rPr>
                                            <m:nor/>
                                          </m:rPr>
                                          <a:rPr lang="en-US" sz="1800" b="0">
                                            <a:solidFill>
                                              <a:schemeClr val="tx1"/>
                                            </a:solidFill>
                                            <a:effectLst/>
                                          </a:rPr>
                                          <m:t>,</m:t>
                                        </m:r>
                                        <m:r>
                                          <a:rPr lang="en-US" sz="1800" b="0" i="1" smtClean="0">
                                            <a:solidFill>
                                              <a:schemeClr val="tx1"/>
                                            </a:solidFill>
                                            <a:effectLst/>
                                            <a:latin typeface="Cambria Math" panose="02040503050406030204" pitchFamily="18" charset="0"/>
                                          </a:rPr>
                                          <m:t>𝑟𝑚𝑠</m:t>
                                        </m:r>
                                      </m:sub>
                                      <m:sup>
                                        <m:r>
                                          <a:rPr lang="en-US" sz="1800" b="0" i="1" smtClean="0">
                                            <a:solidFill>
                                              <a:schemeClr val="tx1"/>
                                            </a:solidFill>
                                            <a:effectLst/>
                                            <a:latin typeface="Cambria Math" panose="02040503050406030204" pitchFamily="18" charset="0"/>
                                          </a:rPr>
                                          <m:t>2</m:t>
                                        </m:r>
                                      </m:sup>
                                    </m:sSubSup>
                                    <m:r>
                                      <a:rPr lang="en-US" sz="1800" b="0" smtClean="0">
                                        <a:solidFill>
                                          <a:schemeClr val="tx1"/>
                                        </a:solidFill>
                                        <a:effectLst/>
                                        <a:latin typeface="Cambria Math" panose="02040503050406030204" pitchFamily="18" charset="0"/>
                                      </a:rPr>
                                      <m:t>+</m:t>
                                    </m:r>
                                    <m:sSubSup>
                                      <m:sSubSupPr>
                                        <m:ctrlPr>
                                          <a:rPr lang="en-US" sz="1800" b="0" i="1">
                                            <a:solidFill>
                                              <a:schemeClr val="tx1"/>
                                            </a:solidFill>
                                            <a:effectLst/>
                                            <a:latin typeface="Cambria Math" panose="02040503050406030204" pitchFamily="18" charset="0"/>
                                          </a:rPr>
                                        </m:ctrlPr>
                                      </m:sSubSupPr>
                                      <m:e>
                                        <m:r>
                                          <a:rPr lang="en-US" sz="1800" b="0" i="1" smtClean="0">
                                            <a:solidFill>
                                              <a:schemeClr val="tx1"/>
                                            </a:solidFill>
                                            <a:effectLst/>
                                            <a:latin typeface="Cambria Math" panose="02040503050406030204" pitchFamily="18" charset="0"/>
                                          </a:rPr>
                                          <m:t>𝑉</m:t>
                                        </m:r>
                                      </m:e>
                                      <m:sub>
                                        <m:r>
                                          <a:rPr lang="en-US" sz="1800" b="0" i="1" smtClean="0">
                                            <a:solidFill>
                                              <a:schemeClr val="tx1"/>
                                            </a:solidFill>
                                            <a:effectLst/>
                                            <a:latin typeface="Cambria Math" panose="02040503050406030204" pitchFamily="18" charset="0"/>
                                          </a:rPr>
                                          <m:t>2</m:t>
                                        </m:r>
                                        <m:r>
                                          <m:rPr>
                                            <m:nor/>
                                          </m:rPr>
                                          <a:rPr lang="en-US" sz="1800" b="0">
                                            <a:solidFill>
                                              <a:schemeClr val="tx1"/>
                                            </a:solidFill>
                                            <a:effectLst/>
                                          </a:rPr>
                                          <m:t>,</m:t>
                                        </m:r>
                                        <m:r>
                                          <a:rPr lang="en-US" sz="1800" b="0" i="1" smtClean="0">
                                            <a:solidFill>
                                              <a:schemeClr val="tx1"/>
                                            </a:solidFill>
                                            <a:effectLst/>
                                            <a:latin typeface="Cambria Math" panose="02040503050406030204" pitchFamily="18" charset="0"/>
                                          </a:rPr>
                                          <m:t>𝑟𝑚𝑠</m:t>
                                        </m:r>
                                      </m:sub>
                                      <m:sup>
                                        <m:r>
                                          <a:rPr lang="en-US" sz="1800" b="0" i="1" smtClean="0">
                                            <a:solidFill>
                                              <a:schemeClr val="tx1"/>
                                            </a:solidFill>
                                            <a:effectLst/>
                                            <a:latin typeface="Cambria Math" panose="02040503050406030204" pitchFamily="18" charset="0"/>
                                          </a:rPr>
                                          <m:t>2</m:t>
                                        </m:r>
                                      </m:sup>
                                    </m:sSubSup>
                                    <m:r>
                                      <a:rPr lang="en-US" sz="1800" b="0" smtClean="0">
                                        <a:solidFill>
                                          <a:schemeClr val="tx1"/>
                                        </a:solidFill>
                                        <a:effectLst/>
                                        <a:latin typeface="Cambria Math" panose="02040503050406030204" pitchFamily="18" charset="0"/>
                                      </a:rPr>
                                      <m:t>+</m:t>
                                    </m:r>
                                    <m:sSubSup>
                                      <m:sSubSupPr>
                                        <m:ctrlPr>
                                          <a:rPr lang="en-US" sz="1800" b="0" i="1">
                                            <a:solidFill>
                                              <a:schemeClr val="tx1"/>
                                            </a:solidFill>
                                            <a:effectLst/>
                                            <a:latin typeface="Cambria Math" panose="02040503050406030204" pitchFamily="18" charset="0"/>
                                          </a:rPr>
                                        </m:ctrlPr>
                                      </m:sSubSupPr>
                                      <m:e>
                                        <m:r>
                                          <a:rPr lang="en-US" sz="1800" b="0" i="1" smtClean="0">
                                            <a:solidFill>
                                              <a:schemeClr val="tx1"/>
                                            </a:solidFill>
                                            <a:effectLst/>
                                            <a:latin typeface="Cambria Math" panose="02040503050406030204" pitchFamily="18" charset="0"/>
                                          </a:rPr>
                                          <m:t>𝑉</m:t>
                                        </m:r>
                                      </m:e>
                                      <m:sub>
                                        <m:r>
                                          <a:rPr lang="en-US" sz="1800" b="0" i="1" smtClean="0">
                                            <a:solidFill>
                                              <a:schemeClr val="tx1"/>
                                            </a:solidFill>
                                            <a:effectLst/>
                                            <a:latin typeface="Cambria Math" panose="02040503050406030204" pitchFamily="18" charset="0"/>
                                          </a:rPr>
                                          <m:t>3</m:t>
                                        </m:r>
                                        <m:r>
                                          <m:rPr>
                                            <m:nor/>
                                          </m:rPr>
                                          <a:rPr lang="en-US" sz="1800" b="0">
                                            <a:solidFill>
                                              <a:schemeClr val="tx1"/>
                                            </a:solidFill>
                                            <a:effectLst/>
                                          </a:rPr>
                                          <m:t>,</m:t>
                                        </m:r>
                                        <m:r>
                                          <a:rPr lang="en-US" sz="1800" b="0" i="1" smtClean="0">
                                            <a:solidFill>
                                              <a:schemeClr val="tx1"/>
                                            </a:solidFill>
                                            <a:effectLst/>
                                            <a:latin typeface="Cambria Math" panose="02040503050406030204" pitchFamily="18" charset="0"/>
                                          </a:rPr>
                                          <m:t>𝑟𝑚𝑠</m:t>
                                        </m:r>
                                      </m:sub>
                                      <m:sup>
                                        <m:r>
                                          <a:rPr lang="en-US" sz="1800" b="0" i="1" smtClean="0">
                                            <a:solidFill>
                                              <a:schemeClr val="tx1"/>
                                            </a:solidFill>
                                            <a:effectLst/>
                                            <a:latin typeface="Cambria Math" panose="02040503050406030204" pitchFamily="18" charset="0"/>
                                          </a:rPr>
                                          <m:t>2</m:t>
                                        </m:r>
                                      </m:sup>
                                    </m:sSubSup>
                                  </m:e>
                                </m:rad>
                                <m:r>
                                  <a:rPr lang="en-US" sz="1800" b="0" smtClean="0">
                                    <a:solidFill>
                                      <a:schemeClr val="tx1"/>
                                    </a:solidFill>
                                    <a:effectLst/>
                                    <a:latin typeface="Cambria Math" panose="02040503050406030204" pitchFamily="18" charset="0"/>
                                  </a:rPr>
                                  <m:t>=</m:t>
                                </m:r>
                                <m:rad>
                                  <m:radPr>
                                    <m:degHide m:val="on"/>
                                    <m:ctrlPr>
                                      <a:rPr lang="en-US" sz="1800" b="0" i="1">
                                        <a:solidFill>
                                          <a:schemeClr val="tx1"/>
                                        </a:solidFill>
                                        <a:effectLst/>
                                        <a:latin typeface="Cambria Math" panose="02040503050406030204" pitchFamily="18" charset="0"/>
                                      </a:rPr>
                                    </m:ctrlPr>
                                  </m:radPr>
                                  <m:deg/>
                                  <m:e>
                                    <m:sSup>
                                      <m:sSupPr>
                                        <m:ctrlPr>
                                          <a:rPr lang="en-US" sz="1800" b="0" i="1">
                                            <a:solidFill>
                                              <a:schemeClr val="tx1"/>
                                            </a:solidFill>
                                            <a:effectLst/>
                                            <a:latin typeface="Cambria Math" panose="02040503050406030204" pitchFamily="18" charset="0"/>
                                          </a:rPr>
                                        </m:ctrlPr>
                                      </m:sSupPr>
                                      <m:e>
                                        <m:r>
                                          <a:rPr lang="en-US" sz="1800" b="0" i="1" smtClean="0">
                                            <a:solidFill>
                                              <a:schemeClr val="tx1"/>
                                            </a:solidFill>
                                            <a:effectLst/>
                                            <a:latin typeface="Cambria Math" panose="02040503050406030204" pitchFamily="18" charset="0"/>
                                          </a:rPr>
                                          <m:t>4</m:t>
                                        </m:r>
                                      </m:e>
                                      <m:sup>
                                        <m:r>
                                          <a:rPr lang="en-US" sz="1800" b="0" i="1" smtClean="0">
                                            <a:solidFill>
                                              <a:schemeClr val="tx1"/>
                                            </a:solidFill>
                                            <a:effectLst/>
                                            <a:latin typeface="Cambria Math" panose="02040503050406030204" pitchFamily="18" charset="0"/>
                                          </a:rPr>
                                          <m:t>2</m:t>
                                        </m:r>
                                      </m:sup>
                                    </m:sSup>
                                    <m:r>
                                      <a:rPr lang="en-US" sz="1800" b="0" smtClean="0">
                                        <a:solidFill>
                                          <a:schemeClr val="tx1"/>
                                        </a:solidFill>
                                        <a:effectLst/>
                                        <a:latin typeface="Cambria Math" panose="02040503050406030204" pitchFamily="18" charset="0"/>
                                      </a:rPr>
                                      <m:t>+</m:t>
                                    </m:r>
                                    <m:sSup>
                                      <m:sSupPr>
                                        <m:ctrlPr>
                                          <a:rPr lang="en-US" sz="1800" b="0" i="1">
                                            <a:solidFill>
                                              <a:schemeClr val="tx1"/>
                                            </a:solidFill>
                                            <a:effectLst/>
                                            <a:latin typeface="Cambria Math" panose="02040503050406030204" pitchFamily="18" charset="0"/>
                                          </a:rPr>
                                        </m:ctrlPr>
                                      </m:sSupPr>
                                      <m:e>
                                        <m:d>
                                          <m:dPr>
                                            <m:ctrlPr>
                                              <a:rPr lang="en-US" sz="1800" b="0" i="1">
                                                <a:solidFill>
                                                  <a:schemeClr val="tx1"/>
                                                </a:solidFill>
                                                <a:effectLst/>
                                                <a:latin typeface="Cambria Math" panose="02040503050406030204" pitchFamily="18" charset="0"/>
                                              </a:rPr>
                                            </m:ctrlPr>
                                          </m:dPr>
                                          <m:e>
                                            <m:f>
                                              <m:fPr>
                                                <m:ctrlPr>
                                                  <a:rPr lang="en-US" sz="1800" b="0" i="1">
                                                    <a:solidFill>
                                                      <a:schemeClr val="tx1"/>
                                                    </a:solidFill>
                                                    <a:effectLst/>
                                                    <a:latin typeface="Cambria Math" panose="02040503050406030204" pitchFamily="18" charset="0"/>
                                                  </a:rPr>
                                                </m:ctrlPr>
                                              </m:fPr>
                                              <m:num>
                                                <m:r>
                                                  <a:rPr lang="en-US" sz="1800" b="0" i="1" smtClean="0">
                                                    <a:solidFill>
                                                      <a:schemeClr val="tx1"/>
                                                    </a:solidFill>
                                                    <a:effectLst/>
                                                    <a:latin typeface="Cambria Math" panose="02040503050406030204" pitchFamily="18" charset="0"/>
                                                  </a:rPr>
                                                  <m:t>8</m:t>
                                                </m:r>
                                              </m:num>
                                              <m:den>
                                                <m:rad>
                                                  <m:radPr>
                                                    <m:degHide m:val="on"/>
                                                    <m:ctrlPr>
                                                      <a:rPr lang="en-US" sz="1800" b="0" i="1">
                                                        <a:solidFill>
                                                          <a:schemeClr val="tx1"/>
                                                        </a:solidFill>
                                                        <a:effectLst/>
                                                        <a:latin typeface="Cambria Math" panose="02040503050406030204" pitchFamily="18" charset="0"/>
                                                      </a:rPr>
                                                    </m:ctrlPr>
                                                  </m:radPr>
                                                  <m:deg/>
                                                  <m:e>
                                                    <m:r>
                                                      <a:rPr lang="en-US" sz="1800" b="0" i="1" smtClean="0">
                                                        <a:solidFill>
                                                          <a:schemeClr val="tx1"/>
                                                        </a:solidFill>
                                                        <a:effectLst/>
                                                        <a:latin typeface="Cambria Math" panose="02040503050406030204" pitchFamily="18" charset="0"/>
                                                      </a:rPr>
                                                      <m:t>2</m:t>
                                                    </m:r>
                                                  </m:e>
                                                </m:rad>
                                              </m:den>
                                            </m:f>
                                          </m:e>
                                        </m:d>
                                      </m:e>
                                      <m:sup>
                                        <m:r>
                                          <a:rPr lang="en-US" sz="1800" b="0" i="1" smtClean="0">
                                            <a:solidFill>
                                              <a:schemeClr val="tx1"/>
                                            </a:solidFill>
                                            <a:effectLst/>
                                            <a:latin typeface="Cambria Math" panose="02040503050406030204" pitchFamily="18" charset="0"/>
                                          </a:rPr>
                                          <m:t>2</m:t>
                                        </m:r>
                                      </m:sup>
                                    </m:sSup>
                                    <m:r>
                                      <a:rPr lang="en-US" sz="1800" b="0" smtClean="0">
                                        <a:solidFill>
                                          <a:schemeClr val="tx1"/>
                                        </a:solidFill>
                                        <a:effectLst/>
                                        <a:latin typeface="Cambria Math" panose="02040503050406030204" pitchFamily="18" charset="0"/>
                                      </a:rPr>
                                      <m:t>+</m:t>
                                    </m:r>
                                    <m:sSup>
                                      <m:sSupPr>
                                        <m:ctrlPr>
                                          <a:rPr lang="en-US" sz="1800" b="0" i="1">
                                            <a:solidFill>
                                              <a:schemeClr val="tx1"/>
                                            </a:solidFill>
                                            <a:effectLst/>
                                            <a:latin typeface="Cambria Math" panose="02040503050406030204" pitchFamily="18" charset="0"/>
                                          </a:rPr>
                                        </m:ctrlPr>
                                      </m:sSupPr>
                                      <m:e>
                                        <m:d>
                                          <m:dPr>
                                            <m:ctrlPr>
                                              <a:rPr lang="en-US" sz="1800" b="0" i="1">
                                                <a:solidFill>
                                                  <a:schemeClr val="tx1"/>
                                                </a:solidFill>
                                                <a:effectLst/>
                                                <a:latin typeface="Cambria Math" panose="02040503050406030204" pitchFamily="18" charset="0"/>
                                              </a:rPr>
                                            </m:ctrlPr>
                                          </m:dPr>
                                          <m:e>
                                            <m:f>
                                              <m:fPr>
                                                <m:ctrlPr>
                                                  <a:rPr lang="en-US" sz="1800" b="0" i="1">
                                                    <a:solidFill>
                                                      <a:schemeClr val="tx1"/>
                                                    </a:solidFill>
                                                    <a:effectLst/>
                                                    <a:latin typeface="Cambria Math" panose="02040503050406030204" pitchFamily="18" charset="0"/>
                                                  </a:rPr>
                                                </m:ctrlPr>
                                              </m:fPr>
                                              <m:num>
                                                <m:r>
                                                  <a:rPr lang="en-US" sz="1800" b="0" i="1" smtClean="0">
                                                    <a:solidFill>
                                                      <a:schemeClr val="tx1"/>
                                                    </a:solidFill>
                                                    <a:effectLst/>
                                                    <a:latin typeface="Cambria Math" panose="02040503050406030204" pitchFamily="18" charset="0"/>
                                                  </a:rPr>
                                                  <m:t>5</m:t>
                                                </m:r>
                                              </m:num>
                                              <m:den>
                                                <m:rad>
                                                  <m:radPr>
                                                    <m:degHide m:val="on"/>
                                                    <m:ctrlPr>
                                                      <a:rPr lang="en-US" sz="1800" b="0" i="1">
                                                        <a:solidFill>
                                                          <a:schemeClr val="tx1"/>
                                                        </a:solidFill>
                                                        <a:effectLst/>
                                                        <a:latin typeface="Cambria Math" panose="02040503050406030204" pitchFamily="18" charset="0"/>
                                                      </a:rPr>
                                                    </m:ctrlPr>
                                                  </m:radPr>
                                                  <m:deg/>
                                                  <m:e>
                                                    <m:r>
                                                      <a:rPr lang="en-US" sz="1800" b="0" i="1" smtClean="0">
                                                        <a:solidFill>
                                                          <a:schemeClr val="tx1"/>
                                                        </a:solidFill>
                                                        <a:effectLst/>
                                                        <a:latin typeface="Cambria Math" panose="02040503050406030204" pitchFamily="18" charset="0"/>
                                                      </a:rPr>
                                                      <m:t>2</m:t>
                                                    </m:r>
                                                  </m:e>
                                                </m:rad>
                                              </m:den>
                                            </m:f>
                                          </m:e>
                                        </m:d>
                                      </m:e>
                                      <m:sup>
                                        <m:r>
                                          <a:rPr lang="en-US" sz="1800" b="0" i="1" smtClean="0">
                                            <a:solidFill>
                                              <a:schemeClr val="tx1"/>
                                            </a:solidFill>
                                            <a:effectLst/>
                                            <a:latin typeface="Cambria Math" panose="02040503050406030204" pitchFamily="18" charset="0"/>
                                          </a:rPr>
                                          <m:t>2</m:t>
                                        </m:r>
                                      </m:sup>
                                    </m:sSup>
                                  </m:e>
                                </m:rad>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7</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78</m:t>
                                </m:r>
                                <m:r>
                                  <m:rPr>
                                    <m:nor/>
                                  </m:rPr>
                                  <a:rPr lang="en-US" sz="1800" b="0">
                                    <a:solidFill>
                                      <a:schemeClr val="tx1"/>
                                    </a:solidFill>
                                    <a:effectLst/>
                                  </a:rPr>
                                  <m:t> </m:t>
                                </m:r>
                                <m:r>
                                  <m:rPr>
                                    <m:nor/>
                                  </m:rPr>
                                  <a:rPr lang="en-US" sz="1800" b="0">
                                    <a:solidFill>
                                      <a:schemeClr val="tx1"/>
                                    </a:solidFill>
                                    <a:effectLst/>
                                  </a:rPr>
                                  <m:t>V</m:t>
                                </m:r>
                              </m:oMath>
                            </m:oMathPara>
                          </a14:m>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320882700"/>
                      </a:ext>
                    </a:extLst>
                  </a:tr>
                </a:tbl>
              </a:graphicData>
            </a:graphic>
          </p:graphicFrame>
        </mc:Choice>
        <mc:Fallback xmlns="">
          <p:graphicFrame>
            <p:nvGraphicFramePr>
              <p:cNvPr id="12" name="Table 11">
                <a:extLst>
                  <a:ext uri="{FF2B5EF4-FFF2-40B4-BE49-F238E27FC236}">
                    <a16:creationId xmlns:a16="http://schemas.microsoft.com/office/drawing/2014/main" id="{2974FB0F-0739-4B50-9683-507C1E232FCC}"/>
                  </a:ext>
                </a:extLst>
              </p:cNvPr>
              <p:cNvGraphicFramePr>
                <a:graphicFrameLocks noGrp="1"/>
              </p:cNvGraphicFramePr>
              <p:nvPr>
                <p:extLst>
                  <p:ext uri="{D42A27DB-BD31-4B8C-83A1-F6EECF244321}">
                    <p14:modId xmlns:p14="http://schemas.microsoft.com/office/powerpoint/2010/main" val="1889965713"/>
                  </p:ext>
                </p:extLst>
              </p:nvPr>
            </p:nvGraphicFramePr>
            <p:xfrm>
              <a:off x="810712" y="2459732"/>
              <a:ext cx="7708265" cy="729425"/>
            </p:xfrm>
            <a:graphic>
              <a:graphicData uri="http://schemas.openxmlformats.org/drawingml/2006/table">
                <a:tbl>
                  <a:tblPr firstRow="1" firstCol="1" bandRow="1">
                    <a:tableStyleId>{5C22544A-7EE6-4342-B048-85BDC9FD1C3A}</a:tableStyleId>
                  </a:tblPr>
                  <a:tblGrid>
                    <a:gridCol w="7467600">
                      <a:extLst>
                        <a:ext uri="{9D8B030D-6E8A-4147-A177-3AD203B41FA5}">
                          <a16:colId xmlns:a16="http://schemas.microsoft.com/office/drawing/2014/main" val="1642081934"/>
                        </a:ext>
                      </a:extLst>
                    </a:gridCol>
                    <a:gridCol w="240665">
                      <a:extLst>
                        <a:ext uri="{9D8B030D-6E8A-4147-A177-3AD203B41FA5}">
                          <a16:colId xmlns:a16="http://schemas.microsoft.com/office/drawing/2014/main" val="2027026299"/>
                        </a:ext>
                      </a:extLst>
                    </a:gridCol>
                  </a:tblGrid>
                  <a:tr h="729425">
                    <a:tc>
                      <a:txBody>
                        <a:bodyPr/>
                        <a:lstStyle/>
                        <a:p>
                          <a:endParaRPr lang="en-US"/>
                        </a:p>
                      </a:txBody>
                      <a:tcPr marL="68580" marR="68580" marT="0" marB="0" anchor="ctr">
                        <a:blipFill>
                          <a:blip r:embed="rId5"/>
                          <a:stretch>
                            <a:fillRect l="-82" t="-1653" r="-3589" b="-4132"/>
                          </a:stretch>
                        </a:blipFill>
                      </a:tcPr>
                    </a:tc>
                    <a:tc>
                      <a:txBody>
                        <a:bodyPr/>
                        <a:lstStyle/>
                        <a:p>
                          <a:pPr marL="0" marR="0" algn="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320882700"/>
                      </a:ext>
                    </a:extLst>
                  </a:tr>
                </a:tbl>
              </a:graphicData>
            </a:graphic>
          </p:graphicFrame>
        </mc:Fallback>
      </mc:AlternateContent>
      <p:sp>
        <p:nvSpPr>
          <p:cNvPr id="14" name="TextBox 13">
            <a:extLst>
              <a:ext uri="{FF2B5EF4-FFF2-40B4-BE49-F238E27FC236}">
                <a16:creationId xmlns:a16="http://schemas.microsoft.com/office/drawing/2014/main" id="{B23CFB07-49B1-49EA-B125-9DF8DD6AEAFA}"/>
              </a:ext>
            </a:extLst>
          </p:cNvPr>
          <p:cNvSpPr txBox="1"/>
          <p:nvPr/>
        </p:nvSpPr>
        <p:spPr>
          <a:xfrm>
            <a:off x="304800" y="3581400"/>
            <a:ext cx="8458200" cy="646331"/>
          </a:xfrm>
          <a:prstGeom prst="rect">
            <a:avLst/>
          </a:prstGeom>
          <a:noFill/>
        </p:spPr>
        <p:txBody>
          <a:bodyPr wrap="square">
            <a:spAutoFit/>
          </a:bodyPr>
          <a:lstStyle/>
          <a:p>
            <a:pPr marL="0" marR="0" algn="just" rtl="1">
              <a:spcBef>
                <a:spcPts val="0"/>
              </a:spcBef>
              <a:spcAft>
                <a:spcPts val="0"/>
              </a:spcAft>
              <a:tabLst>
                <a:tab pos="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 هنگامی‌که سینوسی‌ها دارای فرکانس یکسانی هستند، انتگرال حاصل‌ضرب دوبه</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دوی آنها در طول یک دوره تناوب صفر نمی‌باشد. بنابراین،‌ ابتدا سینوسی‌ها را به‌صورت </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فیزوری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با هم جمع می‌کنیم:</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7" name="Table 16">
                <a:extLst>
                  <a:ext uri="{FF2B5EF4-FFF2-40B4-BE49-F238E27FC236}">
                    <a16:creationId xmlns:a16="http://schemas.microsoft.com/office/drawing/2014/main" id="{CCE25AD5-7749-453A-B6C6-3A262537A32E}"/>
                  </a:ext>
                </a:extLst>
              </p:cNvPr>
              <p:cNvGraphicFramePr>
                <a:graphicFrameLocks noGrp="1"/>
              </p:cNvGraphicFramePr>
              <p:nvPr>
                <p:extLst/>
              </p:nvPr>
            </p:nvGraphicFramePr>
            <p:xfrm>
              <a:off x="2127567" y="4493324"/>
              <a:ext cx="4812665" cy="493776"/>
            </p:xfrm>
            <a:graphic>
              <a:graphicData uri="http://schemas.openxmlformats.org/drawingml/2006/table">
                <a:tbl>
                  <a:tblPr firstRow="1" firstCol="1" bandRow="1">
                    <a:tableStyleId>{5C22544A-7EE6-4342-B048-85BDC9FD1C3A}</a:tableStyleId>
                  </a:tblPr>
                  <a:tblGrid>
                    <a:gridCol w="4240530">
                      <a:extLst>
                        <a:ext uri="{9D8B030D-6E8A-4147-A177-3AD203B41FA5}">
                          <a16:colId xmlns:a16="http://schemas.microsoft.com/office/drawing/2014/main" val="2319977920"/>
                        </a:ext>
                      </a:extLst>
                    </a:gridCol>
                    <a:gridCol w="572135">
                      <a:extLst>
                        <a:ext uri="{9D8B030D-6E8A-4147-A177-3AD203B41FA5}">
                          <a16:colId xmlns:a16="http://schemas.microsoft.com/office/drawing/2014/main" val="794740202"/>
                        </a:ext>
                      </a:extLst>
                    </a:gridCol>
                  </a:tblGrid>
                  <a:tr h="372745">
                    <a:tc>
                      <a:txBody>
                        <a:bodyPr/>
                        <a:lstStyle/>
                        <a:p>
                          <a:pPr marL="0" marR="0" algn="ctr">
                            <a:lnSpc>
                              <a:spcPct val="9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ea typeface="Cambria Math" panose="02040503050406030204" pitchFamily="18" charset="0"/>
                                  </a:rPr>
                                  <m:t>8</m:t>
                                </m:r>
                                <m:r>
                                  <m:rPr>
                                    <m:nor/>
                                  </m:rPr>
                                  <a:rPr lang="en-US" sz="1800">
                                    <a:solidFill>
                                      <a:schemeClr val="tx1"/>
                                    </a:solidFill>
                                    <a:effectLst/>
                                    <a:latin typeface="Cambria Math" panose="02040503050406030204" pitchFamily="18" charset="0"/>
                                    <a:ea typeface="Cambria Math" panose="02040503050406030204" pitchFamily="18" charset="0"/>
                                  </a:rPr>
                                  <m:t>∠</m:t>
                                </m:r>
                                <m:sSup>
                                  <m:sSupPr>
                                    <m:ctrlPr>
                                      <a:rPr lang="en-US" sz="1800" i="1">
                                        <a:solidFill>
                                          <a:schemeClr val="tx1"/>
                                        </a:solidFill>
                                        <a:effectLst/>
                                        <a:latin typeface="Cambria Math" panose="02040503050406030204" pitchFamily="18" charset="0"/>
                                        <a:ea typeface="Cambria Math" panose="02040503050406030204" pitchFamily="18" charset="0"/>
                                      </a:rPr>
                                    </m:ctrlPr>
                                  </m:sSupPr>
                                  <m:e>
                                    <m:r>
                                      <a:rPr lang="en-US" sz="1800">
                                        <a:solidFill>
                                          <a:schemeClr val="tx1"/>
                                        </a:solidFill>
                                        <a:effectLst/>
                                        <a:latin typeface="Cambria Math" panose="02040503050406030204" pitchFamily="18" charset="0"/>
                                        <a:ea typeface="Cambria Math" panose="02040503050406030204" pitchFamily="18" charset="0"/>
                                      </a:rPr>
                                      <m:t>10</m:t>
                                    </m:r>
                                  </m:e>
                                  <m:sup>
                                    <m:r>
                                      <a:rPr lang="en-US" sz="1800">
                                        <a:solidFill>
                                          <a:schemeClr val="tx1"/>
                                        </a:solidFill>
                                        <a:effectLst/>
                                        <a:latin typeface="Cambria Math" panose="02040503050406030204" pitchFamily="18" charset="0"/>
                                        <a:ea typeface="Cambria Math" panose="02040503050406030204" pitchFamily="18" charset="0"/>
                                      </a:rPr>
                                      <m:t>∘</m:t>
                                    </m:r>
                                  </m:sup>
                                </m:sSup>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5</m:t>
                                </m:r>
                                <m:r>
                                  <m:rPr>
                                    <m:nor/>
                                  </m:rPr>
                                  <a:rPr lang="en-US" sz="1800">
                                    <a:solidFill>
                                      <a:schemeClr val="tx1"/>
                                    </a:solidFill>
                                    <a:effectLst/>
                                    <a:latin typeface="Cambria Math" panose="02040503050406030204" pitchFamily="18" charset="0"/>
                                    <a:ea typeface="Cambria Math" panose="02040503050406030204" pitchFamily="18" charset="0"/>
                                  </a:rPr>
                                  <m:t>∠</m:t>
                                </m:r>
                                <m:sSup>
                                  <m:sSupPr>
                                    <m:ctrlPr>
                                      <a:rPr lang="en-US" sz="1800" i="1">
                                        <a:solidFill>
                                          <a:schemeClr val="tx1"/>
                                        </a:solidFill>
                                        <a:effectLst/>
                                        <a:latin typeface="Cambria Math" panose="02040503050406030204" pitchFamily="18" charset="0"/>
                                        <a:ea typeface="Cambria Math" panose="02040503050406030204" pitchFamily="18" charset="0"/>
                                      </a:rPr>
                                    </m:ctrlPr>
                                  </m:sSupPr>
                                  <m:e>
                                    <m:r>
                                      <a:rPr lang="en-US" sz="1800">
                                        <a:solidFill>
                                          <a:schemeClr val="tx1"/>
                                        </a:solidFill>
                                        <a:effectLst/>
                                        <a:latin typeface="Cambria Math" panose="02040503050406030204" pitchFamily="18" charset="0"/>
                                        <a:ea typeface="Cambria Math" panose="02040503050406030204" pitchFamily="18" charset="0"/>
                                      </a:rPr>
                                      <m:t>50</m:t>
                                    </m:r>
                                  </m:e>
                                  <m:sup>
                                    <m:r>
                                      <a:rPr lang="en-US" sz="1800">
                                        <a:solidFill>
                                          <a:schemeClr val="tx1"/>
                                        </a:solidFill>
                                        <a:effectLst/>
                                        <a:latin typeface="Cambria Math" panose="02040503050406030204" pitchFamily="18" charset="0"/>
                                        <a:ea typeface="Cambria Math" panose="02040503050406030204" pitchFamily="18" charset="0"/>
                                      </a:rPr>
                                      <m:t>∘</m:t>
                                    </m:r>
                                  </m:sup>
                                </m:sSup>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12</m:t>
                                </m:r>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3</m:t>
                                </m:r>
                                <m:r>
                                  <m:rPr>
                                    <m:nor/>
                                  </m:rPr>
                                  <a:rPr lang="en-US" sz="1800">
                                    <a:solidFill>
                                      <a:schemeClr val="tx1"/>
                                    </a:solidFill>
                                    <a:effectLst/>
                                    <a:latin typeface="Cambria Math" panose="02040503050406030204" pitchFamily="18" charset="0"/>
                                    <a:ea typeface="Cambria Math" panose="02040503050406030204" pitchFamily="18" charset="0"/>
                                  </a:rPr>
                                  <m:t>∠</m:t>
                                </m:r>
                                <m:sSup>
                                  <m:sSupPr>
                                    <m:ctrlPr>
                                      <a:rPr lang="en-US" sz="1800" i="1">
                                        <a:solidFill>
                                          <a:schemeClr val="tx1"/>
                                        </a:solidFill>
                                        <a:effectLst/>
                                        <a:latin typeface="Cambria Math" panose="02040503050406030204" pitchFamily="18" charset="0"/>
                                        <a:ea typeface="Cambria Math" panose="02040503050406030204" pitchFamily="18" charset="0"/>
                                      </a:rPr>
                                    </m:ctrlPr>
                                  </m:sSupPr>
                                  <m:e>
                                    <m:r>
                                      <a:rPr lang="en-US" sz="1800">
                                        <a:solidFill>
                                          <a:schemeClr val="tx1"/>
                                        </a:solidFill>
                                        <a:effectLst/>
                                        <a:latin typeface="Cambria Math" panose="02040503050406030204" pitchFamily="18" charset="0"/>
                                        <a:ea typeface="Cambria Math" panose="02040503050406030204" pitchFamily="18" charset="0"/>
                                      </a:rPr>
                                      <m:t>25</m:t>
                                    </m:r>
                                    <m:r>
                                      <a:rPr lang="en-US" sz="1800">
                                        <a:solidFill>
                                          <a:schemeClr val="tx1"/>
                                        </a:solidFill>
                                        <a:effectLst/>
                                        <a:latin typeface="Cambria Math" panose="02040503050406030204" pitchFamily="18" charset="0"/>
                                        <a:ea typeface="Cambria Math" panose="02040503050406030204" pitchFamily="18" charset="0"/>
                                      </a:rPr>
                                      <m:t>.</m:t>
                                    </m:r>
                                    <m:r>
                                      <a:rPr lang="en-US" sz="1800">
                                        <a:solidFill>
                                          <a:schemeClr val="tx1"/>
                                        </a:solidFill>
                                        <a:effectLst/>
                                        <a:latin typeface="Cambria Math" panose="02040503050406030204" pitchFamily="18" charset="0"/>
                                        <a:ea typeface="Cambria Math" panose="02040503050406030204" pitchFamily="18" charset="0"/>
                                      </a:rPr>
                                      <m:t>2</m:t>
                                    </m:r>
                                  </m:e>
                                  <m:sup>
                                    <m:r>
                                      <a:rPr lang="en-US" sz="1800">
                                        <a:solidFill>
                                          <a:schemeClr val="tx1"/>
                                        </a:solidFill>
                                        <a:effectLst/>
                                        <a:latin typeface="Cambria Math" panose="02040503050406030204" pitchFamily="18" charset="0"/>
                                        <a:ea typeface="Cambria Math" panose="02040503050406030204" pitchFamily="18" charset="0"/>
                                      </a:rPr>
                                      <m:t>∘</m:t>
                                    </m:r>
                                  </m:sup>
                                </m:sSup>
                              </m:oMath>
                            </m:oMathPara>
                          </a14:m>
                          <a:endParaRPr lang="en-US" sz="1800" dirty="0">
                            <a:solidFill>
                              <a:schemeClr val="tx1"/>
                            </a:solidFill>
                            <a:effectLst/>
                            <a:latin typeface="Cambria Math" panose="02040503050406030204" pitchFamily="18" charset="0"/>
                            <a:ea typeface="Cambria Math" panose="02040503050406030204" pitchFamily="18" charset="0"/>
                          </a:endParaRPr>
                        </a:p>
                        <a:p>
                          <a:pPr marL="0" marR="0" algn="ctr" rtl="1">
                            <a:lnSpc>
                              <a:spcPct val="90000"/>
                            </a:lnSpc>
                            <a:spcBef>
                              <a:spcPts val="0"/>
                            </a:spcBef>
                            <a:spcAft>
                              <a:spcPts val="0"/>
                            </a:spcAft>
                          </a:pPr>
                          <a:r>
                            <a:rPr lang="en-US" sz="180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tc>
                      <a:txBody>
                        <a:bodyPr/>
                        <a:lstStyle/>
                        <a:p>
                          <a:pPr marL="0" marR="0" algn="r" rtl="1">
                            <a:lnSpc>
                              <a:spcPct val="90000"/>
                            </a:lnSpc>
                            <a:spcBef>
                              <a:spcPts val="0"/>
                            </a:spcBef>
                            <a:spcAft>
                              <a:spcPts val="0"/>
                            </a:spcAft>
                          </a:pPr>
                          <a:r>
                            <a:rPr lang="en-US" sz="180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a16="http://schemas.microsoft.com/office/drawing/2014/main" val="1673597051"/>
                      </a:ext>
                    </a:extLst>
                  </a:tr>
                </a:tbl>
              </a:graphicData>
            </a:graphic>
          </p:graphicFrame>
        </mc:Choice>
        <mc:Fallback xmlns="">
          <p:graphicFrame>
            <p:nvGraphicFramePr>
              <p:cNvPr id="17" name="Table 16">
                <a:extLst>
                  <a:ext uri="{FF2B5EF4-FFF2-40B4-BE49-F238E27FC236}">
                    <a16:creationId xmlns="" xmlns:a16="http://schemas.microsoft.com/office/drawing/2014/main" xmlns:a14="http://schemas.microsoft.com/office/drawing/2010/main" id="{CCE25AD5-7749-453A-B6C6-3A262537A32E}"/>
                  </a:ext>
                </a:extLst>
              </p:cNvPr>
              <p:cNvGraphicFramePr>
                <a:graphicFrameLocks noGrp="1"/>
              </p:cNvGraphicFramePr>
              <p:nvPr>
                <p:extLst>
                  <p:ext uri="{D42A27DB-BD31-4B8C-83A1-F6EECF244321}">
                    <p14:modId xmlns:p14="http://schemas.microsoft.com/office/powerpoint/2010/main" val="89519668"/>
                  </p:ext>
                </p:extLst>
              </p:nvPr>
            </p:nvGraphicFramePr>
            <p:xfrm>
              <a:off x="2127567" y="4493324"/>
              <a:ext cx="4812665" cy="493776"/>
            </p:xfrm>
            <a:graphic>
              <a:graphicData uri="http://schemas.openxmlformats.org/drawingml/2006/table">
                <a:tbl>
                  <a:tblPr firstRow="1" firstCol="1" bandRow="1">
                    <a:tableStyleId>{5C22544A-7EE6-4342-B048-85BDC9FD1C3A}</a:tableStyleId>
                  </a:tblPr>
                  <a:tblGrid>
                    <a:gridCol w="4240530">
                      <a:extLst>
                        <a:ext uri="{9D8B030D-6E8A-4147-A177-3AD203B41FA5}">
                          <a16:colId xmlns="" xmlns:a16="http://schemas.microsoft.com/office/drawing/2014/main" xmlns:a14="http://schemas.microsoft.com/office/drawing/2010/main" val="2319977920"/>
                        </a:ext>
                      </a:extLst>
                    </a:gridCol>
                    <a:gridCol w="572135">
                      <a:extLst>
                        <a:ext uri="{9D8B030D-6E8A-4147-A177-3AD203B41FA5}">
                          <a16:colId xmlns="" xmlns:a16="http://schemas.microsoft.com/office/drawing/2014/main" xmlns:a14="http://schemas.microsoft.com/office/drawing/2010/main" val="794740202"/>
                        </a:ext>
                      </a:extLst>
                    </a:gridCol>
                  </a:tblGrid>
                  <a:tr h="493776">
                    <a:tc>
                      <a:txBody>
                        <a:bodyPr/>
                        <a:lstStyle/>
                        <a:p>
                          <a:endParaRPr lang="en-US"/>
                        </a:p>
                      </a:txBody>
                      <a:tcPr marL="68580" marR="68580" marT="0" marB="0" anchor="ctr">
                        <a:blipFill rotWithShape="0">
                          <a:blip r:embed="rId6"/>
                          <a:stretch>
                            <a:fillRect l="-287" t="-2439" r="-14080" b="-4878"/>
                          </a:stretch>
                        </a:blipFill>
                      </a:tcPr>
                    </a:tc>
                    <a:tc>
                      <a:txBody>
                        <a:bodyPr/>
                        <a:lstStyle/>
                        <a:p>
                          <a:pPr marL="0" marR="0" algn="r" rtl="1">
                            <a:lnSpc>
                              <a:spcPct val="90000"/>
                            </a:lnSpc>
                            <a:spcBef>
                              <a:spcPts val="0"/>
                            </a:spcBef>
                            <a:spcAft>
                              <a:spcPts val="0"/>
                            </a:spcAft>
                          </a:pPr>
                          <a:r>
                            <a:rPr lang="en-US" sz="1800" dirty="0">
                              <a:solidFill>
                                <a:schemeClr val="tx1"/>
                              </a:solidFill>
                              <a:effectLst/>
                              <a:latin typeface="Cambria Math" panose="02040503050406030204" pitchFamily="18" charset="0"/>
                              <a:ea typeface="Cambria Math" panose="02040503050406030204" pitchFamily="18" charset="0"/>
                            </a:rPr>
                            <a:t> </a:t>
                          </a:r>
                        </a:p>
                      </a:txBody>
                      <a:tcPr marL="68580" marR="68580" marT="0" marB="0" anchor="ctr">
                        <a:solidFill>
                          <a:schemeClr val="bg1"/>
                        </a:solidFill>
                      </a:tcPr>
                    </a:tc>
                    <a:extLst>
                      <a:ext uri="{0D108BD9-81ED-4DB2-BD59-A6C34878D82A}">
                        <a16:rowId xmlns="" xmlns:a16="http://schemas.microsoft.com/office/drawing/2014/main" xmlns:a14="http://schemas.microsoft.com/office/drawing/2010/main" val="167359705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e 17">
                <a:extLst>
                  <a:ext uri="{FF2B5EF4-FFF2-40B4-BE49-F238E27FC236}">
                    <a16:creationId xmlns:a16="http://schemas.microsoft.com/office/drawing/2014/main" id="{EBC71EA0-948A-4D1B-8514-376A2BA0F6C0}"/>
                  </a:ext>
                </a:extLst>
              </p:cNvPr>
              <p:cNvGraphicFramePr>
                <a:graphicFrameLocks noGrp="1"/>
              </p:cNvGraphicFramePr>
              <p:nvPr>
                <p:extLst/>
              </p:nvPr>
            </p:nvGraphicFramePr>
            <p:xfrm>
              <a:off x="1981200" y="5007139"/>
              <a:ext cx="4812665" cy="493776"/>
            </p:xfrm>
            <a:graphic>
              <a:graphicData uri="http://schemas.openxmlformats.org/drawingml/2006/table">
                <a:tbl>
                  <a:tblPr firstRow="1" firstCol="1" bandRow="1">
                    <a:tableStyleId>{5C22544A-7EE6-4342-B048-85BDC9FD1C3A}</a:tableStyleId>
                  </a:tblPr>
                  <a:tblGrid>
                    <a:gridCol w="4240530">
                      <a:extLst>
                        <a:ext uri="{9D8B030D-6E8A-4147-A177-3AD203B41FA5}">
                          <a16:colId xmlns:a16="http://schemas.microsoft.com/office/drawing/2014/main" val="2754162759"/>
                        </a:ext>
                      </a:extLst>
                    </a:gridCol>
                    <a:gridCol w="572135">
                      <a:extLst>
                        <a:ext uri="{9D8B030D-6E8A-4147-A177-3AD203B41FA5}">
                          <a16:colId xmlns:a16="http://schemas.microsoft.com/office/drawing/2014/main" val="1047872084"/>
                        </a:ext>
                      </a:extLst>
                    </a:gridCol>
                  </a:tblGrid>
                  <a:tr h="372745">
                    <a:tc>
                      <a:txBody>
                        <a:bodyPr/>
                        <a:lstStyle/>
                        <a:p>
                          <a:pPr marL="0" marR="0" algn="ctr">
                            <a:lnSpc>
                              <a:spcPct val="9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0" i="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𝑣</m:t>
                                </m:r>
                                <m:d>
                                  <m:dPr>
                                    <m:ctrlPr>
                                      <a:rPr lang="en-US" sz="1800" b="0" i="1">
                                        <a:solidFill>
                                          <a:schemeClr val="tx1"/>
                                        </a:solidFill>
                                        <a:effectLst/>
                                        <a:latin typeface="Cambria Math" panose="02040503050406030204" pitchFamily="18" charset="0"/>
                                      </a:rPr>
                                    </m:ctrlPr>
                                  </m:dPr>
                                  <m:e>
                                    <m:r>
                                      <a:rPr lang="en-US" sz="1800" b="0" i="1" smtClean="0">
                                        <a:solidFill>
                                          <a:schemeClr val="tx1"/>
                                        </a:solidFill>
                                        <a:effectLst/>
                                        <a:latin typeface="Cambria Math" panose="02040503050406030204" pitchFamily="18" charset="0"/>
                                      </a:rPr>
                                      <m:t>𝑡</m:t>
                                    </m:r>
                                  </m:e>
                                </m:d>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4</m:t>
                                </m:r>
                                <m:r>
                                  <m:rPr>
                                    <m:nor/>
                                  </m:rPr>
                                  <a:rPr lang="en-US" sz="1800" b="0">
                                    <a:solidFill>
                                      <a:schemeClr val="tx1"/>
                                    </a:solidFill>
                                    <a:effectLst/>
                                  </a:rPr>
                                  <m:t> + </m:t>
                                </m:r>
                                <m:r>
                                  <a:rPr lang="en-US" sz="1800" b="0" i="1" smtClean="0">
                                    <a:solidFill>
                                      <a:schemeClr val="tx1"/>
                                    </a:solidFill>
                                    <a:effectLst/>
                                    <a:latin typeface="Cambria Math" panose="02040503050406030204" pitchFamily="18" charset="0"/>
                                  </a:rPr>
                                  <m:t>12</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3</m:t>
                                </m:r>
                                <m:r>
                                  <m:rPr>
                                    <m:nor/>
                                  </m:rPr>
                                  <a:rPr lang="en-US" sz="1800" b="0">
                                    <a:solidFill>
                                      <a:schemeClr val="tx1"/>
                                    </a:solidFill>
                                    <a:effectLst/>
                                  </a:rPr>
                                  <m:t> </m:t>
                                </m:r>
                                <m:r>
                                  <m:rPr>
                                    <m:nor/>
                                  </m:rPr>
                                  <a:rPr lang="en-US" sz="1800" b="0">
                                    <a:solidFill>
                                      <a:schemeClr val="tx1"/>
                                    </a:solidFill>
                                    <a:effectLst/>
                                  </a:rPr>
                                  <m:t>sin</m:t>
                                </m:r>
                                <m:d>
                                  <m:dPr>
                                    <m:ctrlPr>
                                      <a:rPr lang="en-US" sz="1800" b="0" i="1">
                                        <a:solidFill>
                                          <a:schemeClr val="tx1"/>
                                        </a:solidFill>
                                        <a:effectLst/>
                                        <a:latin typeface="Cambria Math" panose="02040503050406030204" pitchFamily="18" charset="0"/>
                                      </a:rPr>
                                    </m:ctrlPr>
                                  </m:dPr>
                                  <m:e>
                                    <m:sSub>
                                      <m:sSubPr>
                                        <m:ctrlPr>
                                          <a:rPr lang="en-US" sz="1800" b="0" i="1">
                                            <a:solidFill>
                                              <a:schemeClr val="tx1"/>
                                            </a:solidFill>
                                            <a:effectLst/>
                                            <a:latin typeface="Cambria Math" panose="02040503050406030204" pitchFamily="18" charset="0"/>
                                          </a:rPr>
                                        </m:ctrlPr>
                                      </m:sSubPr>
                                      <m:e>
                                        <m:r>
                                          <a:rPr lang="en-US" sz="1800" b="0" i="1" smtClean="0">
                                            <a:solidFill>
                                              <a:schemeClr val="tx1"/>
                                            </a:solidFill>
                                            <a:effectLst/>
                                            <a:latin typeface="Cambria Math" panose="02040503050406030204" pitchFamily="18" charset="0"/>
                                          </a:rPr>
                                          <m:t>𝜔</m:t>
                                        </m:r>
                                      </m:e>
                                      <m:sub>
                                        <m:r>
                                          <a:rPr lang="en-US" sz="1800" b="0" i="1" smtClean="0">
                                            <a:solidFill>
                                              <a:schemeClr val="tx1"/>
                                            </a:solidFill>
                                            <a:effectLst/>
                                            <a:latin typeface="Cambria Math" panose="02040503050406030204" pitchFamily="18" charset="0"/>
                                          </a:rPr>
                                          <m:t>1</m:t>
                                        </m:r>
                                      </m:sub>
                                    </m:sSub>
                                    <m:r>
                                      <a:rPr lang="en-US" sz="1800" b="0" i="1" smtClean="0">
                                        <a:solidFill>
                                          <a:schemeClr val="tx1"/>
                                        </a:solidFill>
                                        <a:effectLst/>
                                        <a:latin typeface="Cambria Math" panose="02040503050406030204" pitchFamily="18" charset="0"/>
                                      </a:rPr>
                                      <m:t>𝑡</m:t>
                                    </m:r>
                                    <m:r>
                                      <a:rPr lang="en-US" sz="1800" b="0" smtClean="0">
                                        <a:solidFill>
                                          <a:schemeClr val="tx1"/>
                                        </a:solidFill>
                                        <a:effectLst/>
                                        <a:latin typeface="Cambria Math" panose="02040503050406030204" pitchFamily="18" charset="0"/>
                                      </a:rPr>
                                      <m:t>+</m:t>
                                    </m:r>
                                    <m:sSup>
                                      <m:sSupPr>
                                        <m:ctrlPr>
                                          <a:rPr lang="en-US" sz="1800" b="0" i="1">
                                            <a:solidFill>
                                              <a:schemeClr val="tx1"/>
                                            </a:solidFill>
                                            <a:effectLst/>
                                            <a:latin typeface="Cambria Math" panose="02040503050406030204" pitchFamily="18" charset="0"/>
                                          </a:rPr>
                                        </m:ctrlPr>
                                      </m:sSupPr>
                                      <m:e>
                                        <m:r>
                                          <a:rPr lang="en-US" sz="1800" b="0" i="1" smtClean="0">
                                            <a:solidFill>
                                              <a:schemeClr val="tx1"/>
                                            </a:solidFill>
                                            <a:effectLst/>
                                            <a:latin typeface="Cambria Math" panose="02040503050406030204" pitchFamily="18" charset="0"/>
                                          </a:rPr>
                                          <m:t>25</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2</m:t>
                                        </m:r>
                                      </m:e>
                                      <m:sup>
                                        <m:r>
                                          <a:rPr lang="en-US" sz="1800" b="0" smtClean="0">
                                            <a:solidFill>
                                              <a:schemeClr val="tx1"/>
                                            </a:solidFill>
                                            <a:effectLst/>
                                            <a:latin typeface="Cambria Math" panose="02040503050406030204" pitchFamily="18" charset="0"/>
                                          </a:rPr>
                                          <m:t>∘</m:t>
                                        </m:r>
                                      </m:sup>
                                    </m:sSup>
                                  </m:e>
                                </m:d>
                                <m:r>
                                  <a:rPr lang="en-US" sz="1800" b="0" i="1" smtClean="0">
                                    <a:solidFill>
                                      <a:schemeClr val="tx1"/>
                                    </a:solidFill>
                                    <a:effectLst/>
                                    <a:latin typeface="Cambria Math" panose="02040503050406030204" pitchFamily="18" charset="0"/>
                                  </a:rPr>
                                  <m:t>𝑉</m:t>
                                </m:r>
                              </m:oMath>
                            </m:oMathPara>
                          </a14:m>
                          <a:endParaRPr lang="en-US" sz="1800" b="0" dirty="0">
                            <a:solidFill>
                              <a:schemeClr val="tx1"/>
                            </a:solidFill>
                            <a:effectLst/>
                          </a:endParaRPr>
                        </a:p>
                        <a:p>
                          <a:pPr marL="0" marR="0" algn="ct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439913730"/>
                      </a:ext>
                    </a:extLst>
                  </a:tr>
                </a:tbl>
              </a:graphicData>
            </a:graphic>
          </p:graphicFrame>
        </mc:Choice>
        <mc:Fallback xmlns="">
          <p:graphicFrame>
            <p:nvGraphicFramePr>
              <p:cNvPr id="18" name="Table 17">
                <a:extLst>
                  <a:ext uri="{FF2B5EF4-FFF2-40B4-BE49-F238E27FC236}">
                    <a16:creationId xmlns:a16="http://schemas.microsoft.com/office/drawing/2014/main" id="{EBC71EA0-948A-4D1B-8514-376A2BA0F6C0}"/>
                  </a:ext>
                </a:extLst>
              </p:cNvPr>
              <p:cNvGraphicFramePr>
                <a:graphicFrameLocks noGrp="1"/>
              </p:cNvGraphicFramePr>
              <p:nvPr>
                <p:extLst>
                  <p:ext uri="{D42A27DB-BD31-4B8C-83A1-F6EECF244321}">
                    <p14:modId xmlns:p14="http://schemas.microsoft.com/office/powerpoint/2010/main" val="681031915"/>
                  </p:ext>
                </p:extLst>
              </p:nvPr>
            </p:nvGraphicFramePr>
            <p:xfrm>
              <a:off x="1981200" y="5007139"/>
              <a:ext cx="4812665" cy="493776"/>
            </p:xfrm>
            <a:graphic>
              <a:graphicData uri="http://schemas.openxmlformats.org/drawingml/2006/table">
                <a:tbl>
                  <a:tblPr firstRow="1" firstCol="1" bandRow="1">
                    <a:tableStyleId>{5C22544A-7EE6-4342-B048-85BDC9FD1C3A}</a:tableStyleId>
                  </a:tblPr>
                  <a:tblGrid>
                    <a:gridCol w="4240530">
                      <a:extLst>
                        <a:ext uri="{9D8B030D-6E8A-4147-A177-3AD203B41FA5}">
                          <a16:colId xmlns:a16="http://schemas.microsoft.com/office/drawing/2014/main" val="2754162759"/>
                        </a:ext>
                      </a:extLst>
                    </a:gridCol>
                    <a:gridCol w="572135">
                      <a:extLst>
                        <a:ext uri="{9D8B030D-6E8A-4147-A177-3AD203B41FA5}">
                          <a16:colId xmlns:a16="http://schemas.microsoft.com/office/drawing/2014/main" val="1047872084"/>
                        </a:ext>
                      </a:extLst>
                    </a:gridCol>
                  </a:tblGrid>
                  <a:tr h="493776">
                    <a:tc>
                      <a:txBody>
                        <a:bodyPr/>
                        <a:lstStyle/>
                        <a:p>
                          <a:endParaRPr lang="en-US"/>
                        </a:p>
                      </a:txBody>
                      <a:tcPr marL="68580" marR="68580" marT="0" marB="0" anchor="ctr">
                        <a:blipFill>
                          <a:blip r:embed="rId7"/>
                          <a:stretch>
                            <a:fillRect l="-287" t="-3659" r="-14080" b="-4878"/>
                          </a:stretch>
                        </a:blipFill>
                      </a:tcPr>
                    </a:tc>
                    <a:tc>
                      <a:txBody>
                        <a:bodyPr/>
                        <a:lstStyle/>
                        <a:p>
                          <a:pPr marL="0" marR="0" algn="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43991373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75EF7E55-3EA4-4F2B-85AC-91FA563C99E4}"/>
                  </a:ext>
                </a:extLst>
              </p:cNvPr>
              <p:cNvGraphicFramePr>
                <a:graphicFrameLocks noGrp="1"/>
              </p:cNvGraphicFramePr>
              <p:nvPr>
                <p:extLst/>
              </p:nvPr>
            </p:nvGraphicFramePr>
            <p:xfrm>
              <a:off x="1967144" y="5629384"/>
              <a:ext cx="4812665" cy="749300"/>
            </p:xfrm>
            <a:graphic>
              <a:graphicData uri="http://schemas.openxmlformats.org/drawingml/2006/table">
                <a:tbl>
                  <a:tblPr firstRow="1" firstCol="1" bandRow="1">
                    <a:tableStyleId>{5C22544A-7EE6-4342-B048-85BDC9FD1C3A}</a:tableStyleId>
                  </a:tblPr>
                  <a:tblGrid>
                    <a:gridCol w="4240530">
                      <a:extLst>
                        <a:ext uri="{9D8B030D-6E8A-4147-A177-3AD203B41FA5}">
                          <a16:colId xmlns:a16="http://schemas.microsoft.com/office/drawing/2014/main" val="3186271492"/>
                        </a:ext>
                      </a:extLst>
                    </a:gridCol>
                    <a:gridCol w="572135">
                      <a:extLst>
                        <a:ext uri="{9D8B030D-6E8A-4147-A177-3AD203B41FA5}">
                          <a16:colId xmlns:a16="http://schemas.microsoft.com/office/drawing/2014/main" val="496159014"/>
                        </a:ext>
                      </a:extLst>
                    </a:gridCol>
                  </a:tblGrid>
                  <a:tr h="372745">
                    <a:tc>
                      <a:txBody>
                        <a:bodyPr/>
                        <a:lstStyle/>
                        <a:p>
                          <a:pPr marL="0" marR="0" algn="ctr">
                            <a:lnSpc>
                              <a:spcPct val="90000"/>
                            </a:lnSpc>
                            <a:spcBef>
                              <a:spcPts val="0"/>
                            </a:spcBef>
                            <a:spcAft>
                              <a:spcPts val="0"/>
                            </a:spcAft>
                          </a:pPr>
                          <a:r>
                            <a:rPr lang="en-US" sz="1800" b="0" dirty="0">
                              <a:solidFill>
                                <a:schemeClr val="tx1"/>
                              </a:solidFill>
                              <a:effectLst/>
                            </a:rPr>
                            <a:t>=&gt;</a:t>
                          </a:r>
                          <a14:m>
                            <m:oMath xmlns:m="http://schemas.openxmlformats.org/officeDocument/2006/math">
                              <m:sSub>
                                <m:sSubPr>
                                  <m:ctrlPr>
                                    <a:rPr lang="en-US" sz="1800" b="0" i="1" smtClean="0">
                                      <a:solidFill>
                                        <a:schemeClr val="tx1"/>
                                      </a:solidFill>
                                      <a:effectLst/>
                                      <a:latin typeface="Cambria Math" panose="02040503050406030204" pitchFamily="18" charset="0"/>
                                    </a:rPr>
                                  </m:ctrlPr>
                                </m:sSubPr>
                                <m:e>
                                  <m:r>
                                    <a:rPr lang="en-US" sz="1800" b="0" i="1" smtClean="0">
                                      <a:solidFill>
                                        <a:schemeClr val="tx1"/>
                                      </a:solidFill>
                                      <a:effectLst/>
                                      <a:latin typeface="Cambria Math" panose="02040503050406030204" pitchFamily="18" charset="0"/>
                                    </a:rPr>
                                    <m:t>𝑉</m:t>
                                  </m:r>
                                </m:e>
                                <m:sub>
                                  <m:r>
                                    <a:rPr lang="en-US" sz="1800" b="0" i="1" smtClean="0">
                                      <a:solidFill>
                                        <a:schemeClr val="tx1"/>
                                      </a:solidFill>
                                      <a:effectLst/>
                                      <a:latin typeface="Cambria Math" panose="02040503050406030204" pitchFamily="18" charset="0"/>
                                    </a:rPr>
                                    <m:t>𝑟𝑚𝑠</m:t>
                                  </m:r>
                                </m:sub>
                              </m:sSub>
                              <m:r>
                                <a:rPr lang="en-US" sz="1800" b="0" smtClean="0">
                                  <a:solidFill>
                                    <a:schemeClr val="tx1"/>
                                  </a:solidFill>
                                  <a:effectLst/>
                                  <a:latin typeface="Cambria Math" panose="02040503050406030204" pitchFamily="18" charset="0"/>
                                </a:rPr>
                                <m:t>=</m:t>
                              </m:r>
                              <m:rad>
                                <m:radPr>
                                  <m:degHide m:val="on"/>
                                  <m:ctrlPr>
                                    <a:rPr lang="en-US" sz="1800" b="0" i="1">
                                      <a:solidFill>
                                        <a:schemeClr val="tx1"/>
                                      </a:solidFill>
                                      <a:effectLst/>
                                      <a:latin typeface="Cambria Math" panose="02040503050406030204" pitchFamily="18" charset="0"/>
                                    </a:rPr>
                                  </m:ctrlPr>
                                </m:radPr>
                                <m:deg/>
                                <m:e>
                                  <m:sSup>
                                    <m:sSupPr>
                                      <m:ctrlPr>
                                        <a:rPr lang="en-US" sz="1800" b="0" i="1">
                                          <a:solidFill>
                                            <a:schemeClr val="tx1"/>
                                          </a:solidFill>
                                          <a:effectLst/>
                                          <a:latin typeface="Cambria Math" panose="02040503050406030204" pitchFamily="18" charset="0"/>
                                        </a:rPr>
                                      </m:ctrlPr>
                                    </m:sSupPr>
                                    <m:e>
                                      <m:r>
                                        <a:rPr lang="en-US" sz="1800" b="0" i="1" smtClean="0">
                                          <a:solidFill>
                                            <a:schemeClr val="tx1"/>
                                          </a:solidFill>
                                          <a:effectLst/>
                                          <a:latin typeface="Cambria Math" panose="02040503050406030204" pitchFamily="18" charset="0"/>
                                        </a:rPr>
                                        <m:t>4</m:t>
                                      </m:r>
                                    </m:e>
                                    <m:sup>
                                      <m:r>
                                        <a:rPr lang="en-US" sz="1800" b="0" i="1" smtClean="0">
                                          <a:solidFill>
                                            <a:schemeClr val="tx1"/>
                                          </a:solidFill>
                                          <a:effectLst/>
                                          <a:latin typeface="Cambria Math" panose="02040503050406030204" pitchFamily="18" charset="0"/>
                                        </a:rPr>
                                        <m:t>2</m:t>
                                      </m:r>
                                    </m:sup>
                                  </m:sSup>
                                  <m:r>
                                    <a:rPr lang="en-US" sz="1800" b="0" smtClean="0">
                                      <a:solidFill>
                                        <a:schemeClr val="tx1"/>
                                      </a:solidFill>
                                      <a:effectLst/>
                                      <a:latin typeface="Cambria Math" panose="02040503050406030204" pitchFamily="18" charset="0"/>
                                    </a:rPr>
                                    <m:t>+</m:t>
                                  </m:r>
                                  <m:sSup>
                                    <m:sSupPr>
                                      <m:ctrlPr>
                                        <a:rPr lang="en-US" sz="1800" b="0" i="1">
                                          <a:solidFill>
                                            <a:schemeClr val="tx1"/>
                                          </a:solidFill>
                                          <a:effectLst/>
                                          <a:latin typeface="Cambria Math" panose="02040503050406030204" pitchFamily="18" charset="0"/>
                                        </a:rPr>
                                      </m:ctrlPr>
                                    </m:sSupPr>
                                    <m:e>
                                      <m:d>
                                        <m:dPr>
                                          <m:ctrlPr>
                                            <a:rPr lang="en-US" sz="1800" b="0" i="1">
                                              <a:solidFill>
                                                <a:schemeClr val="tx1"/>
                                              </a:solidFill>
                                              <a:effectLst/>
                                              <a:latin typeface="Cambria Math" panose="02040503050406030204" pitchFamily="18" charset="0"/>
                                            </a:rPr>
                                          </m:ctrlPr>
                                        </m:dPr>
                                        <m:e>
                                          <m:f>
                                            <m:fPr>
                                              <m:ctrlPr>
                                                <a:rPr lang="en-US" sz="1800" b="0" i="1">
                                                  <a:solidFill>
                                                    <a:schemeClr val="tx1"/>
                                                  </a:solidFill>
                                                  <a:effectLst/>
                                                  <a:latin typeface="Cambria Math" panose="02040503050406030204" pitchFamily="18" charset="0"/>
                                                </a:rPr>
                                              </m:ctrlPr>
                                            </m:fPr>
                                            <m:num>
                                              <m:r>
                                                <a:rPr lang="en-US" sz="1800" b="0" i="1" smtClean="0">
                                                  <a:solidFill>
                                                    <a:schemeClr val="tx1"/>
                                                  </a:solidFill>
                                                  <a:effectLst/>
                                                  <a:latin typeface="Cambria Math" panose="02040503050406030204" pitchFamily="18" charset="0"/>
                                                </a:rPr>
                                                <m:t>12</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3</m:t>
                                              </m:r>
                                            </m:num>
                                            <m:den>
                                              <m:rad>
                                                <m:radPr>
                                                  <m:degHide m:val="on"/>
                                                  <m:ctrlPr>
                                                    <a:rPr lang="en-US" sz="1800" b="0" i="1">
                                                      <a:solidFill>
                                                        <a:schemeClr val="tx1"/>
                                                      </a:solidFill>
                                                      <a:effectLst/>
                                                      <a:latin typeface="Cambria Math" panose="02040503050406030204" pitchFamily="18" charset="0"/>
                                                    </a:rPr>
                                                  </m:ctrlPr>
                                                </m:radPr>
                                                <m:deg/>
                                                <m:e>
                                                  <m:r>
                                                    <a:rPr lang="en-US" sz="1800" b="0" i="1" smtClean="0">
                                                      <a:solidFill>
                                                        <a:schemeClr val="tx1"/>
                                                      </a:solidFill>
                                                      <a:effectLst/>
                                                      <a:latin typeface="Cambria Math" panose="02040503050406030204" pitchFamily="18" charset="0"/>
                                                    </a:rPr>
                                                    <m:t>2</m:t>
                                                  </m:r>
                                                </m:e>
                                              </m:rad>
                                            </m:den>
                                          </m:f>
                                        </m:e>
                                      </m:d>
                                    </m:e>
                                    <m:sup>
                                      <m:r>
                                        <a:rPr lang="en-US" sz="1800" b="0" i="1" smtClean="0">
                                          <a:solidFill>
                                            <a:schemeClr val="tx1"/>
                                          </a:solidFill>
                                          <a:effectLst/>
                                          <a:latin typeface="Cambria Math" panose="02040503050406030204" pitchFamily="18" charset="0"/>
                                        </a:rPr>
                                        <m:t>2</m:t>
                                      </m:r>
                                    </m:sup>
                                  </m:sSup>
                                </m:e>
                              </m:rad>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9</m:t>
                              </m:r>
                              <m:r>
                                <a:rPr lang="en-US" sz="1800" b="0"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57</m:t>
                              </m:r>
                              <m:r>
                                <m:rPr>
                                  <m:nor/>
                                </m:rPr>
                                <a:rPr lang="en-US" sz="1800" b="0">
                                  <a:solidFill>
                                    <a:schemeClr val="tx1"/>
                                  </a:solidFill>
                                  <a:effectLst/>
                                </a:rPr>
                                <m:t> </m:t>
                              </m:r>
                              <m:r>
                                <m:rPr>
                                  <m:nor/>
                                </m:rPr>
                                <a:rPr lang="en-US" sz="1800" b="0">
                                  <a:solidFill>
                                    <a:schemeClr val="tx1"/>
                                  </a:solidFill>
                                  <a:effectLst/>
                                </a:rPr>
                                <m:t>V</m:t>
                              </m:r>
                            </m:oMath>
                          </a14:m>
                          <a:endParaRPr lang="en-US" sz="1800" b="0" dirty="0">
                            <a:solidFill>
                              <a:schemeClr val="tx1"/>
                            </a:solidFill>
                            <a:effectLst/>
                          </a:endParaRPr>
                        </a:p>
                        <a:p>
                          <a:pPr marL="0" marR="0" algn="ct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41276016"/>
                      </a:ext>
                    </a:extLst>
                  </a:tr>
                </a:tbl>
              </a:graphicData>
            </a:graphic>
          </p:graphicFrame>
        </mc:Choice>
        <mc:Fallback xmlns="">
          <p:graphicFrame>
            <p:nvGraphicFramePr>
              <p:cNvPr id="21" name="Table 20">
                <a:extLst>
                  <a:ext uri="{FF2B5EF4-FFF2-40B4-BE49-F238E27FC236}">
                    <a16:creationId xmlns:a16="http://schemas.microsoft.com/office/drawing/2014/main" id="{75EF7E55-3EA4-4F2B-85AC-91FA563C99E4}"/>
                  </a:ext>
                </a:extLst>
              </p:cNvPr>
              <p:cNvGraphicFramePr>
                <a:graphicFrameLocks noGrp="1"/>
              </p:cNvGraphicFramePr>
              <p:nvPr>
                <p:extLst>
                  <p:ext uri="{D42A27DB-BD31-4B8C-83A1-F6EECF244321}">
                    <p14:modId xmlns:p14="http://schemas.microsoft.com/office/powerpoint/2010/main" val="823755455"/>
                  </p:ext>
                </p:extLst>
              </p:nvPr>
            </p:nvGraphicFramePr>
            <p:xfrm>
              <a:off x="1967144" y="5629384"/>
              <a:ext cx="4812665" cy="749300"/>
            </p:xfrm>
            <a:graphic>
              <a:graphicData uri="http://schemas.openxmlformats.org/drawingml/2006/table">
                <a:tbl>
                  <a:tblPr firstRow="1" firstCol="1" bandRow="1">
                    <a:tableStyleId>{5C22544A-7EE6-4342-B048-85BDC9FD1C3A}</a:tableStyleId>
                  </a:tblPr>
                  <a:tblGrid>
                    <a:gridCol w="4240530">
                      <a:extLst>
                        <a:ext uri="{9D8B030D-6E8A-4147-A177-3AD203B41FA5}">
                          <a16:colId xmlns:a16="http://schemas.microsoft.com/office/drawing/2014/main" val="3186271492"/>
                        </a:ext>
                      </a:extLst>
                    </a:gridCol>
                    <a:gridCol w="572135">
                      <a:extLst>
                        <a:ext uri="{9D8B030D-6E8A-4147-A177-3AD203B41FA5}">
                          <a16:colId xmlns:a16="http://schemas.microsoft.com/office/drawing/2014/main" val="496159014"/>
                        </a:ext>
                      </a:extLst>
                    </a:gridCol>
                  </a:tblGrid>
                  <a:tr h="749300">
                    <a:tc>
                      <a:txBody>
                        <a:bodyPr/>
                        <a:lstStyle/>
                        <a:p>
                          <a:endParaRPr lang="en-US"/>
                        </a:p>
                      </a:txBody>
                      <a:tcPr marL="68580" marR="68580" marT="0" marB="0" anchor="ctr">
                        <a:blipFill>
                          <a:blip r:embed="rId8"/>
                          <a:stretch>
                            <a:fillRect l="-143" t="-806" r="-14060" b="-3226"/>
                          </a:stretch>
                        </a:blipFill>
                      </a:tcPr>
                    </a:tc>
                    <a:tc>
                      <a:txBody>
                        <a:bodyPr/>
                        <a:lstStyle/>
                        <a:p>
                          <a:pPr marL="0" marR="0" algn="r" rtl="1">
                            <a:lnSpc>
                              <a:spcPct val="90000"/>
                            </a:lnSpc>
                            <a:spcBef>
                              <a:spcPts val="0"/>
                            </a:spcBef>
                            <a:spcAft>
                              <a:spcPts val="0"/>
                            </a:spcAft>
                          </a:pPr>
                          <a:r>
                            <a:rPr lang="en-US" sz="1800" b="0" dirty="0">
                              <a:solidFill>
                                <a:schemeClr val="tx1"/>
                              </a:solidFill>
                              <a:effectLst/>
                            </a:rPr>
                            <a:t> </a:t>
                          </a:r>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941276016"/>
                      </a:ext>
                    </a:extLst>
                  </a:tr>
                </a:tbl>
              </a:graphicData>
            </a:graphic>
          </p:graphicFrame>
        </mc:Fallback>
      </mc:AlternateContent>
      <p:sp>
        <p:nvSpPr>
          <p:cNvPr id="4" name="Slide Number Placeholder 3">
            <a:extLst>
              <a:ext uri="{FF2B5EF4-FFF2-40B4-BE49-F238E27FC236}">
                <a16:creationId xmlns:a16="http://schemas.microsoft.com/office/drawing/2014/main" id="{91264A64-8AED-494D-9573-94F4D2C1B17A}"/>
              </a:ext>
            </a:extLst>
          </p:cNvPr>
          <p:cNvSpPr>
            <a:spLocks noGrp="1"/>
          </p:cNvSpPr>
          <p:nvPr>
            <p:ph type="sldNum" sz="quarter" idx="12"/>
          </p:nvPr>
        </p:nvSpPr>
        <p:spPr/>
        <p:txBody>
          <a:bodyPr/>
          <a:lstStyle/>
          <a:p>
            <a:fld id="{B6F15528-21DE-4FAA-801E-634DDDAF4B2B}" type="slidenum">
              <a:rPr lang="en-US" smtClean="0"/>
              <a:pPr/>
              <a:t>41</a:t>
            </a:fld>
            <a:endParaRPr lang="en-US"/>
          </a:p>
        </p:txBody>
      </p:sp>
      <p:sp>
        <p:nvSpPr>
          <p:cNvPr id="15" name="Rectangle 14"/>
          <p:cNvSpPr/>
          <p:nvPr/>
        </p:nvSpPr>
        <p:spPr>
          <a:xfrm>
            <a:off x="1267620" y="6204087"/>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800820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dirty="0"/>
          </a:p>
        </p:txBody>
      </p:sp>
      <p:sp>
        <p:nvSpPr>
          <p:cNvPr id="13" name="Rectangle 12"/>
          <p:cNvSpPr/>
          <p:nvPr/>
        </p:nvSpPr>
        <p:spPr>
          <a:xfrm>
            <a:off x="76200" y="304800"/>
            <a:ext cx="8839200" cy="353943"/>
          </a:xfrm>
          <a:prstGeom prst="rect">
            <a:avLst/>
          </a:prstGeom>
        </p:spPr>
        <p:txBody>
          <a:bodyPr wrap="square">
            <a:spAutoFit/>
          </a:bodyPr>
          <a:lstStyle/>
          <a:p>
            <a:pPr marL="285750" indent="-285750" algn="r" rtl="1">
              <a:buClr>
                <a:srgbClr val="FF0000"/>
              </a:buClr>
              <a:buFont typeface="Wingdings" panose="05000000000000000000" pitchFamily="2" charset="2"/>
              <a:buChar char="v"/>
            </a:pPr>
            <a:r>
              <a:rPr lang="fa-IR" sz="1700" b="1"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توان </a:t>
            </a:r>
            <a:r>
              <a:rPr lang="fa-IR" sz="17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مختلط: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برای </a:t>
            </a:r>
            <a:r>
              <a:rPr lang="fa-IR" sz="1700" dirty="0">
                <a:latin typeface="Cambria Math" panose="02040503050406030204" pitchFamily="18" charset="0"/>
                <a:ea typeface="Cambria Math" panose="02040503050406030204" pitchFamily="18" charset="0"/>
                <a:cs typeface="B Nazanin" panose="00000400000000000000" pitchFamily="2" charset="-78"/>
              </a:rPr>
              <a:t>مدار در </a:t>
            </a:r>
            <a:r>
              <a:rPr lang="fa-IR" sz="1700" b="1" dirty="0">
                <a:latin typeface="Cambria Math" panose="02040503050406030204" pitchFamily="18" charset="0"/>
                <a:ea typeface="Cambria Math" panose="02040503050406030204" pitchFamily="18" charset="0"/>
                <a:cs typeface="B Nazanin" panose="00000400000000000000" pitchFamily="2" charset="-78"/>
              </a:rPr>
              <a:t>حالت </a:t>
            </a:r>
            <a:r>
              <a:rPr lang="fa-IR" sz="1700" b="1" dirty="0" smtClean="0">
                <a:latin typeface="Cambria Math" panose="02040503050406030204" pitchFamily="18" charset="0"/>
                <a:ea typeface="Cambria Math" panose="02040503050406030204" pitchFamily="18" charset="0"/>
                <a:cs typeface="B Nazanin" panose="00000400000000000000" pitchFamily="2" charset="-78"/>
              </a:rPr>
              <a:t>دائمی </a:t>
            </a:r>
            <a:r>
              <a:rPr lang="fa-IR" sz="1700" b="1" dirty="0">
                <a:latin typeface="Cambria Math" panose="02040503050406030204" pitchFamily="18" charset="0"/>
                <a:ea typeface="Cambria Math" panose="02040503050406030204" pitchFamily="18" charset="0"/>
                <a:cs typeface="B Nazanin" panose="00000400000000000000" pitchFamily="2" charset="-78"/>
              </a:rPr>
              <a:t>سینوسی </a:t>
            </a:r>
            <a:r>
              <a:rPr lang="fa-IR" sz="1700" dirty="0">
                <a:latin typeface="Cambria Math" panose="02040503050406030204" pitchFamily="18" charset="0"/>
                <a:ea typeface="Cambria Math" panose="02040503050406030204" pitchFamily="18" charset="0"/>
                <a:cs typeface="B Nazanin" panose="00000400000000000000" pitchFamily="2" charset="-78"/>
              </a:rPr>
              <a:t>به شکل مقابل تعریف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می شود (گاهی با </a:t>
            </a:r>
            <a:r>
              <a:rPr lang="en-US" sz="1700" b="1" dirty="0" smtClean="0">
                <a:latin typeface="Cambria Math" panose="02040503050406030204" pitchFamily="18" charset="0"/>
                <a:ea typeface="Cambria Math" panose="02040503050406030204" pitchFamily="18" charset="0"/>
                <a:cs typeface="B Nazanin" panose="00000400000000000000" pitchFamily="2" charset="-78"/>
              </a:rPr>
              <a:t>P</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هم نمایش داده می شود):</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4" name="Rectangle 13"/>
              <p:cNvSpPr/>
              <p:nvPr/>
            </p:nvSpPr>
            <p:spPr>
              <a:xfrm>
                <a:off x="3471875" y="825345"/>
                <a:ext cx="1965345" cy="353943"/>
              </a:xfrm>
              <a:prstGeom prst="rect">
                <a:avLst/>
              </a:prstGeom>
              <a:solidFill>
                <a:schemeClr val="accent1">
                  <a:lumMod val="20000"/>
                  <a:lumOff val="80000"/>
                  <a:alpha val="4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sz="1700" b="1" i="1" smtClean="0">
                          <a:solidFill>
                            <a:srgbClr val="FF0000"/>
                          </a:solidFill>
                          <a:latin typeface="Cambria Math" panose="02040503050406030204" pitchFamily="18" charset="0"/>
                        </a:rPr>
                        <m:t>𝑺</m:t>
                      </m:r>
                      <m:r>
                        <a:rPr lang="en-US" sz="1700" b="0" i="0" smtClean="0">
                          <a:solidFill>
                            <a:srgbClr val="FF0000"/>
                          </a:solidFill>
                          <a:latin typeface="Cambria Math" panose="02040503050406030204" pitchFamily="18" charset="0"/>
                        </a:rPr>
                        <m:t>≜</m:t>
                      </m:r>
                      <m:d>
                        <m:dPr>
                          <m:ctrlPr>
                            <a:rPr lang="en-US" sz="1700" i="1">
                              <a:solidFill>
                                <a:srgbClr val="FF0000"/>
                              </a:solidFill>
                              <a:latin typeface="Cambria Math" panose="02040503050406030204" pitchFamily="18" charset="0"/>
                            </a:rPr>
                          </m:ctrlPr>
                        </m:dPr>
                        <m:e>
                          <m:sSub>
                            <m:sSubPr>
                              <m:ctrlPr>
                                <a:rPr lang="en-US" sz="1700" b="1" i="1">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𝑽</m:t>
                              </m:r>
                            </m:e>
                            <m:sub>
                              <m:r>
                                <a:rPr lang="en-US" sz="1700" b="1" i="1">
                                  <a:solidFill>
                                    <a:srgbClr val="FF0000"/>
                                  </a:solidFill>
                                  <a:latin typeface="Cambria Math" panose="02040503050406030204" pitchFamily="18" charset="0"/>
                                </a:rPr>
                                <m:t>𝒓𝒎𝒔</m:t>
                              </m:r>
                            </m:sub>
                          </m:sSub>
                        </m:e>
                      </m:d>
                      <m:sSup>
                        <m:sSupPr>
                          <m:ctrlPr>
                            <a:rPr lang="en-US" sz="1700" i="1">
                              <a:solidFill>
                                <a:srgbClr val="FF0000"/>
                              </a:solidFill>
                              <a:latin typeface="Cambria Math" panose="02040503050406030204" pitchFamily="18" charset="0"/>
                            </a:rPr>
                          </m:ctrlPr>
                        </m:sSupPr>
                        <m:e>
                          <m:d>
                            <m:dPr>
                              <m:ctrlPr>
                                <a:rPr lang="en-US" sz="1700" i="1">
                                  <a:solidFill>
                                    <a:srgbClr val="FF0000"/>
                                  </a:solidFill>
                                  <a:latin typeface="Cambria Math" panose="02040503050406030204" pitchFamily="18" charset="0"/>
                                </a:rPr>
                              </m:ctrlPr>
                            </m:dPr>
                            <m:e>
                              <m:sSub>
                                <m:sSubPr>
                                  <m:ctrlPr>
                                    <a:rPr lang="en-US" sz="1700" b="1" i="1">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𝑰</m:t>
                                  </m:r>
                                </m:e>
                                <m:sub>
                                  <m:r>
                                    <a:rPr lang="en-US" sz="1700" b="1" i="1">
                                      <a:solidFill>
                                        <a:srgbClr val="FF0000"/>
                                      </a:solidFill>
                                      <a:latin typeface="Cambria Math" panose="02040503050406030204" pitchFamily="18" charset="0"/>
                                    </a:rPr>
                                    <m:t>𝒓𝒎𝒔</m:t>
                                  </m:r>
                                </m:sub>
                              </m:sSub>
                            </m:e>
                          </m:d>
                        </m:e>
                        <m:sup>
                          <m:r>
                            <a:rPr lang="en-US" sz="1700">
                              <a:solidFill>
                                <a:srgbClr val="FF0000"/>
                              </a:solidFill>
                              <a:latin typeface="Cambria Math" panose="02040503050406030204" pitchFamily="18" charset="0"/>
                            </a:rPr>
                            <m:t>∗</m:t>
                          </m:r>
                        </m:sup>
                      </m:sSup>
                    </m:oMath>
                  </m:oMathPara>
                </a14:m>
                <a:endParaRPr lang="en-US" sz="1700" dirty="0">
                  <a:solidFill>
                    <a:srgbClr val="FF0000"/>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3471875" y="825345"/>
                <a:ext cx="1965345" cy="3539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183269" y="1261627"/>
                <a:ext cx="2026709" cy="582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i="1" smtClean="0">
                          <a:solidFill>
                            <a:schemeClr val="tx1"/>
                          </a:solidFill>
                          <a:latin typeface="Cambria Math" panose="02040503050406030204" pitchFamily="18" charset="0"/>
                        </a:rPr>
                        <m:t>𝑺</m:t>
                      </m:r>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
                            <a:rPr lang="en-US" sz="1700" i="0">
                              <a:latin typeface="Cambria Math" panose="02040503050406030204" pitchFamily="18" charset="0"/>
                            </a:rPr>
                            <m:t>2</m:t>
                          </m:r>
                        </m:den>
                      </m:f>
                      <m:r>
                        <a:rPr lang="en-US" sz="1700" i="0">
                          <a:latin typeface="Cambria Math" panose="02040503050406030204" pitchFamily="18" charset="0"/>
                        </a:rPr>
                        <m:t>|</m:t>
                      </m:r>
                      <m:r>
                        <a:rPr lang="en-US" sz="1700" i="1">
                          <a:latin typeface="Cambria Math" panose="02040503050406030204" pitchFamily="18" charset="0"/>
                        </a:rPr>
                        <m:t>𝑉</m:t>
                      </m:r>
                      <m:r>
                        <a:rPr lang="en-US" sz="1700" i="0">
                          <a:latin typeface="Cambria Math" panose="02040503050406030204" pitchFamily="18" charset="0"/>
                        </a:rPr>
                        <m:t>||</m:t>
                      </m:r>
                      <m:r>
                        <a:rPr lang="en-US" sz="1700" i="1">
                          <a:latin typeface="Cambria Math" panose="02040503050406030204" pitchFamily="18" charset="0"/>
                        </a:rPr>
                        <m:t>𝐼</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0">
                              <a:latin typeface="Cambria Math" panose="02040503050406030204" pitchFamily="18" charset="0"/>
                            </a:rPr>
                            <m:t>∠</m:t>
                          </m:r>
                          <m:r>
                            <a:rPr lang="en-US" sz="1700" i="1">
                              <a:latin typeface="Cambria Math" panose="02040503050406030204" pitchFamily="18" charset="0"/>
                            </a:rPr>
                            <m:t>𝑉</m:t>
                          </m:r>
                          <m:r>
                            <a:rPr lang="en-US" sz="1700" i="0">
                              <a:latin typeface="Cambria Math" panose="02040503050406030204" pitchFamily="18" charset="0"/>
                            </a:rPr>
                            <m:t>−</m:t>
                          </m:r>
                          <m:r>
                            <a:rPr lang="en-US" sz="1700" i="0">
                              <a:latin typeface="Cambria Math" panose="02040503050406030204" pitchFamily="18" charset="0"/>
                            </a:rPr>
                            <m:t>∠</m:t>
                          </m:r>
                          <m:r>
                            <a:rPr lang="en-US" sz="1700" i="1">
                              <a:latin typeface="Cambria Math" panose="02040503050406030204" pitchFamily="18" charset="0"/>
                            </a:rPr>
                            <m:t>𝐼</m:t>
                          </m:r>
                        </m:sup>
                      </m:sSup>
                    </m:oMath>
                  </m:oMathPara>
                </a14:m>
                <a:endParaRPr lang="en-US" sz="1700" dirty="0"/>
              </a:p>
            </p:txBody>
          </p:sp>
        </mc:Choice>
        <mc:Fallback xmlns="">
          <p:sp>
            <p:nvSpPr>
              <p:cNvPr id="15" name="Rectangle 14"/>
              <p:cNvSpPr>
                <a:spLocks noRot="1" noChangeAspect="1" noMove="1" noResize="1" noEditPoints="1" noAdjustHandles="1" noChangeArrowheads="1" noChangeShapeType="1" noTextEdit="1"/>
              </p:cNvSpPr>
              <p:nvPr/>
            </p:nvSpPr>
            <p:spPr>
              <a:xfrm>
                <a:off x="1183269" y="1261627"/>
                <a:ext cx="2026709" cy="58208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048000" y="1321804"/>
                <a:ext cx="4992008" cy="461729"/>
              </a:xfrm>
              <a:prstGeom prst="rect">
                <a:avLst/>
              </a:prstGeom>
            </p:spPr>
            <p:txBody>
              <a:bodyPr wrap="none">
                <a:spAutoFit/>
              </a:bodyPr>
              <a:lstStyle/>
              <a:p>
                <a14:m>
                  <m:oMath xmlns:m="http://schemas.openxmlformats.org/officeDocument/2006/math">
                    <m:r>
                      <a:rPr lang="en-US" sz="1700">
                        <a:latin typeface="Cambria Math" panose="02040503050406030204" pitchFamily="18" charset="0"/>
                      </a:rPr>
                      <m:t>→</m:t>
                    </m:r>
                    <m:r>
                      <a:rPr lang="en-US" sz="1700" b="1" i="1" smtClean="0">
                        <a:solidFill>
                          <a:schemeClr val="tx1"/>
                        </a:solidFill>
                        <a:latin typeface="Cambria Math" panose="02040503050406030204" pitchFamily="18" charset="0"/>
                      </a:rPr>
                      <m:t>𝑺</m:t>
                    </m:r>
                    <m:r>
                      <a:rPr lang="en-US" sz="1700">
                        <a:latin typeface="Cambria Math" panose="02040503050406030204" pitchFamily="18" charset="0"/>
                      </a:rPr>
                      <m:t>=</m:t>
                    </m:r>
                    <m:f>
                      <m:fPr>
                        <m:ctrlPr>
                          <a:rPr lang="en-US" sz="1700" i="1">
                            <a:latin typeface="Cambria Math" panose="02040503050406030204" pitchFamily="18" charset="0"/>
                          </a:rPr>
                        </m:ctrlPr>
                      </m:fPr>
                      <m:num>
                        <m:r>
                          <a:rPr lang="en-US" sz="1700">
                            <a:latin typeface="Cambria Math" panose="02040503050406030204" pitchFamily="18" charset="0"/>
                          </a:rPr>
                          <m:t>1</m:t>
                        </m:r>
                      </m:num>
                      <m:den>
                        <m:r>
                          <a:rPr lang="en-US" sz="1700">
                            <a:latin typeface="Cambria Math" panose="02040503050406030204" pitchFamily="18" charset="0"/>
                          </a:rPr>
                          <m:t>2</m:t>
                        </m:r>
                      </m:den>
                    </m:f>
                    <m:r>
                      <a:rPr lang="en-US" sz="1700">
                        <a:latin typeface="Cambria Math" panose="02040503050406030204" pitchFamily="18" charset="0"/>
                      </a:rPr>
                      <m:t>|</m:t>
                    </m:r>
                    <m:r>
                      <a:rPr lang="en-US" sz="1700" i="1">
                        <a:latin typeface="Cambria Math" panose="02040503050406030204" pitchFamily="18" charset="0"/>
                      </a:rPr>
                      <m:t>𝑉</m:t>
                    </m:r>
                    <m:r>
                      <a:rPr lang="en-US" sz="1700">
                        <a:latin typeface="Cambria Math" panose="02040503050406030204" pitchFamily="18" charset="0"/>
                      </a:rPr>
                      <m:t>||</m:t>
                    </m:r>
                    <m:r>
                      <a:rPr lang="en-US" sz="1700" i="1">
                        <a:latin typeface="Cambria Math" panose="02040503050406030204" pitchFamily="18" charset="0"/>
                      </a:rPr>
                      <m:t>𝐼</m:t>
                    </m:r>
                    <m:r>
                      <a:rPr lang="en-US" sz="1700">
                        <a:latin typeface="Cambria Math" panose="02040503050406030204" pitchFamily="18" charset="0"/>
                      </a:rPr>
                      <m:t>|</m:t>
                    </m:r>
                    <m:r>
                      <m:rPr>
                        <m:sty m:val="p"/>
                      </m:rPr>
                      <a:rPr lang="en-US" sz="1700">
                        <a:latin typeface="Cambria Math" panose="02040503050406030204" pitchFamily="18" charset="0"/>
                      </a:rPr>
                      <m:t>cos</m:t>
                    </m:r>
                    <m:r>
                      <a:rPr lang="en-US" sz="1700">
                        <a:latin typeface="Cambria Math" panose="02040503050406030204" pitchFamily="18" charset="0"/>
                      </a:rPr>
                      <m:t>(</m:t>
                    </m:r>
                    <m:r>
                      <a:rPr lang="en-US" sz="1700">
                        <a:latin typeface="Cambria Math" panose="02040503050406030204" pitchFamily="18" charset="0"/>
                      </a:rPr>
                      <m:t>∠</m:t>
                    </m:r>
                    <m:r>
                      <a:rPr lang="en-US" sz="1700" i="1">
                        <a:latin typeface="Cambria Math" panose="02040503050406030204" pitchFamily="18" charset="0"/>
                      </a:rPr>
                      <m:t>𝑉</m:t>
                    </m:r>
                    <m:r>
                      <a:rPr lang="en-US" sz="1700">
                        <a:latin typeface="Cambria Math" panose="02040503050406030204" pitchFamily="18" charset="0"/>
                      </a:rPr>
                      <m:t>−</m:t>
                    </m:r>
                    <m:r>
                      <a:rPr lang="en-US" sz="1700">
                        <a:latin typeface="Cambria Math" panose="02040503050406030204" pitchFamily="18" charset="0"/>
                      </a:rPr>
                      <m:t>∠</m:t>
                    </m:r>
                    <m:r>
                      <a:rPr lang="en-US" sz="1700" i="1">
                        <a:latin typeface="Cambria Math" panose="02040503050406030204" pitchFamily="18" charset="0"/>
                      </a:rPr>
                      <m:t>𝐼</m:t>
                    </m:r>
                    <m:r>
                      <a:rPr lang="en-US" sz="1700">
                        <a:latin typeface="Cambria Math" panose="02040503050406030204" pitchFamily="18" charset="0"/>
                      </a:rPr>
                      <m:t>)+</m:t>
                    </m:r>
                    <m:r>
                      <a:rPr lang="en-US" sz="1700" i="1">
                        <a:latin typeface="Cambria Math" panose="02040503050406030204" pitchFamily="18" charset="0"/>
                      </a:rPr>
                      <m:t>𝑗</m:t>
                    </m:r>
                    <m:f>
                      <m:fPr>
                        <m:ctrlPr>
                          <a:rPr lang="en-US" sz="1700" i="1">
                            <a:latin typeface="Cambria Math" panose="02040503050406030204" pitchFamily="18" charset="0"/>
                          </a:rPr>
                        </m:ctrlPr>
                      </m:fPr>
                      <m:num>
                        <m:r>
                          <a:rPr lang="en-US" sz="1700">
                            <a:latin typeface="Cambria Math" panose="02040503050406030204" pitchFamily="18" charset="0"/>
                          </a:rPr>
                          <m:t>1</m:t>
                        </m:r>
                      </m:num>
                      <m:den>
                        <m:r>
                          <a:rPr lang="en-US" sz="1700">
                            <a:latin typeface="Cambria Math" panose="02040503050406030204" pitchFamily="18" charset="0"/>
                          </a:rPr>
                          <m:t>2</m:t>
                        </m:r>
                      </m:den>
                    </m:f>
                    <m:r>
                      <a:rPr lang="en-US" sz="1700">
                        <a:latin typeface="Cambria Math" panose="02040503050406030204" pitchFamily="18" charset="0"/>
                      </a:rPr>
                      <m:t>|</m:t>
                    </m:r>
                    <m:r>
                      <a:rPr lang="en-US" sz="1700" i="1">
                        <a:latin typeface="Cambria Math" panose="02040503050406030204" pitchFamily="18" charset="0"/>
                      </a:rPr>
                      <m:t>𝑉</m:t>
                    </m:r>
                    <m:r>
                      <a:rPr lang="en-US" sz="1700">
                        <a:latin typeface="Cambria Math" panose="02040503050406030204" pitchFamily="18" charset="0"/>
                      </a:rPr>
                      <m:t>||</m:t>
                    </m:r>
                    <m:r>
                      <a:rPr lang="en-US" sz="1700" i="1">
                        <a:latin typeface="Cambria Math" panose="02040503050406030204" pitchFamily="18" charset="0"/>
                      </a:rPr>
                      <m:t>𝐼</m:t>
                    </m:r>
                    <m:r>
                      <a:rPr lang="en-US" sz="1700">
                        <a:latin typeface="Cambria Math" panose="02040503050406030204" pitchFamily="18" charset="0"/>
                      </a:rPr>
                      <m:t>|</m:t>
                    </m:r>
                    <m:r>
                      <m:rPr>
                        <m:sty m:val="p"/>
                      </m:rPr>
                      <a:rPr lang="en-US" sz="1700">
                        <a:latin typeface="Cambria Math" panose="02040503050406030204" pitchFamily="18" charset="0"/>
                      </a:rPr>
                      <m:t>sin</m:t>
                    </m:r>
                    <m:r>
                      <a:rPr lang="en-US" sz="1700">
                        <a:latin typeface="Cambria Math" panose="02040503050406030204" pitchFamily="18" charset="0"/>
                      </a:rPr>
                      <m:t>(</m:t>
                    </m:r>
                    <m:r>
                      <a:rPr lang="en-US" sz="1700">
                        <a:latin typeface="Cambria Math" panose="02040503050406030204" pitchFamily="18" charset="0"/>
                      </a:rPr>
                      <m:t>∠</m:t>
                    </m:r>
                    <m:r>
                      <a:rPr lang="en-US" sz="1700" i="1">
                        <a:latin typeface="Cambria Math" panose="02040503050406030204" pitchFamily="18" charset="0"/>
                      </a:rPr>
                      <m:t>𝑉</m:t>
                    </m:r>
                    <m:r>
                      <a:rPr lang="en-US" sz="1700">
                        <a:latin typeface="Cambria Math" panose="02040503050406030204" pitchFamily="18" charset="0"/>
                      </a:rPr>
                      <m:t>−</m:t>
                    </m:r>
                    <m:r>
                      <a:rPr lang="en-US" sz="1700">
                        <a:latin typeface="Cambria Math" panose="02040503050406030204" pitchFamily="18" charset="0"/>
                      </a:rPr>
                      <m:t>∠</m:t>
                    </m:r>
                    <m:r>
                      <a:rPr lang="en-US" sz="1700" i="1">
                        <a:latin typeface="Cambria Math" panose="02040503050406030204" pitchFamily="18" charset="0"/>
                      </a:rPr>
                      <m:t>𝐼</m:t>
                    </m:r>
                  </m:oMath>
                </a14:m>
                <a:r>
                  <a:rPr lang="fa-IR" sz="1700" dirty="0" smtClean="0"/>
                  <a:t>(</a:t>
                </a:r>
                <a:endParaRPr lang="en-US" sz="1700" dirty="0"/>
              </a:p>
            </p:txBody>
          </p:sp>
        </mc:Choice>
        <mc:Fallback xmlns="">
          <p:sp>
            <p:nvSpPr>
              <p:cNvPr id="16" name="Rectangle 15"/>
              <p:cNvSpPr>
                <a:spLocks noRot="1" noChangeAspect="1" noMove="1" noResize="1" noEditPoints="1" noAdjustHandles="1" noChangeArrowheads="1" noChangeShapeType="1" noTextEdit="1"/>
              </p:cNvSpPr>
              <p:nvPr/>
            </p:nvSpPr>
            <p:spPr>
              <a:xfrm>
                <a:off x="3048000" y="1321804"/>
                <a:ext cx="4992008" cy="461729"/>
              </a:xfrm>
              <a:prstGeom prst="rect">
                <a:avLst/>
              </a:prstGeom>
              <a:blipFill>
                <a:blip r:embed="rId5"/>
                <a:stretch>
                  <a:fillRect b="-3947"/>
                </a:stretch>
              </a:blipFill>
            </p:spPr>
            <p:txBody>
              <a:bodyPr/>
              <a:lstStyle/>
              <a:p>
                <a:r>
                  <a:rPr lang="en-US">
                    <a:noFill/>
                  </a:rPr>
                  <a:t> </a:t>
                </a:r>
              </a:p>
            </p:txBody>
          </p:sp>
        </mc:Fallback>
      </mc:AlternateContent>
      <p:sp>
        <p:nvSpPr>
          <p:cNvPr id="17" name="Rectangle 16"/>
          <p:cNvSpPr>
            <a:spLocks noChangeArrowheads="1"/>
          </p:cNvSpPr>
          <p:nvPr/>
        </p:nvSpPr>
        <p:spPr bwMode="auto">
          <a:xfrm>
            <a:off x="3863215" y="1752600"/>
            <a:ext cx="509154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جزء حقیقی توان مختلط مساوی توان متوسط است. </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2286000" y="2093842"/>
                <a:ext cx="3606821" cy="468975"/>
              </a:xfrm>
              <a:prstGeom prst="rect">
                <a:avLst/>
              </a:prstGeom>
            </p:spPr>
            <p:txBody>
              <a:bodyPr wrap="none">
                <a:spAutoFit/>
              </a:bodyPr>
              <a:lstStyle/>
              <a:p>
                <a14:m>
                  <m:oMath xmlns:m="http://schemas.openxmlformats.org/officeDocument/2006/math">
                    <m:sSub>
                      <m:sSubPr>
                        <m:ctrlPr>
                          <a:rPr lang="en-US" sz="1700" b="1" i="1" smtClean="0">
                            <a:solidFill>
                              <a:schemeClr val="tx1"/>
                            </a:solidFill>
                            <a:latin typeface="Cambria Math" panose="02040503050406030204" pitchFamily="18" charset="0"/>
                            <a:ea typeface="Cambria Math" panose="02040503050406030204" pitchFamily="18" charset="0"/>
                          </a:rPr>
                        </m:ctrlPr>
                      </m:sSubPr>
                      <m:e>
                        <m:r>
                          <a:rPr lang="en-US" sz="1700" b="1" i="1">
                            <a:solidFill>
                              <a:schemeClr val="tx1"/>
                            </a:solidFill>
                            <a:latin typeface="Cambria Math" panose="02040503050406030204" pitchFamily="18" charset="0"/>
                            <a:ea typeface="Cambria Math" panose="02040503050406030204" pitchFamily="18" charset="0"/>
                          </a:rPr>
                          <m:t>𝑷</m:t>
                        </m:r>
                      </m:e>
                      <m:sub>
                        <m:r>
                          <a:rPr lang="en-US" sz="1700" b="1" i="1">
                            <a:solidFill>
                              <a:schemeClr val="tx1"/>
                            </a:solidFill>
                            <a:latin typeface="Cambria Math" panose="02040503050406030204" pitchFamily="18" charset="0"/>
                            <a:ea typeface="Cambria Math" panose="02040503050406030204" pitchFamily="18" charset="0"/>
                          </a:rPr>
                          <m:t>𝒂𝒗</m:t>
                        </m:r>
                      </m:sub>
                    </m:sSub>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𝑹𝒆</m:t>
                    </m:r>
                    <m:r>
                      <a:rPr lang="en-US" sz="1700" b="1">
                        <a:solidFill>
                          <a:schemeClr val="tx1"/>
                        </a:solidFill>
                        <a:latin typeface="Cambria Math" panose="02040503050406030204" pitchFamily="18" charset="0"/>
                        <a:ea typeface="Cambria Math" panose="02040503050406030204" pitchFamily="18" charset="0"/>
                      </a:rPr>
                      <m:t>[</m:t>
                    </m:r>
                    <m:r>
                      <a:rPr lang="en-US" sz="1700" b="1" i="1">
                        <a:latin typeface="Cambria Math" panose="02040503050406030204" pitchFamily="18" charset="0"/>
                        <a:ea typeface="Cambria Math" panose="02040503050406030204" pitchFamily="18" charset="0"/>
                      </a:rPr>
                      <m:t>𝑺</m:t>
                    </m:r>
                    <m:r>
                      <a:rPr lang="en-US" sz="1700" b="1">
                        <a:solidFill>
                          <a:schemeClr val="tx1"/>
                        </a:solidFill>
                        <a:latin typeface="Cambria Math" panose="02040503050406030204" pitchFamily="18" charset="0"/>
                        <a:ea typeface="Cambria Math" panose="02040503050406030204" pitchFamily="18" charset="0"/>
                      </a:rPr>
                      <m:t>]=</m:t>
                    </m:r>
                    <m:f>
                      <m:fPr>
                        <m:ctrlPr>
                          <a:rPr lang="en-US" sz="1700" b="1" i="1">
                            <a:solidFill>
                              <a:schemeClr val="tx1"/>
                            </a:solidFill>
                            <a:latin typeface="Cambria Math" panose="02040503050406030204" pitchFamily="18" charset="0"/>
                            <a:ea typeface="Cambria Math" panose="02040503050406030204" pitchFamily="18" charset="0"/>
                          </a:rPr>
                        </m:ctrlPr>
                      </m:fPr>
                      <m:num>
                        <m:r>
                          <a:rPr lang="en-US" sz="1700" b="1" i="1">
                            <a:solidFill>
                              <a:schemeClr val="tx1"/>
                            </a:solidFill>
                            <a:latin typeface="Cambria Math" panose="02040503050406030204" pitchFamily="18" charset="0"/>
                            <a:ea typeface="Cambria Math" panose="02040503050406030204" pitchFamily="18" charset="0"/>
                          </a:rPr>
                          <m:t>𝟏</m:t>
                        </m:r>
                      </m:num>
                      <m:den>
                        <m:r>
                          <a:rPr lang="en-US" sz="1700" b="1" i="1">
                            <a:solidFill>
                              <a:schemeClr val="tx1"/>
                            </a:solidFill>
                            <a:latin typeface="Cambria Math" panose="02040503050406030204" pitchFamily="18" charset="0"/>
                            <a:ea typeface="Cambria Math" panose="02040503050406030204" pitchFamily="18" charset="0"/>
                          </a:rPr>
                          <m:t>𝟐</m:t>
                        </m:r>
                      </m:den>
                    </m:f>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𝑽</m:t>
                    </m:r>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𝑰</m:t>
                    </m:r>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𝒄𝒐𝒔</m:t>
                    </m:r>
                    <m:r>
                      <a:rPr lang="en-US" sz="1700" b="1">
                        <a:solidFill>
                          <a:schemeClr val="tx1"/>
                        </a:solidFill>
                        <a:latin typeface="Cambria Math" panose="02040503050406030204" pitchFamily="18" charset="0"/>
                        <a:ea typeface="Cambria Math" panose="02040503050406030204" pitchFamily="18" charset="0"/>
                      </a:rPr>
                      <m:t>(</m:t>
                    </m:r>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𝑽</m:t>
                    </m:r>
                    <m:r>
                      <a:rPr lang="en-US" sz="1700" b="1">
                        <a:solidFill>
                          <a:schemeClr val="tx1"/>
                        </a:solidFill>
                        <a:latin typeface="Cambria Math" panose="02040503050406030204" pitchFamily="18" charset="0"/>
                        <a:ea typeface="Cambria Math" panose="02040503050406030204" pitchFamily="18" charset="0"/>
                      </a:rPr>
                      <m:t>−</m:t>
                    </m:r>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𝑰</m:t>
                    </m:r>
                  </m:oMath>
                </a14:m>
                <a:r>
                  <a:rPr lang="en-US" sz="1700" dirty="0" smtClean="0">
                    <a:solidFill>
                      <a:schemeClr val="tx1"/>
                    </a:solidFill>
                    <a:latin typeface="Cambria Math" panose="02040503050406030204" pitchFamily="18" charset="0"/>
                    <a:ea typeface="Cambria Math" panose="02040503050406030204" pitchFamily="18" charset="0"/>
                  </a:rPr>
                  <a:t>)</a:t>
                </a:r>
                <a:endParaRPr lang="en-US" sz="1700" dirty="0">
                  <a:solidFill>
                    <a:schemeClr val="tx1"/>
                  </a:solidFill>
                  <a:latin typeface="Cambria Math" panose="02040503050406030204" pitchFamily="18" charset="0"/>
                  <a:ea typeface="Cambria Math" panose="020405030504060302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286000" y="2093842"/>
                <a:ext cx="3606821" cy="468975"/>
              </a:xfrm>
              <a:prstGeom prst="rect">
                <a:avLst/>
              </a:prstGeom>
              <a:blipFill>
                <a:blip r:embed="rId6"/>
                <a:stretch>
                  <a:fillRect r="-169" b="-3896"/>
                </a:stretch>
              </a:blipFill>
            </p:spPr>
            <p:txBody>
              <a:bodyPr/>
              <a:lstStyle/>
              <a:p>
                <a:r>
                  <a:rPr lang="en-US">
                    <a:noFill/>
                  </a:rPr>
                  <a:t> </a:t>
                </a:r>
              </a:p>
            </p:txBody>
          </p:sp>
        </mc:Fallback>
      </mc:AlternateContent>
      <p:sp>
        <p:nvSpPr>
          <p:cNvPr id="19" name="Rectangle 18"/>
          <p:cNvSpPr>
            <a:spLocks noChangeArrowheads="1"/>
          </p:cNvSpPr>
          <p:nvPr/>
        </p:nvSpPr>
        <p:spPr bwMode="auto">
          <a:xfrm>
            <a:off x="1371600" y="2571435"/>
            <a:ext cx="758315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به جزء موهومی توان مختلط، توان مجازی (یا راکتیو) گفته می شود و با </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Q</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نشان داده میشود. </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Rectangle 19"/>
              <p:cNvSpPr/>
              <p:nvPr/>
            </p:nvSpPr>
            <p:spPr>
              <a:xfrm>
                <a:off x="2398979" y="2990409"/>
                <a:ext cx="3423053" cy="468975"/>
              </a:xfrm>
              <a:prstGeom prst="rect">
                <a:avLst/>
              </a:prstGeom>
            </p:spPr>
            <p:txBody>
              <a:bodyPr wrap="none">
                <a:spAutoFit/>
              </a:bodyPr>
              <a:lstStyle/>
              <a:p>
                <a14:m>
                  <m:oMath xmlns:m="http://schemas.openxmlformats.org/officeDocument/2006/math">
                    <m:r>
                      <a:rPr lang="en-US" sz="1700" b="1" i="1" smtClean="0">
                        <a:solidFill>
                          <a:schemeClr val="tx1"/>
                        </a:solidFill>
                        <a:latin typeface="Cambria Math" panose="02040503050406030204" pitchFamily="18" charset="0"/>
                        <a:ea typeface="Cambria Math" panose="02040503050406030204" pitchFamily="18" charset="0"/>
                      </a:rPr>
                      <m:t>𝑸</m:t>
                    </m:r>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𝑰𝒎</m:t>
                    </m:r>
                    <m:r>
                      <a:rPr lang="en-US" sz="1700" b="1">
                        <a:solidFill>
                          <a:schemeClr val="tx1"/>
                        </a:solidFill>
                        <a:latin typeface="Cambria Math" panose="02040503050406030204" pitchFamily="18" charset="0"/>
                        <a:ea typeface="Cambria Math" panose="02040503050406030204" pitchFamily="18" charset="0"/>
                      </a:rPr>
                      <m:t>[</m:t>
                    </m:r>
                    <m:r>
                      <a:rPr lang="en-US" sz="1700" b="1" i="1">
                        <a:latin typeface="Cambria Math" panose="02040503050406030204" pitchFamily="18" charset="0"/>
                        <a:ea typeface="Cambria Math" panose="02040503050406030204" pitchFamily="18" charset="0"/>
                      </a:rPr>
                      <m:t>𝑺</m:t>
                    </m:r>
                    <m:r>
                      <a:rPr lang="en-US" sz="1700" b="1">
                        <a:solidFill>
                          <a:schemeClr val="tx1"/>
                        </a:solidFill>
                        <a:latin typeface="Cambria Math" panose="02040503050406030204" pitchFamily="18" charset="0"/>
                        <a:ea typeface="Cambria Math" panose="02040503050406030204" pitchFamily="18" charset="0"/>
                      </a:rPr>
                      <m:t>]=</m:t>
                    </m:r>
                    <m:f>
                      <m:fPr>
                        <m:ctrlPr>
                          <a:rPr lang="en-US" sz="1700" b="1" i="1">
                            <a:solidFill>
                              <a:schemeClr val="tx1"/>
                            </a:solidFill>
                            <a:latin typeface="Cambria Math" panose="02040503050406030204" pitchFamily="18" charset="0"/>
                            <a:ea typeface="Cambria Math" panose="02040503050406030204" pitchFamily="18" charset="0"/>
                          </a:rPr>
                        </m:ctrlPr>
                      </m:fPr>
                      <m:num>
                        <m:r>
                          <a:rPr lang="en-US" sz="1700" b="1" i="1">
                            <a:solidFill>
                              <a:schemeClr val="tx1"/>
                            </a:solidFill>
                            <a:latin typeface="Cambria Math" panose="02040503050406030204" pitchFamily="18" charset="0"/>
                            <a:ea typeface="Cambria Math" panose="02040503050406030204" pitchFamily="18" charset="0"/>
                          </a:rPr>
                          <m:t>𝟏</m:t>
                        </m:r>
                      </m:num>
                      <m:den>
                        <m:r>
                          <a:rPr lang="en-US" sz="1700" b="1" i="1">
                            <a:solidFill>
                              <a:schemeClr val="tx1"/>
                            </a:solidFill>
                            <a:latin typeface="Cambria Math" panose="02040503050406030204" pitchFamily="18" charset="0"/>
                            <a:ea typeface="Cambria Math" panose="02040503050406030204" pitchFamily="18" charset="0"/>
                          </a:rPr>
                          <m:t>𝟐</m:t>
                        </m:r>
                      </m:den>
                    </m:f>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𝑽</m:t>
                    </m:r>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𝑰</m:t>
                    </m:r>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𝒔𝒊𝒏</m:t>
                    </m:r>
                    <m:r>
                      <a:rPr lang="en-US" sz="1700" b="1">
                        <a:solidFill>
                          <a:schemeClr val="tx1"/>
                        </a:solidFill>
                        <a:latin typeface="Cambria Math" panose="02040503050406030204" pitchFamily="18" charset="0"/>
                        <a:ea typeface="Cambria Math" panose="02040503050406030204" pitchFamily="18" charset="0"/>
                      </a:rPr>
                      <m:t>(</m:t>
                    </m:r>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𝑽</m:t>
                    </m:r>
                    <m:r>
                      <a:rPr lang="en-US" sz="1700" b="1">
                        <a:solidFill>
                          <a:schemeClr val="tx1"/>
                        </a:solidFill>
                        <a:latin typeface="Cambria Math" panose="02040503050406030204" pitchFamily="18" charset="0"/>
                        <a:ea typeface="Cambria Math" panose="02040503050406030204" pitchFamily="18" charset="0"/>
                      </a:rPr>
                      <m:t>−</m:t>
                    </m:r>
                    <m:r>
                      <a:rPr lang="en-US" sz="1700" b="1">
                        <a:solidFill>
                          <a:schemeClr val="tx1"/>
                        </a:solidFill>
                        <a:latin typeface="Cambria Math" panose="02040503050406030204" pitchFamily="18" charset="0"/>
                        <a:ea typeface="Cambria Math" panose="02040503050406030204" pitchFamily="18" charset="0"/>
                      </a:rPr>
                      <m:t>∠</m:t>
                    </m:r>
                    <m:r>
                      <a:rPr lang="en-US" sz="1700" b="1" i="1">
                        <a:solidFill>
                          <a:schemeClr val="tx1"/>
                        </a:solidFill>
                        <a:latin typeface="Cambria Math" panose="02040503050406030204" pitchFamily="18" charset="0"/>
                        <a:ea typeface="Cambria Math" panose="02040503050406030204" pitchFamily="18" charset="0"/>
                      </a:rPr>
                      <m:t>𝑰</m:t>
                    </m:r>
                  </m:oMath>
                </a14:m>
                <a:r>
                  <a:rPr lang="en-US" sz="1700" dirty="0" smtClean="0">
                    <a:solidFill>
                      <a:schemeClr val="tx1"/>
                    </a:solidFill>
                    <a:latin typeface="Cambria Math" panose="02040503050406030204" pitchFamily="18" charset="0"/>
                    <a:ea typeface="Cambria Math" panose="02040503050406030204" pitchFamily="18" charset="0"/>
                  </a:rPr>
                  <a:t>)</a:t>
                </a:r>
                <a:endParaRPr lang="en-US" sz="1700" dirty="0">
                  <a:solidFill>
                    <a:schemeClr val="tx1"/>
                  </a:solidFill>
                  <a:latin typeface="Cambria Math" panose="02040503050406030204" pitchFamily="18" charset="0"/>
                  <a:ea typeface="Cambria Math" panose="020405030504060302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398979" y="2990409"/>
                <a:ext cx="3423053" cy="468975"/>
              </a:xfrm>
              <a:prstGeom prst="rect">
                <a:avLst/>
              </a:prstGeom>
              <a:blipFill>
                <a:blip r:embed="rId7"/>
                <a:stretch>
                  <a:fillRect l="-178" r="-357"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76258" y="3621869"/>
                <a:ext cx="2908489"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1" i="1">
                          <a:latin typeface="Cambria Math" panose="02040503050406030204" pitchFamily="18" charset="0"/>
                        </a:rPr>
                        <m:t>𝑺</m:t>
                      </m:r>
                      <m:r>
                        <a:rPr lang="en-US" sz="1700" b="1">
                          <a:latin typeface="Cambria Math" panose="02040503050406030204" pitchFamily="18" charset="0"/>
                        </a:rPr>
                        <m:t>=</m:t>
                      </m:r>
                      <m:r>
                        <a:rPr lang="en-US" sz="1700" b="1" i="1">
                          <a:latin typeface="Cambria Math" panose="02040503050406030204" pitchFamily="18" charset="0"/>
                        </a:rPr>
                        <m:t>𝑷</m:t>
                      </m:r>
                      <m:r>
                        <a:rPr lang="en-US" sz="1700" b="1">
                          <a:latin typeface="Cambria Math" panose="02040503050406030204" pitchFamily="18" charset="0"/>
                        </a:rPr>
                        <m:t>+</m:t>
                      </m:r>
                      <m:r>
                        <a:rPr lang="en-US" sz="1700" b="1" i="1">
                          <a:latin typeface="Cambria Math" panose="02040503050406030204" pitchFamily="18" charset="0"/>
                        </a:rPr>
                        <m:t>𝒋𝑸</m:t>
                      </m:r>
                      <m:r>
                        <a:rPr lang="en-US" sz="1700" b="1">
                          <a:latin typeface="Cambria Math" panose="02040503050406030204" pitchFamily="18" charset="0"/>
                        </a:rPr>
                        <m:t>=</m:t>
                      </m:r>
                      <m:d>
                        <m:dPr>
                          <m:ctrlPr>
                            <a:rPr lang="en-US" sz="1700" b="1" i="1">
                              <a:latin typeface="Cambria Math" panose="02040503050406030204" pitchFamily="18" charset="0"/>
                            </a:rPr>
                          </m:ctrlPr>
                        </m:dPr>
                        <m:e>
                          <m:sSub>
                            <m:sSubPr>
                              <m:ctrlPr>
                                <a:rPr lang="en-US" sz="1700" b="1" i="1">
                                  <a:latin typeface="Cambria Math" panose="02040503050406030204" pitchFamily="18" charset="0"/>
                                </a:rPr>
                              </m:ctrlPr>
                            </m:sSubPr>
                            <m:e>
                              <m:r>
                                <a:rPr lang="en-US" sz="1700" b="1" i="1">
                                  <a:latin typeface="Cambria Math" panose="02040503050406030204" pitchFamily="18" charset="0"/>
                                </a:rPr>
                                <m:t>𝑽</m:t>
                              </m:r>
                            </m:e>
                            <m:sub>
                              <m:r>
                                <a:rPr lang="en-US" sz="1700" b="1" i="1">
                                  <a:latin typeface="Cambria Math" panose="02040503050406030204" pitchFamily="18" charset="0"/>
                                </a:rPr>
                                <m:t>𝒓𝒎𝒔</m:t>
                              </m:r>
                            </m:sub>
                          </m:sSub>
                        </m:e>
                      </m:d>
                      <m:sSup>
                        <m:sSupPr>
                          <m:ctrlPr>
                            <a:rPr lang="en-US" sz="1700" b="1" i="1">
                              <a:latin typeface="Cambria Math" panose="02040503050406030204" pitchFamily="18" charset="0"/>
                            </a:rPr>
                          </m:ctrlPr>
                        </m:sSupPr>
                        <m:e>
                          <m:d>
                            <m:dPr>
                              <m:ctrlPr>
                                <a:rPr lang="en-US" sz="1700" b="1" i="1">
                                  <a:latin typeface="Cambria Math" panose="02040503050406030204" pitchFamily="18" charset="0"/>
                                </a:rPr>
                              </m:ctrlPr>
                            </m:dPr>
                            <m:e>
                              <m:sSub>
                                <m:sSubPr>
                                  <m:ctrlPr>
                                    <a:rPr lang="en-US" sz="1700" b="1" i="1">
                                      <a:latin typeface="Cambria Math" panose="02040503050406030204" pitchFamily="18" charset="0"/>
                                    </a:rPr>
                                  </m:ctrlPr>
                                </m:sSubPr>
                                <m:e>
                                  <m:r>
                                    <a:rPr lang="en-US" sz="1700" b="1" i="1">
                                      <a:latin typeface="Cambria Math" panose="02040503050406030204" pitchFamily="18" charset="0"/>
                                    </a:rPr>
                                    <m:t>𝑰</m:t>
                                  </m:r>
                                </m:e>
                                <m:sub>
                                  <m:r>
                                    <a:rPr lang="en-US" sz="1700" b="1" i="1">
                                      <a:latin typeface="Cambria Math" panose="02040503050406030204" pitchFamily="18" charset="0"/>
                                    </a:rPr>
                                    <m:t>𝒓𝒎𝒔</m:t>
                                  </m:r>
                                </m:sub>
                              </m:sSub>
                            </m:e>
                          </m:d>
                        </m:e>
                        <m:sup>
                          <m:r>
                            <a:rPr lang="en-US" sz="1700" b="1">
                              <a:latin typeface="Cambria Math" panose="02040503050406030204" pitchFamily="18" charset="0"/>
                            </a:rPr>
                            <m:t>∗</m:t>
                          </m:r>
                        </m:sup>
                      </m:sSup>
                    </m:oMath>
                  </m:oMathPara>
                </a14:m>
                <a:endParaRPr lang="en-US" sz="1700" b="1" dirty="0"/>
              </a:p>
            </p:txBody>
          </p:sp>
        </mc:Choice>
        <mc:Fallback xmlns="">
          <p:sp>
            <p:nvSpPr>
              <p:cNvPr id="21" name="Rectangle 20"/>
              <p:cNvSpPr>
                <a:spLocks noRot="1" noChangeAspect="1" noMove="1" noResize="1" noEditPoints="1" noAdjustHandles="1" noChangeArrowheads="1" noChangeShapeType="1" noTextEdit="1"/>
              </p:cNvSpPr>
              <p:nvPr/>
            </p:nvSpPr>
            <p:spPr>
              <a:xfrm>
                <a:off x="476258" y="3621869"/>
                <a:ext cx="2908489" cy="353943"/>
              </a:xfrm>
              <a:prstGeom prst="rect">
                <a:avLst/>
              </a:prstGeom>
              <a:blipFill>
                <a:blip r:embed="rId8"/>
                <a:stretch>
                  <a:fillRect b="-10345"/>
                </a:stretch>
              </a:blipFill>
            </p:spPr>
            <p:txBody>
              <a:bodyPr/>
              <a:lstStyle/>
              <a:p>
                <a:r>
                  <a:rPr lang="en-US">
                    <a:noFill/>
                  </a:rPr>
                  <a:t> </a:t>
                </a:r>
              </a:p>
            </p:txBody>
          </p:sp>
        </mc:Fallback>
      </mc:AlternateContent>
      <p:sp>
        <p:nvSpPr>
          <p:cNvPr id="22" name="Rectangle 21"/>
          <p:cNvSpPr/>
          <p:nvPr/>
        </p:nvSpPr>
        <p:spPr>
          <a:xfrm>
            <a:off x="2257425" y="3375266"/>
            <a:ext cx="6629400" cy="353943"/>
          </a:xfrm>
          <a:prstGeom prst="rect">
            <a:avLst/>
          </a:prstGeom>
        </p:spPr>
        <p:txBody>
          <a:bodyPr wrap="square">
            <a:spAutoFit/>
          </a:bodyPr>
          <a:lstStyle/>
          <a:p>
            <a:pPr marL="342900" indent="-342900" algn="just" rtl="1">
              <a:buClr>
                <a:srgbClr val="FF0000"/>
              </a:buClr>
              <a:buFont typeface="Wingdings" panose="05000000000000000000" pitchFamily="2" charset="2"/>
              <a:buChar char="ü"/>
            </a:pPr>
            <a:r>
              <a:rPr lang="fa-IR" altLang="en-US" sz="1700" dirty="0">
                <a:latin typeface="Times New Roman" panose="02020603050405020304" pitchFamily="18" charset="0"/>
                <a:ea typeface="Calibri" panose="020F0502020204030204" pitchFamily="34" charset="0"/>
                <a:cs typeface="B Nazanin" panose="00000400000000000000" pitchFamily="2" charset="-78"/>
              </a:rPr>
              <a:t>بنابراین توان مختلط را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می</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توان </a:t>
            </a:r>
            <a:r>
              <a:rPr lang="fa-IR" altLang="en-US" sz="1700" dirty="0">
                <a:latin typeface="Times New Roman" panose="02020603050405020304" pitchFamily="18" charset="0"/>
                <a:ea typeface="Calibri" panose="020F0502020204030204" pitchFamily="34" charset="0"/>
                <a:cs typeface="B Nazanin" panose="00000400000000000000" pitchFamily="2" charset="-78"/>
              </a:rPr>
              <a:t>به صورت مقابل بازنویسی کرد:</a:t>
            </a:r>
            <a:endParaRPr lang="en-US" altLang="en-US" sz="1700" dirty="0">
              <a:ea typeface="Calibri" panose="020F0502020204030204" pitchFamily="34" charset="0"/>
              <a:cs typeface="Arial" panose="020B0604020202020204" pitchFamily="34" charset="0"/>
            </a:endParaRPr>
          </a:p>
        </p:txBody>
      </p:sp>
      <p:grpSp>
        <p:nvGrpSpPr>
          <p:cNvPr id="23" name="Group 22"/>
          <p:cNvGrpSpPr/>
          <p:nvPr/>
        </p:nvGrpSpPr>
        <p:grpSpPr>
          <a:xfrm>
            <a:off x="-17793" y="4026524"/>
            <a:ext cx="1162962" cy="596498"/>
            <a:chOff x="480647" y="4848373"/>
            <a:chExt cx="1162962" cy="596498"/>
          </a:xfrm>
        </p:grpSpPr>
        <p:sp>
          <p:nvSpPr>
            <p:cNvPr id="24" name="Rectangle 23"/>
            <p:cNvSpPr>
              <a:spLocks noChangeArrowheads="1"/>
            </p:cNvSpPr>
            <p:nvPr/>
          </p:nvSpPr>
          <p:spPr bwMode="auto">
            <a:xfrm>
              <a:off x="480647" y="4860096"/>
              <a:ext cx="1162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spcAft>
                  <a:spcPts val="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توان حقیقی </a:t>
              </a:r>
            </a:p>
            <a:p>
              <a:pPr marL="0" indent="0" algn="ctr" rtl="1" eaLnBrk="1" hangingPunct="1">
                <a:spcAft>
                  <a:spcPts val="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(اکتیو)</a:t>
              </a:r>
              <a:endParaRPr lang="en-US" altLang="en-US" sz="1600" b="1" dirty="0">
                <a:solidFill>
                  <a:srgbClr val="3333FF"/>
                </a:solidFill>
                <a:ea typeface="Calibri" panose="020F0502020204030204" pitchFamily="34" charset="0"/>
                <a:cs typeface="Arial" panose="020B0604020202020204" pitchFamily="34" charset="0"/>
              </a:endParaRPr>
            </a:p>
          </p:txBody>
        </p:sp>
        <p:cxnSp>
          <p:nvCxnSpPr>
            <p:cNvPr id="25" name="Straight Arrow Connector 24"/>
            <p:cNvCxnSpPr/>
            <p:nvPr/>
          </p:nvCxnSpPr>
          <p:spPr>
            <a:xfrm flipV="1">
              <a:off x="1543246" y="4848373"/>
              <a:ext cx="0" cy="427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1553889" y="4031339"/>
            <a:ext cx="1162962" cy="584775"/>
            <a:chOff x="1946822" y="4853188"/>
            <a:chExt cx="1162962" cy="584775"/>
          </a:xfrm>
        </p:grpSpPr>
        <p:cxnSp>
          <p:nvCxnSpPr>
            <p:cNvPr id="27" name="Straight Arrow Connector 26"/>
            <p:cNvCxnSpPr/>
            <p:nvPr/>
          </p:nvCxnSpPr>
          <p:spPr>
            <a:xfrm flipV="1">
              <a:off x="2023892" y="4866148"/>
              <a:ext cx="0" cy="427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a:spLocks noChangeArrowheads="1"/>
            </p:cNvSpPr>
            <p:nvPr/>
          </p:nvSpPr>
          <p:spPr bwMode="auto">
            <a:xfrm>
              <a:off x="1946822" y="4853188"/>
              <a:ext cx="1162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rtl="1" eaLnBrk="1" hangingPunct="1">
                <a:spcAft>
                  <a:spcPts val="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توان م</a:t>
              </a:r>
              <a:r>
                <a:rPr lang="fa-IR" altLang="en-US" sz="1600" b="1" dirty="0">
                  <a:solidFill>
                    <a:srgbClr val="3333FF"/>
                  </a:solidFill>
                  <a:latin typeface="Times New Roman" panose="02020603050405020304" pitchFamily="18" charset="0"/>
                  <a:ea typeface="Calibri" panose="020F0502020204030204" pitchFamily="34" charset="0"/>
                  <a:cs typeface="B Nazanin" panose="00000400000000000000" pitchFamily="2" charset="-78"/>
                </a:rPr>
                <a:t>ج</a:t>
              </a: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ازی </a:t>
              </a:r>
            </a:p>
            <a:p>
              <a:pPr marL="0" indent="0" algn="ctr" rtl="1" eaLnBrk="1" hangingPunct="1">
                <a:spcAft>
                  <a:spcPts val="0"/>
                </a:spcAft>
                <a:buClr>
                  <a:srgbClr val="FF0000"/>
                </a:buClr>
              </a:pP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a:t>
              </a:r>
              <a:r>
                <a:rPr lang="fa-IR" altLang="en-US" sz="1600" b="1" dirty="0" err="1"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راکتیو</a:t>
              </a:r>
              <a:r>
                <a:rPr lang="fa-IR" altLang="en-US" sz="16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a:t>
              </a:r>
              <a:endParaRPr lang="en-US" altLang="en-US" sz="1600" b="1" dirty="0">
                <a:solidFill>
                  <a:srgbClr val="3333FF"/>
                </a:solidFill>
                <a:ea typeface="Calibri" panose="020F0502020204030204" pitchFamily="34" charset="0"/>
                <a:cs typeface="Arial" panose="020B0604020202020204" pitchFamily="34" charset="0"/>
              </a:endParaRPr>
            </a:p>
          </p:txBody>
        </p:sp>
      </p:grpSp>
      <p:sp>
        <p:nvSpPr>
          <p:cNvPr id="35" name="Rectangle 34"/>
          <p:cNvSpPr>
            <a:spLocks noChangeArrowheads="1"/>
          </p:cNvSpPr>
          <p:nvPr/>
        </p:nvSpPr>
        <p:spPr bwMode="auto">
          <a:xfrm>
            <a:off x="2851902" y="3834078"/>
            <a:ext cx="6141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600" b="1" dirty="0" smtClean="0">
                <a:solidFill>
                  <a:srgbClr val="00B050"/>
                </a:solidFill>
                <a:latin typeface="Times New Roman" panose="02020603050405020304" pitchFamily="18" charset="0"/>
                <a:ea typeface="Calibri" panose="020F0502020204030204" pitchFamily="34" charset="0"/>
                <a:cs typeface="B Nazanin" panose="00000400000000000000" pitchFamily="2" charset="-78"/>
              </a:rPr>
              <a:t>اگر                                             باشد، اصطلاحاً به مدار، بار القایی گویند.   </a:t>
            </a:r>
            <a:endParaRPr lang="en-US" altLang="en-US" sz="1600" b="1" dirty="0">
              <a:solidFill>
                <a:srgbClr val="00B05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6" name="Rectangle 35"/>
              <p:cNvSpPr/>
              <p:nvPr/>
            </p:nvSpPr>
            <p:spPr>
              <a:xfrm>
                <a:off x="6106640" y="3797840"/>
                <a:ext cx="258016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rgbClr val="00B050"/>
                          </a:solidFill>
                          <a:latin typeface="Cambria Math" panose="02040503050406030204" pitchFamily="18" charset="0"/>
                        </a:rPr>
                        <m:t>0</m:t>
                      </m:r>
                      <m:r>
                        <a:rPr lang="en-US" i="0">
                          <a:solidFill>
                            <a:srgbClr val="00B050"/>
                          </a:solidFill>
                          <a:latin typeface="Cambria Math" panose="02040503050406030204" pitchFamily="18" charset="0"/>
                        </a:rPr>
                        <m:t>≤</m:t>
                      </m:r>
                      <m:r>
                        <a:rPr lang="en-US" i="0">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𝑉</m:t>
                      </m:r>
                      <m:r>
                        <a:rPr lang="en-US" i="0">
                          <a:solidFill>
                            <a:srgbClr val="00B050"/>
                          </a:solidFill>
                          <a:latin typeface="Cambria Math" panose="02040503050406030204" pitchFamily="18" charset="0"/>
                        </a:rPr>
                        <m:t>−</m:t>
                      </m:r>
                      <m:r>
                        <a:rPr lang="en-US" i="0">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𝐼</m:t>
                      </m:r>
                      <m:r>
                        <a:rPr lang="en-US" i="0">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i="0">
                              <a:solidFill>
                                <a:srgbClr val="00B050"/>
                              </a:solidFill>
                              <a:latin typeface="Cambria Math" panose="02040503050406030204" pitchFamily="18" charset="0"/>
                            </a:rPr>
                            <m:t>90</m:t>
                          </m:r>
                        </m:e>
                        <m:sup>
                          <m:r>
                            <a:rPr lang="en-US" i="0">
                              <a:solidFill>
                                <a:srgbClr val="00B050"/>
                              </a:solidFill>
                              <a:latin typeface="Cambria Math" panose="02040503050406030204" pitchFamily="18" charset="0"/>
                            </a:rPr>
                            <m:t>∘</m:t>
                          </m:r>
                        </m:sup>
                      </m:sSup>
                    </m:oMath>
                  </m:oMathPara>
                </a14:m>
                <a:endParaRPr lang="en-US" dirty="0">
                  <a:solidFill>
                    <a:srgbClr val="00B050"/>
                  </a:solidFill>
                </a:endParaRPr>
              </a:p>
            </p:txBody>
          </p:sp>
        </mc:Choice>
        <mc:Fallback xmlns="">
          <p:sp>
            <p:nvSpPr>
              <p:cNvPr id="36" name="Rectangle 35"/>
              <p:cNvSpPr>
                <a:spLocks noRot="1" noChangeAspect="1" noMove="1" noResize="1" noEditPoints="1" noAdjustHandles="1" noChangeArrowheads="1" noChangeShapeType="1" noTextEdit="1"/>
              </p:cNvSpPr>
              <p:nvPr/>
            </p:nvSpPr>
            <p:spPr>
              <a:xfrm>
                <a:off x="6106640" y="3797840"/>
                <a:ext cx="2580160" cy="369332"/>
              </a:xfrm>
              <a:prstGeom prst="rect">
                <a:avLst/>
              </a:prstGeom>
              <a:blipFill>
                <a:blip r:embed="rId9"/>
                <a:stretch>
                  <a:fillRect/>
                </a:stretch>
              </a:blipFill>
            </p:spPr>
            <p:txBody>
              <a:bodyPr/>
              <a:lstStyle/>
              <a:p>
                <a:r>
                  <a:rPr lang="en-US">
                    <a:noFill/>
                  </a:rPr>
                  <a:t> </a:t>
                </a:r>
              </a:p>
            </p:txBody>
          </p:sp>
        </mc:Fallback>
      </mc:AlternateContent>
      <p:sp>
        <p:nvSpPr>
          <p:cNvPr id="37" name="Rectangle 36"/>
          <p:cNvSpPr>
            <a:spLocks noChangeArrowheads="1"/>
          </p:cNvSpPr>
          <p:nvPr/>
        </p:nvSpPr>
        <p:spPr bwMode="auto">
          <a:xfrm>
            <a:off x="2851902" y="4197950"/>
            <a:ext cx="6141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600" b="1" dirty="0" smtClean="0">
                <a:solidFill>
                  <a:srgbClr val="00B050"/>
                </a:solidFill>
                <a:latin typeface="Times New Roman" panose="02020603050405020304" pitchFamily="18" charset="0"/>
                <a:ea typeface="Calibri" panose="020F0502020204030204" pitchFamily="34" charset="0"/>
                <a:cs typeface="B Nazanin" panose="00000400000000000000" pitchFamily="2" charset="-78"/>
              </a:rPr>
              <a:t>اگر                                                 باشد، اصطلاحاً به مدار، به مدار خازنی گویند.   </a:t>
            </a:r>
            <a:endParaRPr lang="en-US" altLang="en-US" sz="1600" b="1" dirty="0">
              <a:solidFill>
                <a:srgbClr val="00B05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8" name="Rectangle 37"/>
              <p:cNvSpPr/>
              <p:nvPr/>
            </p:nvSpPr>
            <p:spPr>
              <a:xfrm>
                <a:off x="6106640" y="4182561"/>
                <a:ext cx="233465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rgbClr val="00B050"/>
                          </a:solidFill>
                          <a:latin typeface="Cambria Math" panose="02040503050406030204" pitchFamily="18" charset="0"/>
                        </a:rPr>
                        <m:t>−</m:t>
                      </m:r>
                      <m:sSup>
                        <m:sSupPr>
                          <m:ctrlPr>
                            <a:rPr lang="en-US" i="1">
                              <a:solidFill>
                                <a:srgbClr val="00B050"/>
                              </a:solidFill>
                              <a:latin typeface="Cambria Math" panose="02040503050406030204" pitchFamily="18" charset="0"/>
                            </a:rPr>
                          </m:ctrlPr>
                        </m:sSupPr>
                        <m:e>
                          <m:r>
                            <a:rPr lang="en-US" i="0">
                              <a:solidFill>
                                <a:srgbClr val="00B050"/>
                              </a:solidFill>
                              <a:latin typeface="Cambria Math" panose="02040503050406030204" pitchFamily="18" charset="0"/>
                            </a:rPr>
                            <m:t>90</m:t>
                          </m:r>
                        </m:e>
                        <m:sup>
                          <m:r>
                            <a:rPr lang="en-US" i="0">
                              <a:solidFill>
                                <a:srgbClr val="00B050"/>
                              </a:solidFill>
                              <a:latin typeface="Cambria Math" panose="02040503050406030204" pitchFamily="18" charset="0"/>
                            </a:rPr>
                            <m:t>∘</m:t>
                          </m:r>
                        </m:sup>
                      </m:sSup>
                      <m:r>
                        <a:rPr lang="en-US" i="0">
                          <a:solidFill>
                            <a:srgbClr val="00B050"/>
                          </a:solidFill>
                          <a:latin typeface="Cambria Math" panose="02040503050406030204" pitchFamily="18" charset="0"/>
                        </a:rPr>
                        <m:t>≤</m:t>
                      </m:r>
                      <m:r>
                        <a:rPr lang="en-US" i="0">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𝑉</m:t>
                      </m:r>
                      <m:r>
                        <a:rPr lang="en-US" i="0">
                          <a:solidFill>
                            <a:srgbClr val="00B050"/>
                          </a:solidFill>
                          <a:latin typeface="Cambria Math" panose="02040503050406030204" pitchFamily="18" charset="0"/>
                        </a:rPr>
                        <m:t>−</m:t>
                      </m:r>
                      <m:r>
                        <a:rPr lang="en-US" i="0">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𝐼</m:t>
                      </m:r>
                      <m:r>
                        <a:rPr lang="en-US" i="0">
                          <a:solidFill>
                            <a:srgbClr val="00B050"/>
                          </a:solidFill>
                          <a:latin typeface="Cambria Math" panose="02040503050406030204" pitchFamily="18" charset="0"/>
                        </a:rPr>
                        <m:t>≤</m:t>
                      </m:r>
                      <m:r>
                        <a:rPr lang="en-US" i="0">
                          <a:solidFill>
                            <a:srgbClr val="00B050"/>
                          </a:solidFill>
                          <a:latin typeface="Cambria Math" panose="02040503050406030204" pitchFamily="18" charset="0"/>
                        </a:rPr>
                        <m:t>0</m:t>
                      </m:r>
                    </m:oMath>
                  </m:oMathPara>
                </a14:m>
                <a:endParaRPr lang="en-US" dirty="0">
                  <a:solidFill>
                    <a:srgbClr val="00B050"/>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6106640" y="4182561"/>
                <a:ext cx="2334650" cy="369332"/>
              </a:xfrm>
              <a:prstGeom prst="rect">
                <a:avLst/>
              </a:prstGeom>
              <a:blipFill>
                <a:blip r:embed="rId10"/>
                <a:stretch>
                  <a:fillRect/>
                </a:stretch>
              </a:blipFill>
            </p:spPr>
            <p:txBody>
              <a:bodyPr/>
              <a:lstStyle/>
              <a:p>
                <a:r>
                  <a:rPr lang="en-US">
                    <a:noFill/>
                  </a:rPr>
                  <a:t> </a:t>
                </a:r>
              </a:p>
            </p:txBody>
          </p:sp>
        </mc:Fallback>
      </mc:AlternateContent>
      <p:sp>
        <p:nvSpPr>
          <p:cNvPr id="39" name="Rectangle 38"/>
          <p:cNvSpPr>
            <a:spLocks noChangeArrowheads="1"/>
          </p:cNvSpPr>
          <p:nvPr/>
        </p:nvSpPr>
        <p:spPr bwMode="auto">
          <a:xfrm>
            <a:off x="87865" y="5542404"/>
            <a:ext cx="890587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ü"/>
            </a:pPr>
            <a:r>
              <a:rPr lang="fa-IR" altLang="en-US" sz="17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واحد توان مختلط: </a:t>
            </a: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ولت ـ آمپر (</a:t>
            </a:r>
            <a:r>
              <a:rPr lang="en-US"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VA</a:t>
            </a: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fa-IR" altLang="en-US" sz="17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توان حقیقی: </a:t>
            </a:r>
            <a:r>
              <a:rPr lang="fa-IR" altLang="en-US" sz="1700" b="1" dirty="0" err="1"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وات</a:t>
            </a: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r>
              <a:rPr lang="en-US"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W</a:t>
            </a: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fa-IR" altLang="en-US" sz="17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و توان مجازی: </a:t>
            </a: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ولت ـ آمپر راکتیو (</a:t>
            </a:r>
            <a:r>
              <a:rPr lang="en-US"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VAR</a:t>
            </a: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a:t>
            </a:r>
            <a:r>
              <a:rPr lang="en-US" altLang="en-US" sz="17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7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می باشد. </a:t>
            </a:r>
            <a:endParaRPr lang="en-US" altLang="en-US" sz="1700" b="1" dirty="0">
              <a:solidFill>
                <a:srgbClr val="3333FF"/>
              </a:solidFill>
              <a:ea typeface="Calibri" panose="020F0502020204030204" pitchFamily="34" charset="0"/>
              <a:cs typeface="Arial" panose="020B0604020202020204" pitchFamily="34" charset="0"/>
            </a:endParaRPr>
          </a:p>
        </p:txBody>
      </p:sp>
      <p:sp>
        <p:nvSpPr>
          <p:cNvPr id="29" name="Rectangle 28"/>
          <p:cNvSpPr/>
          <p:nvPr/>
        </p:nvSpPr>
        <p:spPr>
          <a:xfrm>
            <a:off x="0" y="5864179"/>
            <a:ext cx="9200290" cy="882742"/>
          </a:xfrm>
          <a:prstGeom prst="rect">
            <a:avLst/>
          </a:prstGeom>
        </p:spPr>
        <p:txBody>
          <a:bodyPr wrap="square">
            <a:spAutoFit/>
          </a:bodyPr>
          <a:lstStyle/>
          <a:p>
            <a:pPr marL="742950" marR="0" indent="-285750" algn="just" rtl="1">
              <a:lnSpc>
                <a:spcPct val="107000"/>
              </a:lnSpc>
              <a:spcBef>
                <a:spcPts val="0"/>
              </a:spcBef>
              <a:spcAft>
                <a:spcPts val="800"/>
              </a:spcAft>
              <a:buFont typeface="Wingdings" panose="05000000000000000000" pitchFamily="2" charset="2"/>
              <a:buChar char="v"/>
            </a:pPr>
            <a:r>
              <a:rPr lang="fa-IR" sz="1600" kern="100" dirty="0">
                <a:latin typeface="Times New Roman" panose="02020603050405020304" pitchFamily="18" charset="0"/>
                <a:ea typeface="Calibri" panose="020F0502020204030204" pitchFamily="34" charset="0"/>
                <a:cs typeface="B Nazanin" panose="00000400000000000000" pitchFamily="2" charset="-78"/>
              </a:rPr>
              <a:t>اگر تمام عناصر مدار اجزاء پسیو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باشند (یعنی </a:t>
            </a:r>
            <a:r>
              <a:rPr lang="fa-IR" sz="1600" kern="100" dirty="0">
                <a:latin typeface="Times New Roman" panose="02020603050405020304" pitchFamily="18" charset="0"/>
                <a:ea typeface="Calibri" panose="020F0502020204030204" pitchFamily="34" charset="0"/>
                <a:cs typeface="B Nazanin" panose="00000400000000000000" pitchFamily="2" charset="-78"/>
              </a:rPr>
              <a:t>مقاومت ها و خازن ها و سلف ها مثبت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باشند)، </a:t>
            </a:r>
            <a:r>
              <a:rPr lang="fa-IR" sz="1600" kern="100" dirty="0">
                <a:latin typeface="Times New Roman" panose="02020603050405020304" pitchFamily="18" charset="0"/>
                <a:ea typeface="Calibri" panose="020F0502020204030204" pitchFamily="34" charset="0"/>
                <a:cs typeface="B Nazanin" panose="00000400000000000000" pitchFamily="2" charset="-78"/>
              </a:rPr>
              <a:t>در این صورت سلف ها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و خازن </a:t>
            </a:r>
            <a:r>
              <a:rPr lang="fa-IR" sz="1600" kern="100" dirty="0">
                <a:latin typeface="Times New Roman" panose="02020603050405020304" pitchFamily="18" charset="0"/>
                <a:ea typeface="Calibri" panose="020F0502020204030204" pitchFamily="34" charset="0"/>
                <a:cs typeface="B Nazanin" panose="00000400000000000000" pitchFamily="2" charset="-78"/>
              </a:rPr>
              <a:t>ها انرژی ذخیره کرده و مقاومت ها انرژی تلف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می کنند</a:t>
            </a:r>
            <a:r>
              <a:rPr lang="fa-IR" sz="1600" kern="100" dirty="0">
                <a:latin typeface="Times New Roman" panose="02020603050405020304" pitchFamily="18" charset="0"/>
                <a:ea typeface="Calibri" panose="020F0502020204030204" pitchFamily="34" charset="0"/>
                <a:cs typeface="B Nazanin" panose="00000400000000000000" pitchFamily="2" charset="-78"/>
              </a:rPr>
              <a:t>. به موجب اصل بقای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انرژی، </a:t>
            </a:r>
            <a:r>
              <a:rPr lang="fa-IR" sz="1600" kern="100" dirty="0">
                <a:latin typeface="Times New Roman" panose="02020603050405020304" pitchFamily="18" charset="0"/>
                <a:ea typeface="Calibri" panose="020F0502020204030204" pitchFamily="34" charset="0"/>
                <a:cs typeface="B Nazanin" panose="00000400000000000000" pitchFamily="2" charset="-78"/>
              </a:rPr>
              <a:t>توان متوسط وارد شونده به </a:t>
            </a:r>
            <a:r>
              <a:rPr lang="fa-IR" sz="1600" kern="100" dirty="0" smtClean="0">
                <a:latin typeface="Times New Roman" panose="02020603050405020304" pitchFamily="18" charset="0"/>
                <a:ea typeface="Calibri" panose="020F0502020204030204" pitchFamily="34" charset="0"/>
                <a:cs typeface="B Nazanin" panose="00000400000000000000" pitchFamily="2" charset="-78"/>
              </a:rPr>
              <a:t>یک مدار تک </a:t>
            </a:r>
            <a:r>
              <a:rPr lang="fa-IR" sz="1600" kern="100" dirty="0">
                <a:latin typeface="Times New Roman" panose="02020603050405020304" pitchFamily="18" charset="0"/>
                <a:ea typeface="Calibri" panose="020F0502020204030204" pitchFamily="34" charset="0"/>
                <a:cs typeface="B Nazanin" panose="00000400000000000000" pitchFamily="2" charset="-78"/>
              </a:rPr>
              <a:t>قطبی در حالت دائمی سینوسی باید نامنفی باشد.</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1" name="Rectangle 30"/>
              <p:cNvSpPr/>
              <p:nvPr/>
            </p:nvSpPr>
            <p:spPr>
              <a:xfrm>
                <a:off x="5754328" y="2131891"/>
                <a:ext cx="2616294" cy="369332"/>
              </a:xfrm>
              <a:prstGeom prst="rect">
                <a:avLst/>
              </a:prstGeom>
            </p:spPr>
            <p:txBody>
              <a:bodyPr wrap="none">
                <a:spAutoFit/>
              </a:bodyPr>
              <a:lstStyle/>
              <a:p>
                <a:r>
                  <a:rPr lang="en-US" b="1" dirty="0" smtClean="0"/>
                  <a:t>=</a:t>
                </a:r>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𝑽</m:t>
                        </m:r>
                      </m:e>
                      <m:sub>
                        <m:r>
                          <a:rPr lang="en-US" b="1" i="1" smtClean="0">
                            <a:latin typeface="Cambria Math" panose="02040503050406030204" pitchFamily="18" charset="0"/>
                          </a:rPr>
                          <m:t>𝒓𝒎𝒔</m:t>
                        </m:r>
                      </m:sub>
                    </m:sSub>
                    <m:sSub>
                      <m:sSubPr>
                        <m:ctrlPr>
                          <a:rPr lang="en-US" b="1" i="1">
                            <a:latin typeface="Cambria Math" panose="02040503050406030204" pitchFamily="18" charset="0"/>
                          </a:rPr>
                        </m:ctrlPr>
                      </m:sSubPr>
                      <m:e>
                        <m:r>
                          <a:rPr lang="en-US" b="1" i="1">
                            <a:latin typeface="Cambria Math" panose="02040503050406030204" pitchFamily="18" charset="0"/>
                          </a:rPr>
                          <m:t>𝑰</m:t>
                        </m:r>
                      </m:e>
                      <m:sub>
                        <m:r>
                          <a:rPr lang="en-US" b="1" i="1" smtClean="0">
                            <a:latin typeface="Cambria Math" panose="02040503050406030204" pitchFamily="18" charset="0"/>
                          </a:rPr>
                          <m:t>𝒓𝒎𝒔</m:t>
                        </m:r>
                      </m:sub>
                    </m:sSub>
                    <m:r>
                      <a:rPr lang="en-US" b="1" i="1">
                        <a:latin typeface="Cambria Math" panose="02040503050406030204" pitchFamily="18" charset="0"/>
                      </a:rPr>
                      <m:t>𝒄𝒐𝒔</m:t>
                    </m:r>
                    <m:r>
                      <a:rPr lang="en-US" b="1">
                        <a:latin typeface="Cambria Math" panose="02040503050406030204" pitchFamily="18" charset="0"/>
                      </a:rPr>
                      <m:t>(</m:t>
                    </m:r>
                    <m:r>
                      <a:rPr lang="en-US" b="1">
                        <a:latin typeface="Cambria Math" panose="02040503050406030204" pitchFamily="18" charset="0"/>
                      </a:rPr>
                      <m:t>∠</m:t>
                    </m:r>
                    <m:r>
                      <a:rPr lang="en-US" b="1" i="1">
                        <a:latin typeface="Cambria Math" panose="02040503050406030204" pitchFamily="18" charset="0"/>
                      </a:rPr>
                      <m:t>𝑽</m:t>
                    </m:r>
                    <m:r>
                      <a:rPr lang="en-US" b="1">
                        <a:latin typeface="Cambria Math" panose="02040503050406030204" pitchFamily="18" charset="0"/>
                      </a:rPr>
                      <m:t>−</m:t>
                    </m:r>
                    <m:r>
                      <a:rPr lang="en-US" b="1">
                        <a:latin typeface="Cambria Math" panose="02040503050406030204" pitchFamily="18" charset="0"/>
                      </a:rPr>
                      <m:t>∠</m:t>
                    </m:r>
                    <m:r>
                      <a:rPr lang="en-US" b="1" i="1">
                        <a:latin typeface="Cambria Math" panose="02040503050406030204" pitchFamily="18" charset="0"/>
                      </a:rPr>
                      <m:t>𝑰</m:t>
                    </m:r>
                  </m:oMath>
                </a14:m>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5754328" y="2131891"/>
                <a:ext cx="2616294" cy="369332"/>
              </a:xfrm>
              <a:prstGeom prst="rect">
                <a:avLst/>
              </a:prstGeom>
              <a:blipFill>
                <a:blip r:embed="rId11"/>
                <a:stretch>
                  <a:fillRect l="-2098" t="-13333" r="-1166"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725753" y="3036810"/>
                <a:ext cx="2582630" cy="369332"/>
              </a:xfrm>
              <a:prstGeom prst="rect">
                <a:avLst/>
              </a:prstGeom>
            </p:spPr>
            <p:txBody>
              <a:bodyPr wrap="none">
                <a:spAutoFit/>
              </a:bodyPr>
              <a:lstStyle/>
              <a:p>
                <a:r>
                  <a:rPr lang="en-US" b="1" dirty="0" smtClean="0"/>
                  <a:t>=</a:t>
                </a:r>
                <a14:m>
                  <m:oMath xmlns:m="http://schemas.openxmlformats.org/officeDocument/2006/math">
                    <m:sSub>
                      <m:sSubPr>
                        <m:ctrlPr>
                          <a:rPr lang="en-US" b="1" i="1" smtClean="0">
                            <a:latin typeface="Cambria Math" panose="02040503050406030204" pitchFamily="18" charset="0"/>
                          </a:rPr>
                        </m:ctrlPr>
                      </m:sSubPr>
                      <m:e>
                        <m:r>
                          <a:rPr lang="en-US" b="1" i="1">
                            <a:latin typeface="Cambria Math" panose="02040503050406030204" pitchFamily="18" charset="0"/>
                          </a:rPr>
                          <m:t>𝑽</m:t>
                        </m:r>
                      </m:e>
                      <m:sub>
                        <m:r>
                          <a:rPr lang="en-US" b="1" i="1" smtClean="0">
                            <a:latin typeface="Cambria Math" panose="02040503050406030204" pitchFamily="18" charset="0"/>
                          </a:rPr>
                          <m:t>𝒓𝒎𝒔</m:t>
                        </m:r>
                      </m:sub>
                    </m:sSub>
                    <m:sSub>
                      <m:sSubPr>
                        <m:ctrlPr>
                          <a:rPr lang="en-US" b="1" i="1">
                            <a:latin typeface="Cambria Math" panose="02040503050406030204" pitchFamily="18" charset="0"/>
                          </a:rPr>
                        </m:ctrlPr>
                      </m:sSubPr>
                      <m:e>
                        <m:r>
                          <a:rPr lang="en-US" b="1" i="1">
                            <a:latin typeface="Cambria Math" panose="02040503050406030204" pitchFamily="18" charset="0"/>
                          </a:rPr>
                          <m:t>𝑰</m:t>
                        </m:r>
                      </m:e>
                      <m:sub>
                        <m:r>
                          <a:rPr lang="en-US" b="1" i="1" smtClean="0">
                            <a:latin typeface="Cambria Math" panose="02040503050406030204" pitchFamily="18" charset="0"/>
                          </a:rPr>
                          <m:t>𝒓𝒎𝒔</m:t>
                        </m:r>
                      </m:sub>
                    </m:sSub>
                    <m:r>
                      <a:rPr lang="en-US" b="1" i="1" smtClean="0">
                        <a:latin typeface="Cambria Math" panose="02040503050406030204" pitchFamily="18" charset="0"/>
                      </a:rPr>
                      <m:t>𝒔𝒊𝒏</m:t>
                    </m:r>
                    <m:r>
                      <a:rPr lang="en-US" b="1">
                        <a:latin typeface="Cambria Math" panose="02040503050406030204" pitchFamily="18" charset="0"/>
                      </a:rPr>
                      <m:t>(</m:t>
                    </m:r>
                    <m:r>
                      <a:rPr lang="en-US" b="1">
                        <a:latin typeface="Cambria Math" panose="02040503050406030204" pitchFamily="18" charset="0"/>
                      </a:rPr>
                      <m:t>∠</m:t>
                    </m:r>
                    <m:r>
                      <a:rPr lang="en-US" b="1" i="1">
                        <a:latin typeface="Cambria Math" panose="02040503050406030204" pitchFamily="18" charset="0"/>
                      </a:rPr>
                      <m:t>𝑽</m:t>
                    </m:r>
                    <m:r>
                      <a:rPr lang="en-US" b="1">
                        <a:latin typeface="Cambria Math" panose="02040503050406030204" pitchFamily="18" charset="0"/>
                      </a:rPr>
                      <m:t>−</m:t>
                    </m:r>
                    <m:r>
                      <a:rPr lang="en-US" b="1">
                        <a:latin typeface="Cambria Math" panose="02040503050406030204" pitchFamily="18" charset="0"/>
                      </a:rPr>
                      <m:t>∠</m:t>
                    </m:r>
                    <m:r>
                      <a:rPr lang="en-US" b="1" i="1">
                        <a:latin typeface="Cambria Math" panose="02040503050406030204" pitchFamily="18" charset="0"/>
                        <a:ea typeface="Cambria Math" panose="02040503050406030204" pitchFamily="18" charset="0"/>
                      </a:rPr>
                      <m:t>𝑰</m:t>
                    </m:r>
                  </m:oMath>
                </a14:m>
                <a:r>
                  <a:rPr lang="en-US" dirty="0" smtClean="0">
                    <a:latin typeface="Cambria Math" panose="02040503050406030204" pitchFamily="18" charset="0"/>
                    <a:ea typeface="Cambria Math" panose="02040503050406030204" pitchFamily="18" charset="0"/>
                  </a:rPr>
                  <a:t>)</a:t>
                </a:r>
                <a:endParaRPr lang="en-US" dirty="0">
                  <a:latin typeface="Cambria Math" panose="02040503050406030204" pitchFamily="18" charset="0"/>
                  <a:ea typeface="Cambria Math" panose="020405030504060302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5725753" y="3036810"/>
                <a:ext cx="2582630" cy="369332"/>
              </a:xfrm>
              <a:prstGeom prst="rect">
                <a:avLst/>
              </a:prstGeom>
              <a:blipFill>
                <a:blip r:embed="rId12"/>
                <a:stretch>
                  <a:fillRect l="-1887" t="-11475" r="-188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848196" y="4537082"/>
                <a:ext cx="3493842" cy="532390"/>
              </a:xfrm>
              <a:prstGeom prst="rect">
                <a:avLst/>
              </a:prstGeom>
            </p:spPr>
            <p:txBody>
              <a:bodyPr wrap="none">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𝑉</m:t>
                    </m:r>
                    <m:r>
                      <a:rPr lang="en-US">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𝑍𝐼</m:t>
                    </m:r>
                  </m:oMath>
                </a14:m>
                <a:r>
                  <a:rPr lang="en-US" dirty="0">
                    <a:latin typeface="Cambria Math" panose="02040503050406030204" pitchFamily="18" charset="0"/>
                    <a:ea typeface="Cambria Math" panose="02040503050406030204" pitchFamily="18" charset="0"/>
                  </a:rPr>
                  <a:t>   </a:t>
                </a:r>
                <a14:m>
                  <m:oMath xmlns:m="http://schemas.openxmlformats.org/officeDocument/2006/math">
                    <m:r>
                      <a:rPr lang="en-US" b="1">
                        <a:solidFill>
                          <a:srgbClr val="0000FF"/>
                        </a:solidFill>
                        <a:latin typeface="Cambria Math" panose="02040503050406030204" pitchFamily="18" charset="0"/>
                        <a:ea typeface="Cambria Math" panose="02040503050406030204" pitchFamily="18" charset="0"/>
                      </a:rPr>
                      <m:t>=&gt;</m:t>
                    </m:r>
                  </m:oMath>
                </a14:m>
                <a:r>
                  <a:rPr lang="en-US" b="1" dirty="0">
                    <a:latin typeface="Cambria Math" panose="02040503050406030204" pitchFamily="18" charset="0"/>
                    <a:ea typeface="Cambria Math" panose="02040503050406030204" pitchFamily="18" charset="0"/>
                  </a:rPr>
                  <a:t>   </a:t>
                </a:r>
                <a14:m>
                  <m:oMath xmlns:m="http://schemas.openxmlformats.org/officeDocument/2006/math">
                    <m:r>
                      <a:rPr lang="en-US" b="1" i="1">
                        <a:latin typeface="Cambria Math" panose="02040503050406030204" pitchFamily="18" charset="0"/>
                        <a:ea typeface="Cambria Math" panose="02040503050406030204" pitchFamily="18" charset="0"/>
                      </a:rPr>
                      <m:t>𝑺</m:t>
                    </m:r>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𝑽</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𝑰</m:t>
                        </m:r>
                      </m:e>
                      <m:sup>
                        <m:r>
                          <a:rPr lang="en-US" b="1">
                            <a:latin typeface="Cambria Math" panose="02040503050406030204" pitchFamily="18" charset="0"/>
                            <a:ea typeface="Cambria Math" panose="02040503050406030204" pitchFamily="18" charset="0"/>
                          </a:rPr>
                          <m:t>∗</m:t>
                        </m:r>
                      </m:sup>
                    </m:sSup>
                    <m:r>
                      <a:rPr lang="en-US" b="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r>
                          <a:rPr lang="en-US" b="1" i="1">
                            <a:latin typeface="Cambria Math" panose="02040503050406030204" pitchFamily="18" charset="0"/>
                            <a:ea typeface="Cambria Math" panose="02040503050406030204" pitchFamily="18" charset="0"/>
                          </a:rPr>
                          <m:t>𝑽</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𝑽</m:t>
                            </m:r>
                          </m:e>
                          <m:sup>
                            <m:r>
                              <a:rPr lang="en-US" b="1">
                                <a:latin typeface="Cambria Math" panose="02040503050406030204" pitchFamily="18" charset="0"/>
                                <a:ea typeface="Cambria Math" panose="02040503050406030204" pitchFamily="18" charset="0"/>
                              </a:rPr>
                              <m:t>∗</m:t>
                            </m:r>
                          </m:sup>
                        </m:sSup>
                      </m:num>
                      <m:den>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𝒁</m:t>
                            </m:r>
                          </m:e>
                          <m:sup>
                            <m:r>
                              <a:rPr lang="en-US" b="1">
                                <a:latin typeface="Cambria Math" panose="02040503050406030204" pitchFamily="18" charset="0"/>
                                <a:ea typeface="Cambria Math" panose="02040503050406030204" pitchFamily="18" charset="0"/>
                              </a:rPr>
                              <m:t>∗</m:t>
                            </m:r>
                          </m:sup>
                        </m:sSup>
                      </m:den>
                    </m:f>
                    <m:r>
                      <a:rPr lang="en-US" b="1">
                        <a:latin typeface="Cambria Math" panose="02040503050406030204" pitchFamily="18" charset="0"/>
                        <a:ea typeface="Cambria Math" panose="02040503050406030204" pitchFamily="18" charset="0"/>
                      </a:rPr>
                      <m:t>=</m:t>
                    </m:r>
                    <m:f>
                      <m:fPr>
                        <m:ctrlPr>
                          <a:rPr lang="en-US" b="1" i="1">
                            <a:latin typeface="Cambria Math" panose="02040503050406030204" pitchFamily="18" charset="0"/>
                            <a:ea typeface="Cambria Math" panose="02040503050406030204" pitchFamily="18" charset="0"/>
                          </a:rPr>
                        </m:ctrlPr>
                      </m:fPr>
                      <m:num>
                        <m:sSup>
                          <m:sSupPr>
                            <m:ctrlPr>
                              <a:rPr lang="en-US" b="1" i="1">
                                <a:latin typeface="Cambria Math" panose="02040503050406030204" pitchFamily="18" charset="0"/>
                                <a:ea typeface="Cambria Math" panose="02040503050406030204" pitchFamily="18" charset="0"/>
                              </a:rPr>
                            </m:ctrlPr>
                          </m:sSupPr>
                          <m:e>
                            <m:d>
                              <m:dPr>
                                <m:begChr m:val="|"/>
                                <m:endChr m:val="|"/>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𝑽</m:t>
                                </m:r>
                              </m:e>
                            </m:d>
                          </m:e>
                          <m:sup>
                            <m:r>
                              <a:rPr lang="en-US" b="1" i="1">
                                <a:latin typeface="Cambria Math" panose="02040503050406030204" pitchFamily="18" charset="0"/>
                                <a:ea typeface="Cambria Math" panose="02040503050406030204" pitchFamily="18" charset="0"/>
                              </a:rPr>
                              <m:t>𝟐</m:t>
                            </m:r>
                          </m:sup>
                        </m:sSup>
                      </m:num>
                      <m:den>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𝒁</m:t>
                            </m:r>
                          </m:e>
                          <m:sup>
                            <m:r>
                              <a:rPr lang="en-US" b="1">
                                <a:latin typeface="Cambria Math" panose="02040503050406030204" pitchFamily="18" charset="0"/>
                                <a:ea typeface="Cambria Math" panose="02040503050406030204" pitchFamily="18" charset="0"/>
                              </a:rPr>
                              <m:t>∗</m:t>
                            </m:r>
                          </m:sup>
                        </m:sSup>
                      </m:den>
                    </m:f>
                  </m:oMath>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2848196" y="4537082"/>
                <a:ext cx="3493842" cy="532390"/>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61417" y="5099437"/>
                <a:ext cx="5867400" cy="3755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𝑺</m:t>
                      </m:r>
                      <m:r>
                        <a:rPr lang="en-US" b="0">
                          <a:latin typeface="Cambria Math" panose="02040503050406030204" pitchFamily="18" charset="0"/>
                          <a:ea typeface="Cambria Math" panose="02040503050406030204" pitchFamily="18" charset="0"/>
                        </a:rPr>
                        <m:t>=</m:t>
                      </m:r>
                      <m:r>
                        <a:rPr lang="en-US" b="0" i="1">
                          <a:latin typeface="Cambria Math" panose="02040503050406030204" pitchFamily="18" charset="0"/>
                          <a:ea typeface="Cambria Math" panose="02040503050406030204" pitchFamily="18" charset="0"/>
                        </a:rPr>
                        <m:t>𝑉</m:t>
                      </m:r>
                      <m:sSup>
                        <m:sSupPr>
                          <m:ctrlPr>
                            <a:rPr lang="en-US" i="1">
                              <a:latin typeface="Cambria Math" panose="02040503050406030204" pitchFamily="18" charset="0"/>
                              <a:ea typeface="Cambria Math" panose="02040503050406030204" pitchFamily="18" charset="0"/>
                            </a:rPr>
                          </m:ctrlPr>
                        </m:sSupPr>
                        <m:e>
                          <m:r>
                            <a:rPr lang="en-US" b="0" i="1">
                              <a:latin typeface="Cambria Math" panose="02040503050406030204" pitchFamily="18" charset="0"/>
                              <a:ea typeface="Cambria Math" panose="02040503050406030204" pitchFamily="18" charset="0"/>
                            </a:rPr>
                            <m:t>𝐼</m:t>
                          </m:r>
                        </m:e>
                        <m:sup>
                          <m:r>
                            <a:rPr lang="en-US" b="0">
                              <a:latin typeface="Cambria Math" panose="02040503050406030204" pitchFamily="18" charset="0"/>
                              <a:ea typeface="Cambria Math" panose="02040503050406030204" pitchFamily="18" charset="0"/>
                            </a:rPr>
                            <m:t>∗</m:t>
                          </m:r>
                        </m:sup>
                      </m:sSup>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𝒁𝑰</m:t>
                      </m:r>
                      <m:sSup>
                        <m:sSupPr>
                          <m:ctrlPr>
                            <a:rPr lang="en-US" b="1"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𝑰</m:t>
                          </m:r>
                        </m:e>
                        <m:sup>
                          <m:r>
                            <a:rPr lang="en-US" b="1">
                              <a:latin typeface="Cambria Math" panose="02040503050406030204" pitchFamily="18" charset="0"/>
                              <a:ea typeface="Cambria Math" panose="02040503050406030204" pitchFamily="18" charset="0"/>
                            </a:rPr>
                            <m:t>∗</m:t>
                          </m:r>
                        </m:sup>
                      </m:sSup>
                      <m:r>
                        <a:rPr lang="en-US" b="1">
                          <a:latin typeface="Cambria Math" panose="02040503050406030204" pitchFamily="18" charset="0"/>
                          <a:ea typeface="Cambria Math" panose="02040503050406030204" pitchFamily="18" charset="0"/>
                        </a:rPr>
                        <m:t>=</m:t>
                      </m:r>
                      <m:r>
                        <a:rPr lang="en-US" b="1" i="1" smtClean="0">
                          <a:solidFill>
                            <a:schemeClr val="tx1"/>
                          </a:solidFill>
                          <a:latin typeface="Cambria Math" panose="02040503050406030204" pitchFamily="18" charset="0"/>
                          <a:ea typeface="Cambria Math" panose="02040503050406030204" pitchFamily="18" charset="0"/>
                        </a:rPr>
                        <m:t>𝑹</m:t>
                      </m:r>
                      <m:sSup>
                        <m:sSupPr>
                          <m:ctrlPr>
                            <a:rPr lang="en-US" b="1" i="1">
                              <a:solidFill>
                                <a:schemeClr val="tx1"/>
                              </a:solidFill>
                              <a:latin typeface="Cambria Math" panose="02040503050406030204" pitchFamily="18" charset="0"/>
                              <a:ea typeface="Cambria Math" panose="02040503050406030204" pitchFamily="18" charset="0"/>
                            </a:rPr>
                          </m:ctrlPr>
                        </m:sSupPr>
                        <m:e>
                          <m:d>
                            <m:dPr>
                              <m:begChr m:val="|"/>
                              <m:endChr m:val="|"/>
                              <m:ctrlPr>
                                <a:rPr lang="en-US" b="1" i="1">
                                  <a:solidFill>
                                    <a:schemeClr val="tx1"/>
                                  </a:solidFill>
                                  <a:latin typeface="Cambria Math" panose="02040503050406030204" pitchFamily="18" charset="0"/>
                                  <a:ea typeface="Cambria Math" panose="02040503050406030204" pitchFamily="18" charset="0"/>
                                </a:rPr>
                              </m:ctrlPr>
                            </m:dPr>
                            <m:e>
                              <m:r>
                                <a:rPr lang="en-US" b="1" i="1">
                                  <a:solidFill>
                                    <a:schemeClr val="tx1"/>
                                  </a:solidFill>
                                  <a:latin typeface="Cambria Math" panose="02040503050406030204" pitchFamily="18" charset="0"/>
                                  <a:ea typeface="Cambria Math" panose="02040503050406030204" pitchFamily="18" charset="0"/>
                                </a:rPr>
                                <m:t>𝑰</m:t>
                              </m:r>
                            </m:e>
                          </m:d>
                        </m:e>
                        <m:sup>
                          <m:r>
                            <a:rPr lang="en-US" b="1" i="1">
                              <a:solidFill>
                                <a:schemeClr val="tx1"/>
                              </a:solidFill>
                              <a:latin typeface="Cambria Math" panose="02040503050406030204" pitchFamily="18" charset="0"/>
                              <a:ea typeface="Cambria Math" panose="02040503050406030204" pitchFamily="18" charset="0"/>
                            </a:rPr>
                            <m:t>𝟐</m:t>
                          </m:r>
                        </m:sup>
                      </m:sSup>
                      <m:r>
                        <a:rPr lang="en-US" b="1">
                          <a:solidFill>
                            <a:schemeClr val="tx1"/>
                          </a:solidFill>
                          <a:latin typeface="Cambria Math" panose="02040503050406030204" pitchFamily="18" charset="0"/>
                          <a:ea typeface="Cambria Math" panose="02040503050406030204" pitchFamily="18" charset="0"/>
                        </a:rPr>
                        <m:t>+</m:t>
                      </m:r>
                      <m:r>
                        <a:rPr lang="en-US" b="1" i="1">
                          <a:solidFill>
                            <a:schemeClr val="tx1"/>
                          </a:solidFill>
                          <a:latin typeface="Cambria Math" panose="02040503050406030204" pitchFamily="18" charset="0"/>
                          <a:ea typeface="Cambria Math" panose="02040503050406030204" pitchFamily="18" charset="0"/>
                        </a:rPr>
                        <m:t>𝒋𝑿</m:t>
                      </m:r>
                      <m:sSup>
                        <m:sSupPr>
                          <m:ctrlPr>
                            <a:rPr lang="en-US" b="1" i="1">
                              <a:solidFill>
                                <a:schemeClr val="tx1"/>
                              </a:solidFill>
                              <a:latin typeface="Cambria Math" panose="02040503050406030204" pitchFamily="18" charset="0"/>
                              <a:ea typeface="Cambria Math" panose="02040503050406030204" pitchFamily="18" charset="0"/>
                            </a:rPr>
                          </m:ctrlPr>
                        </m:sSupPr>
                        <m:e>
                          <m:d>
                            <m:dPr>
                              <m:begChr m:val="|"/>
                              <m:endChr m:val="|"/>
                              <m:ctrlPr>
                                <a:rPr lang="en-US" b="1" i="1">
                                  <a:solidFill>
                                    <a:schemeClr val="tx1"/>
                                  </a:solidFill>
                                  <a:latin typeface="Cambria Math" panose="02040503050406030204" pitchFamily="18" charset="0"/>
                                  <a:ea typeface="Cambria Math" panose="02040503050406030204" pitchFamily="18" charset="0"/>
                                </a:rPr>
                              </m:ctrlPr>
                            </m:dPr>
                            <m:e>
                              <m:r>
                                <a:rPr lang="en-US" b="1" i="1">
                                  <a:solidFill>
                                    <a:schemeClr val="tx1"/>
                                  </a:solidFill>
                                  <a:latin typeface="Cambria Math" panose="02040503050406030204" pitchFamily="18" charset="0"/>
                                  <a:ea typeface="Cambria Math" panose="02040503050406030204" pitchFamily="18" charset="0"/>
                                </a:rPr>
                                <m:t>𝑰</m:t>
                              </m:r>
                            </m:e>
                          </m:d>
                        </m:e>
                        <m:sup>
                          <m:r>
                            <a:rPr lang="en-US" b="1" i="1">
                              <a:solidFill>
                                <a:schemeClr val="tx1"/>
                              </a:solidFill>
                              <a:latin typeface="Cambria Math" panose="02040503050406030204" pitchFamily="18" charset="0"/>
                              <a:ea typeface="Cambria Math" panose="02040503050406030204" pitchFamily="18" charset="0"/>
                            </a:rPr>
                            <m:t>𝟐</m:t>
                          </m:r>
                        </m:sup>
                      </m:sSup>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661417" y="5099437"/>
                <a:ext cx="5867400" cy="375552"/>
              </a:xfrm>
              <a:prstGeom prst="rect">
                <a:avLst/>
              </a:prstGeom>
              <a:blipFill>
                <a:blip r:embed="rId14"/>
                <a:stretch>
                  <a:fillRect b="-13115"/>
                </a:stretch>
              </a:blipFill>
            </p:spPr>
            <p:txBody>
              <a:bodyPr/>
              <a:lstStyle/>
              <a:p>
                <a:r>
                  <a:rPr lang="en-US">
                    <a:noFill/>
                  </a:rPr>
                  <a:t> </a:t>
                </a:r>
              </a:p>
            </p:txBody>
          </p:sp>
        </mc:Fallback>
      </mc:AlternateContent>
    </p:spTree>
    <p:extLst>
      <p:ext uri="{BB962C8B-B14F-4D97-AF65-F5344CB8AC3E}">
        <p14:creationId xmlns:p14="http://schemas.microsoft.com/office/powerpoint/2010/main" val="4232139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dirty="0"/>
          </a:p>
        </p:txBody>
      </p:sp>
      <p:sp>
        <p:nvSpPr>
          <p:cNvPr id="3" name="TextBox 2">
            <a:extLst>
              <a:ext uri="{FF2B5EF4-FFF2-40B4-BE49-F238E27FC236}">
                <a16:creationId xmlns:a16="http://schemas.microsoft.com/office/drawing/2014/main" id="{6A719382-7E9B-4BEB-A86B-B2609CCA3ED6}"/>
              </a:ext>
            </a:extLst>
          </p:cNvPr>
          <p:cNvSpPr txBox="1"/>
          <p:nvPr/>
        </p:nvSpPr>
        <p:spPr>
          <a:xfrm>
            <a:off x="304800" y="304800"/>
            <a:ext cx="8610600" cy="597856"/>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v"/>
            </a:pPr>
            <a:r>
              <a:rPr lang="fa-IR" b="1" dirty="0">
                <a:solidFill>
                  <a:srgbClr val="FF0000"/>
                </a:solidFill>
                <a:effectLst/>
                <a:latin typeface="Times New Roman" panose="02020603050405020304" pitchFamily="18" charset="0"/>
                <a:cs typeface="B Nazanin" panose="00000400000000000000" pitchFamily="2" charset="-78"/>
              </a:rPr>
              <a:t>توان ظاهری (</a:t>
            </a:r>
            <a:r>
              <a:rPr lang="en-US" i="1" dirty="0">
                <a:solidFill>
                  <a:srgbClr val="FF0000"/>
                </a:solidFill>
                <a:effectLst/>
                <a:latin typeface="Times New Roman" panose="02020603050405020304" pitchFamily="18" charset="0"/>
                <a:cs typeface="B Nazanin" panose="00000400000000000000" pitchFamily="2" charset="-78"/>
              </a:rPr>
              <a:t>S</a:t>
            </a:r>
            <a:r>
              <a:rPr lang="fa-IR" b="1" dirty="0">
                <a:solidFill>
                  <a:srgbClr val="FF0000"/>
                </a:solidFill>
                <a:effectLst/>
                <a:latin typeface="Times New Roman" panose="02020603050405020304" pitchFamily="18" charset="0"/>
                <a:cs typeface="B Nazanin" panose="00000400000000000000" pitchFamily="2" charset="-78"/>
              </a:rPr>
              <a:t>): </a:t>
            </a:r>
            <a:r>
              <a:rPr lang="fa-IR" dirty="0">
                <a:effectLst/>
                <a:latin typeface="Times New Roman" panose="02020603050405020304" pitchFamily="18" charset="0"/>
                <a:ea typeface="Times New Roman" panose="02020603050405020304" pitchFamily="18" charset="0"/>
                <a:cs typeface="B Nazanin" panose="00000400000000000000" pitchFamily="2" charset="-78"/>
              </a:rPr>
              <a:t>توان ظاهری (</a:t>
            </a:r>
            <a:r>
              <a:rPr lang="en-US" dirty="0">
                <a:effectLst/>
                <a:latin typeface="Times New Roman" panose="02020603050405020304" pitchFamily="18" charset="0"/>
                <a:ea typeface="Times New Roman" panose="02020603050405020304" pitchFamily="18" charset="0"/>
                <a:cs typeface="B Nazanin" panose="00000400000000000000" pitchFamily="2" charset="-78"/>
              </a:rPr>
              <a:t>Apparent Power</a:t>
            </a:r>
            <a:r>
              <a:rPr lang="fa-IR" dirty="0">
                <a:effectLst/>
                <a:latin typeface="Times New Roman" panose="02020603050405020304" pitchFamily="18" charset="0"/>
                <a:ea typeface="Times New Roman" panose="02020603050405020304" pitchFamily="18" charset="0"/>
                <a:cs typeface="B Nazanin" panose="00000400000000000000" pitchFamily="2" charset="-78"/>
              </a:rPr>
              <a:t>)، حاصل‌ضرب مقادیر جریان مؤثر و ولتاژ مؤثر است و معمولاً برای بیان ظرفیت تجهیزات قدرت مانند ترانسفورمرها استفاده می‌شود. توان ظاهری به­صورت زیر بیان می‌شود:</a:t>
            </a:r>
            <a:endParaRPr lang="en-US"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AC9F0A7-FC16-49A1-93BB-3F492C6FE47B}"/>
                  </a:ext>
                </a:extLst>
              </p:cNvPr>
              <p:cNvGraphicFramePr>
                <a:graphicFrameLocks noGrp="1"/>
              </p:cNvGraphicFramePr>
              <p:nvPr>
                <p:extLst>
                  <p:ext uri="{D42A27DB-BD31-4B8C-83A1-F6EECF244321}">
                    <p14:modId xmlns:p14="http://schemas.microsoft.com/office/powerpoint/2010/main" val="1325294646"/>
                  </p:ext>
                </p:extLst>
              </p:nvPr>
            </p:nvGraphicFramePr>
            <p:xfrm>
              <a:off x="2584450" y="902656"/>
              <a:ext cx="3959225" cy="589915"/>
            </p:xfrm>
            <a:graphic>
              <a:graphicData uri="http://schemas.openxmlformats.org/drawingml/2006/table">
                <a:tbl>
                  <a:tblPr firstRow="1" firstCol="1" bandRow="1">
                    <a:tableStyleId>{5C22544A-7EE6-4342-B048-85BDC9FD1C3A}</a:tableStyleId>
                  </a:tblPr>
                  <a:tblGrid>
                    <a:gridCol w="3504020">
                      <a:extLst>
                        <a:ext uri="{9D8B030D-6E8A-4147-A177-3AD203B41FA5}">
                          <a16:colId xmlns:a16="http://schemas.microsoft.com/office/drawing/2014/main" val="1228352238"/>
                        </a:ext>
                      </a:extLst>
                    </a:gridCol>
                    <a:gridCol w="455205">
                      <a:extLst>
                        <a:ext uri="{9D8B030D-6E8A-4147-A177-3AD203B41FA5}">
                          <a16:colId xmlns:a16="http://schemas.microsoft.com/office/drawing/2014/main" val="2047363801"/>
                        </a:ext>
                      </a:extLst>
                    </a:gridCol>
                  </a:tblGrid>
                  <a:tr h="589915">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b="0" i="1" smtClean="0">
                                    <a:solidFill>
                                      <a:schemeClr val="tx1"/>
                                    </a:solidFill>
                                    <a:effectLst/>
                                    <a:latin typeface="Cambria Math" panose="02040503050406030204" pitchFamily="18" charset="0"/>
                                  </a:rPr>
                                  <m:t>𝑆</m:t>
                                </m:r>
                                <m:r>
                                  <a:rPr lang="en-US" sz="1800" b="0" smtClean="0">
                                    <a:solidFill>
                                      <a:schemeClr val="tx1"/>
                                    </a:solidFill>
                                    <a:effectLst/>
                                    <a:latin typeface="Cambria Math" panose="02040503050406030204" pitchFamily="18" charset="0"/>
                                  </a:rPr>
                                  <m:t>=</m:t>
                                </m:r>
                                <m:sSub>
                                  <m:sSubPr>
                                    <m:ctrlPr>
                                      <a:rPr lang="en-US" sz="1800" b="0" i="1">
                                        <a:solidFill>
                                          <a:schemeClr val="tx1"/>
                                        </a:solidFill>
                                        <a:effectLst/>
                                        <a:latin typeface="Cambria Math" panose="02040503050406030204" pitchFamily="18" charset="0"/>
                                      </a:rPr>
                                    </m:ctrlPr>
                                  </m:sSubPr>
                                  <m:e>
                                    <m:r>
                                      <a:rPr lang="en-US" sz="1800" b="0" i="1">
                                        <a:solidFill>
                                          <a:schemeClr val="tx1"/>
                                        </a:solidFill>
                                        <a:effectLst/>
                                        <a:latin typeface="Cambria Math" panose="02040503050406030204" pitchFamily="18" charset="0"/>
                                      </a:rPr>
                                      <m:t>𝑉</m:t>
                                    </m:r>
                                  </m:e>
                                  <m:sub>
                                    <m:r>
                                      <a:rPr lang="en-US" sz="1800" b="0" i="1">
                                        <a:solidFill>
                                          <a:schemeClr val="tx1"/>
                                        </a:solidFill>
                                        <a:effectLst/>
                                        <a:latin typeface="Cambria Math" panose="02040503050406030204" pitchFamily="18" charset="0"/>
                                      </a:rPr>
                                      <m:t>𝑟𝑚𝑠</m:t>
                                    </m:r>
                                  </m:sub>
                                </m:sSub>
                                <m:sSub>
                                  <m:sSubPr>
                                    <m:ctrlPr>
                                      <a:rPr lang="en-US" sz="1800" b="0" i="1">
                                        <a:solidFill>
                                          <a:schemeClr val="tx1"/>
                                        </a:solidFill>
                                        <a:effectLst/>
                                        <a:latin typeface="Cambria Math" panose="02040503050406030204" pitchFamily="18" charset="0"/>
                                      </a:rPr>
                                    </m:ctrlPr>
                                  </m:sSubPr>
                                  <m:e>
                                    <m:r>
                                      <a:rPr lang="en-US" sz="1800" b="0" i="1">
                                        <a:solidFill>
                                          <a:schemeClr val="tx1"/>
                                        </a:solidFill>
                                        <a:effectLst/>
                                        <a:latin typeface="Cambria Math" panose="02040503050406030204" pitchFamily="18" charset="0"/>
                                      </a:rPr>
                                      <m:t>𝐼</m:t>
                                    </m:r>
                                  </m:e>
                                  <m:sub>
                                    <m:r>
                                      <a:rPr lang="en-US" sz="1800" b="0" i="1">
                                        <a:solidFill>
                                          <a:schemeClr val="tx1"/>
                                        </a:solidFill>
                                        <a:effectLst/>
                                        <a:latin typeface="Cambria Math" panose="02040503050406030204" pitchFamily="18" charset="0"/>
                                      </a:rPr>
                                      <m:t>𝑟𝑚𝑠</m:t>
                                    </m:r>
                                  </m:sub>
                                </m:sSub>
                              </m:oMath>
                            </m:oMathPara>
                          </a14:m>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485879918"/>
                      </a:ext>
                    </a:extLst>
                  </a:tr>
                </a:tbl>
              </a:graphicData>
            </a:graphic>
          </p:graphicFrame>
        </mc:Choice>
        <mc:Fallback xmlns="">
          <p:graphicFrame>
            <p:nvGraphicFramePr>
              <p:cNvPr id="4" name="Table 3">
                <a:extLst>
                  <a:ext uri="{FF2B5EF4-FFF2-40B4-BE49-F238E27FC236}">
                    <a16:creationId xmlns:a16="http://schemas.microsoft.com/office/drawing/2014/main" id="{CAC9F0A7-FC16-49A1-93BB-3F492C6FE47B}"/>
                  </a:ext>
                </a:extLst>
              </p:cNvPr>
              <p:cNvGraphicFramePr>
                <a:graphicFrameLocks noGrp="1"/>
              </p:cNvGraphicFramePr>
              <p:nvPr>
                <p:extLst>
                  <p:ext uri="{D42A27DB-BD31-4B8C-83A1-F6EECF244321}">
                    <p14:modId xmlns:p14="http://schemas.microsoft.com/office/powerpoint/2010/main" val="1325294646"/>
                  </p:ext>
                </p:extLst>
              </p:nvPr>
            </p:nvGraphicFramePr>
            <p:xfrm>
              <a:off x="2584450" y="902656"/>
              <a:ext cx="3959225" cy="589915"/>
            </p:xfrm>
            <a:graphic>
              <a:graphicData uri="http://schemas.openxmlformats.org/drawingml/2006/table">
                <a:tbl>
                  <a:tblPr firstRow="1" firstCol="1" bandRow="1">
                    <a:tableStyleId>{5C22544A-7EE6-4342-B048-85BDC9FD1C3A}</a:tableStyleId>
                  </a:tblPr>
                  <a:tblGrid>
                    <a:gridCol w="3504020">
                      <a:extLst>
                        <a:ext uri="{9D8B030D-6E8A-4147-A177-3AD203B41FA5}">
                          <a16:colId xmlns:a16="http://schemas.microsoft.com/office/drawing/2014/main" val="1228352238"/>
                        </a:ext>
                      </a:extLst>
                    </a:gridCol>
                    <a:gridCol w="455205">
                      <a:extLst>
                        <a:ext uri="{9D8B030D-6E8A-4147-A177-3AD203B41FA5}">
                          <a16:colId xmlns:a16="http://schemas.microsoft.com/office/drawing/2014/main" val="2047363801"/>
                        </a:ext>
                      </a:extLst>
                    </a:gridCol>
                  </a:tblGrid>
                  <a:tr h="589915">
                    <a:tc>
                      <a:txBody>
                        <a:bodyPr/>
                        <a:lstStyle/>
                        <a:p>
                          <a:endParaRPr lang="en-US"/>
                        </a:p>
                      </a:txBody>
                      <a:tcPr marL="68580" marR="68580" marT="0" marB="0" anchor="ctr">
                        <a:blipFill>
                          <a:blip r:embed="rId3"/>
                          <a:stretch>
                            <a:fillRect l="-174" t="-1031" r="-13715" b="-5155"/>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485879918"/>
                      </a:ext>
                    </a:extLst>
                  </a:tr>
                </a:tbl>
              </a:graphicData>
            </a:graphic>
          </p:graphicFrame>
        </mc:Fallback>
      </mc:AlternateContent>
      <p:sp>
        <p:nvSpPr>
          <p:cNvPr id="5" name="TextBox 4">
            <a:extLst>
              <a:ext uri="{FF2B5EF4-FFF2-40B4-BE49-F238E27FC236}">
                <a16:creationId xmlns:a16="http://schemas.microsoft.com/office/drawing/2014/main" id="{EBFF8512-F3EA-43FD-8F43-2C02CF7AFEC4}"/>
              </a:ext>
            </a:extLst>
          </p:cNvPr>
          <p:cNvSpPr txBox="1"/>
          <p:nvPr/>
        </p:nvSpPr>
        <p:spPr>
          <a:xfrm>
            <a:off x="708026" y="1472329"/>
            <a:ext cx="8226424" cy="348557"/>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ü"/>
              <a:tabLst>
                <a:tab pos="0" algn="r"/>
              </a:tabLst>
            </a:pPr>
            <a:r>
              <a:rPr lang="fa-IR" sz="18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در مدارهای </a:t>
            </a:r>
            <a:r>
              <a:rPr lang="en-US" sz="18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AC</a:t>
            </a:r>
            <a:r>
              <a:rPr lang="fa-IR" sz="18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 (مدارهای خطی با منابع سینوسی)، توان ظاهری با دامنه توان مختلط برابر است. </a:t>
            </a:r>
            <a:endParaRPr lang="en-US" sz="18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endParaRPr>
          </a:p>
        </p:txBody>
      </p:sp>
      <p:sp>
        <p:nvSpPr>
          <p:cNvPr id="6" name="TextBox 5">
            <a:extLst>
              <a:ext uri="{FF2B5EF4-FFF2-40B4-BE49-F238E27FC236}">
                <a16:creationId xmlns:a16="http://schemas.microsoft.com/office/drawing/2014/main" id="{E2E8771C-88EF-4487-A086-D976B8877D61}"/>
              </a:ext>
            </a:extLst>
          </p:cNvPr>
          <p:cNvSpPr txBox="1"/>
          <p:nvPr/>
        </p:nvSpPr>
        <p:spPr>
          <a:xfrm>
            <a:off x="304800" y="2030964"/>
            <a:ext cx="8610600" cy="348557"/>
          </a:xfrm>
          <a:prstGeom prst="rect">
            <a:avLst/>
          </a:prstGeom>
          <a:noFill/>
        </p:spPr>
        <p:txBody>
          <a:bodyPr wrap="square">
            <a:spAutoFit/>
          </a:bodyPr>
          <a:lstStyle/>
          <a:p>
            <a:pPr marL="342900" marR="0" indent="-342900" algn="just" rtl="1">
              <a:lnSpc>
                <a:spcPct val="90000"/>
              </a:lnSpc>
              <a:spcBef>
                <a:spcPts val="0"/>
              </a:spcBef>
              <a:spcAft>
                <a:spcPts val="0"/>
              </a:spcAft>
              <a:buFont typeface="Wingdings" panose="05000000000000000000" pitchFamily="2" charset="2"/>
              <a:buChar char="v"/>
            </a:pPr>
            <a:r>
              <a:rPr lang="fa-IR" b="1" dirty="0">
                <a:solidFill>
                  <a:srgbClr val="FF0000"/>
                </a:solidFill>
                <a:effectLst/>
                <a:latin typeface="Times New Roman" panose="02020603050405020304" pitchFamily="18" charset="0"/>
                <a:cs typeface="B Nazanin" panose="00000400000000000000" pitchFamily="2" charset="-78"/>
              </a:rPr>
              <a:t>ضریب توان: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ضریب توان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Power Factor</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یک بار، به­صورت نسبت توان متوسط به توان ظاهری تعریف می‌شود: </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8EC1978C-50E4-4B59-86F1-8D38796E2B46}"/>
                  </a:ext>
                </a:extLst>
              </p:cNvPr>
              <p:cNvGraphicFramePr>
                <a:graphicFrameLocks noGrp="1"/>
              </p:cNvGraphicFramePr>
              <p:nvPr>
                <p:extLst>
                  <p:ext uri="{D42A27DB-BD31-4B8C-83A1-F6EECF244321}">
                    <p14:modId xmlns:p14="http://schemas.microsoft.com/office/powerpoint/2010/main" val="3891191893"/>
                  </p:ext>
                </p:extLst>
              </p:nvPr>
            </p:nvGraphicFramePr>
            <p:xfrm>
              <a:off x="2476500" y="2496731"/>
              <a:ext cx="3962400" cy="589915"/>
            </p:xfrm>
            <a:graphic>
              <a:graphicData uri="http://schemas.openxmlformats.org/drawingml/2006/table">
                <a:tbl>
                  <a:tblPr firstRow="1" firstCol="1" bandRow="1">
                    <a:tableStyleId>{5C22544A-7EE6-4342-B048-85BDC9FD1C3A}</a:tableStyleId>
                  </a:tblPr>
                  <a:tblGrid>
                    <a:gridCol w="3506830">
                      <a:extLst>
                        <a:ext uri="{9D8B030D-6E8A-4147-A177-3AD203B41FA5}">
                          <a16:colId xmlns:a16="http://schemas.microsoft.com/office/drawing/2014/main" val="1098930616"/>
                        </a:ext>
                      </a:extLst>
                    </a:gridCol>
                    <a:gridCol w="455570">
                      <a:extLst>
                        <a:ext uri="{9D8B030D-6E8A-4147-A177-3AD203B41FA5}">
                          <a16:colId xmlns:a16="http://schemas.microsoft.com/office/drawing/2014/main" val="1575264073"/>
                        </a:ext>
                      </a:extLst>
                    </a:gridCol>
                  </a:tblGrid>
                  <a:tr h="589915">
                    <a:tc>
                      <a:txBody>
                        <a:bodyPr/>
                        <a:lstStyle/>
                        <a:p>
                          <a:pPr marL="0" marR="0" algn="r" rtl="1">
                            <a:spcBef>
                              <a:spcPts val="0"/>
                            </a:spcBef>
                            <a:spcAft>
                              <a:spcPts val="0"/>
                            </a:spcAft>
                          </a:pPr>
                          <a14:m>
                            <m:oMathPara xmlns:m="http://schemas.openxmlformats.org/officeDocument/2006/math">
                              <m:oMathParaPr>
                                <m:jc m:val="centerGroup"/>
                              </m:oMathParaPr>
                              <m:oMath xmlns:m="http://schemas.openxmlformats.org/officeDocument/2006/math">
                                <m:r>
                                  <m:rPr>
                                    <m:sty m:val="p"/>
                                  </m:rPr>
                                  <a:rPr lang="en-US" sz="1800" b="0" i="0" smtClean="0">
                                    <a:solidFill>
                                      <a:schemeClr val="tx1"/>
                                    </a:solidFill>
                                    <a:effectLst/>
                                    <a:latin typeface="Cambria Math" panose="02040503050406030204" pitchFamily="18" charset="0"/>
                                  </a:rPr>
                                  <m:t>pf</m:t>
                                </m:r>
                                <m:r>
                                  <a:rPr lang="en-US" sz="1800" b="0" smtClean="0">
                                    <a:solidFill>
                                      <a:schemeClr val="tx1"/>
                                    </a:solidFill>
                                    <a:effectLst/>
                                    <a:latin typeface="Cambria Math" panose="02040503050406030204" pitchFamily="18" charset="0"/>
                                  </a:rPr>
                                  <m:t>=</m:t>
                                </m:r>
                                <m:f>
                                  <m:fPr>
                                    <m:ctrlPr>
                                      <a:rPr lang="en-US" sz="1800" b="0" i="1">
                                        <a:solidFill>
                                          <a:schemeClr val="tx1"/>
                                        </a:solidFill>
                                        <a:effectLst/>
                                        <a:latin typeface="Cambria Math" panose="02040503050406030204" pitchFamily="18" charset="0"/>
                                      </a:rPr>
                                    </m:ctrlPr>
                                  </m:fPr>
                                  <m:num>
                                    <m:r>
                                      <a:rPr lang="en-US" sz="1800" b="0" i="1">
                                        <a:solidFill>
                                          <a:schemeClr val="tx1"/>
                                        </a:solidFill>
                                        <a:effectLst/>
                                        <a:latin typeface="Cambria Math" panose="02040503050406030204" pitchFamily="18" charset="0"/>
                                      </a:rPr>
                                      <m:t>𝑃</m:t>
                                    </m:r>
                                  </m:num>
                                  <m:den>
                                    <m:r>
                                      <a:rPr lang="en-US" sz="1800" b="0" i="1">
                                        <a:solidFill>
                                          <a:schemeClr val="tx1"/>
                                        </a:solidFill>
                                        <a:effectLst/>
                                        <a:latin typeface="Cambria Math" panose="02040503050406030204" pitchFamily="18" charset="0"/>
                                      </a:rPr>
                                      <m:t>𝑆</m:t>
                                    </m:r>
                                  </m:den>
                                </m:f>
                                <m:r>
                                  <a:rPr lang="en-US" sz="1800" b="0">
                                    <a:solidFill>
                                      <a:schemeClr val="tx1"/>
                                    </a:solidFill>
                                    <a:effectLst/>
                                    <a:latin typeface="Cambria Math" panose="02040503050406030204" pitchFamily="18" charset="0"/>
                                  </a:rPr>
                                  <m:t>=</m:t>
                                </m:r>
                                <m:f>
                                  <m:fPr>
                                    <m:ctrlPr>
                                      <a:rPr lang="en-US" sz="1800" b="0" i="1">
                                        <a:solidFill>
                                          <a:schemeClr val="tx1"/>
                                        </a:solidFill>
                                        <a:effectLst/>
                                        <a:latin typeface="Cambria Math" panose="02040503050406030204" pitchFamily="18" charset="0"/>
                                      </a:rPr>
                                    </m:ctrlPr>
                                  </m:fPr>
                                  <m:num>
                                    <m:r>
                                      <a:rPr lang="en-US" sz="1800" b="0" i="1">
                                        <a:solidFill>
                                          <a:schemeClr val="tx1"/>
                                        </a:solidFill>
                                        <a:effectLst/>
                                        <a:latin typeface="Cambria Math" panose="02040503050406030204" pitchFamily="18" charset="0"/>
                                      </a:rPr>
                                      <m:t>𝑃</m:t>
                                    </m:r>
                                  </m:num>
                                  <m:den>
                                    <m:sSub>
                                      <m:sSubPr>
                                        <m:ctrlPr>
                                          <a:rPr lang="en-US" sz="1800" b="0" i="1">
                                            <a:solidFill>
                                              <a:schemeClr val="tx1"/>
                                            </a:solidFill>
                                            <a:effectLst/>
                                            <a:latin typeface="Cambria Math" panose="02040503050406030204" pitchFamily="18" charset="0"/>
                                          </a:rPr>
                                        </m:ctrlPr>
                                      </m:sSubPr>
                                      <m:e>
                                        <m:r>
                                          <a:rPr lang="en-US" sz="1800" b="0" i="1">
                                            <a:solidFill>
                                              <a:schemeClr val="tx1"/>
                                            </a:solidFill>
                                            <a:effectLst/>
                                            <a:latin typeface="Cambria Math" panose="02040503050406030204" pitchFamily="18" charset="0"/>
                                          </a:rPr>
                                          <m:t>𝑉</m:t>
                                        </m:r>
                                      </m:e>
                                      <m:sub>
                                        <m:r>
                                          <a:rPr lang="en-US" sz="1800" b="0" i="1">
                                            <a:solidFill>
                                              <a:schemeClr val="tx1"/>
                                            </a:solidFill>
                                            <a:effectLst/>
                                            <a:latin typeface="Cambria Math" panose="02040503050406030204" pitchFamily="18" charset="0"/>
                                          </a:rPr>
                                          <m:t>𝑟𝑚𝑠</m:t>
                                        </m:r>
                                      </m:sub>
                                    </m:sSub>
                                    <m:sSub>
                                      <m:sSubPr>
                                        <m:ctrlPr>
                                          <a:rPr lang="en-US" sz="1800" b="0" i="1">
                                            <a:solidFill>
                                              <a:schemeClr val="tx1"/>
                                            </a:solidFill>
                                            <a:effectLst/>
                                            <a:latin typeface="Cambria Math" panose="02040503050406030204" pitchFamily="18" charset="0"/>
                                          </a:rPr>
                                        </m:ctrlPr>
                                      </m:sSubPr>
                                      <m:e>
                                        <m:r>
                                          <a:rPr lang="en-US" sz="1800" b="0" i="1">
                                            <a:solidFill>
                                              <a:schemeClr val="tx1"/>
                                            </a:solidFill>
                                            <a:effectLst/>
                                            <a:latin typeface="Cambria Math" panose="02040503050406030204" pitchFamily="18" charset="0"/>
                                          </a:rPr>
                                          <m:t>𝐼</m:t>
                                        </m:r>
                                      </m:e>
                                      <m:sub>
                                        <m:r>
                                          <a:rPr lang="en-US" sz="1800" b="0" i="1">
                                            <a:solidFill>
                                              <a:schemeClr val="tx1"/>
                                            </a:solidFill>
                                            <a:effectLst/>
                                            <a:latin typeface="Cambria Math" panose="02040503050406030204" pitchFamily="18" charset="0"/>
                                          </a:rPr>
                                          <m:t>𝑟𝑚𝑠</m:t>
                                        </m:r>
                                      </m:sub>
                                    </m:sSub>
                                  </m:den>
                                </m:f>
                              </m:oMath>
                            </m:oMathPara>
                          </a14:m>
                          <a:endParaRPr lang="en-US"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38519445"/>
                      </a:ext>
                    </a:extLst>
                  </a:tr>
                </a:tbl>
              </a:graphicData>
            </a:graphic>
          </p:graphicFrame>
        </mc:Choice>
        <mc:Fallback xmlns="">
          <p:graphicFrame>
            <p:nvGraphicFramePr>
              <p:cNvPr id="7" name="Table 6">
                <a:extLst>
                  <a:ext uri="{FF2B5EF4-FFF2-40B4-BE49-F238E27FC236}">
                    <a16:creationId xmlns:a16="http://schemas.microsoft.com/office/drawing/2014/main" id="{8EC1978C-50E4-4B59-86F1-8D38796E2B46}"/>
                  </a:ext>
                </a:extLst>
              </p:cNvPr>
              <p:cNvGraphicFramePr>
                <a:graphicFrameLocks noGrp="1"/>
              </p:cNvGraphicFramePr>
              <p:nvPr>
                <p:extLst>
                  <p:ext uri="{D42A27DB-BD31-4B8C-83A1-F6EECF244321}">
                    <p14:modId xmlns:p14="http://schemas.microsoft.com/office/powerpoint/2010/main" val="3891191893"/>
                  </p:ext>
                </p:extLst>
              </p:nvPr>
            </p:nvGraphicFramePr>
            <p:xfrm>
              <a:off x="2476500" y="2496731"/>
              <a:ext cx="3962400" cy="589915"/>
            </p:xfrm>
            <a:graphic>
              <a:graphicData uri="http://schemas.openxmlformats.org/drawingml/2006/table">
                <a:tbl>
                  <a:tblPr firstRow="1" firstCol="1" bandRow="1">
                    <a:tableStyleId>{5C22544A-7EE6-4342-B048-85BDC9FD1C3A}</a:tableStyleId>
                  </a:tblPr>
                  <a:tblGrid>
                    <a:gridCol w="3506830">
                      <a:extLst>
                        <a:ext uri="{9D8B030D-6E8A-4147-A177-3AD203B41FA5}">
                          <a16:colId xmlns:a16="http://schemas.microsoft.com/office/drawing/2014/main" val="1098930616"/>
                        </a:ext>
                      </a:extLst>
                    </a:gridCol>
                    <a:gridCol w="455570">
                      <a:extLst>
                        <a:ext uri="{9D8B030D-6E8A-4147-A177-3AD203B41FA5}">
                          <a16:colId xmlns:a16="http://schemas.microsoft.com/office/drawing/2014/main" val="1575264073"/>
                        </a:ext>
                      </a:extLst>
                    </a:gridCol>
                  </a:tblGrid>
                  <a:tr h="589915">
                    <a:tc>
                      <a:txBody>
                        <a:bodyPr/>
                        <a:lstStyle/>
                        <a:p>
                          <a:endParaRPr lang="en-US"/>
                        </a:p>
                      </a:txBody>
                      <a:tcPr marL="68580" marR="68580" marT="0" marB="0" anchor="ctr">
                        <a:blipFill>
                          <a:blip r:embed="rId4"/>
                          <a:stretch>
                            <a:fillRect l="-174" t="-1020" r="-13715" b="-4082"/>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438519445"/>
                      </a:ext>
                    </a:extLst>
                  </a:tr>
                </a:tbl>
              </a:graphicData>
            </a:graphic>
          </p:graphicFrame>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9A35BBE-4A07-40F3-8CBD-E897D2EEFAC3}"/>
                  </a:ext>
                </a:extLst>
              </p:cNvPr>
              <p:cNvSpPr txBox="1"/>
              <p:nvPr/>
            </p:nvSpPr>
            <p:spPr>
              <a:xfrm>
                <a:off x="397537" y="3276600"/>
                <a:ext cx="8610600" cy="923330"/>
              </a:xfrm>
              <a:prstGeom prst="rect">
                <a:avLst/>
              </a:prstGeom>
              <a:noFill/>
            </p:spPr>
            <p:txBody>
              <a:bodyPr wrap="square">
                <a:spAutoFit/>
              </a:bodyPr>
              <a:lstStyle/>
              <a:p>
                <a:pPr marL="285750" indent="-285750" algn="just" rtl="1">
                  <a:buFont typeface="Wingdings" panose="05000000000000000000" pitchFamily="2" charset="2"/>
                  <a:buChar char="ü"/>
                </a:pP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در مدارهای </a:t>
                </a:r>
                <a:r>
                  <a:rPr lang="en-US" sz="1800" b="1" dirty="0">
                    <a:effectLst/>
                    <a:latin typeface="Times New Roman" panose="02020603050405020304" pitchFamily="18" charset="0"/>
                    <a:ea typeface="Times New Roman" panose="02020603050405020304" pitchFamily="18" charset="0"/>
                    <a:cs typeface="B Nazanin" panose="00000400000000000000" pitchFamily="2" charset="-78"/>
                  </a:rPr>
                  <a:t>AC</a:t>
                </a:r>
                <a:r>
                  <a:rPr lang="fa-IR" sz="1800" b="1" dirty="0">
                    <a:effectLst/>
                    <a:latin typeface="Times New Roman" panose="02020603050405020304" pitchFamily="18" charset="0"/>
                    <a:ea typeface="Times New Roman" panose="02020603050405020304" pitchFamily="18" charset="0"/>
                    <a:cs typeface="B Nazanin" panose="00000400000000000000" pitchFamily="2" charset="-78"/>
                  </a:rPr>
                  <a:t> سینوسی</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نتیجه محاسبات بالا به­صورت </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زیر درمی‌آید که</a:t>
                </a:r>
                <a:r>
                  <a:rPr lang="fa-IR" sz="1800" dirty="0" smtClean="0">
                    <a:effectLst/>
                    <a:ea typeface="Times New Roman" panose="02020603050405020304" pitchFamily="18" charset="0"/>
                    <a:cs typeface="B Nazanin" panose="00000400000000000000" pitchFamily="2" charset="-78"/>
                  </a:rPr>
                  <a:t> </a:t>
                </a:r>
                <a14:m>
                  <m:oMath xmlns:m="http://schemas.openxmlformats.org/officeDocument/2006/math">
                    <m:r>
                      <a:rPr lang="en-US" i="1">
                        <a:latin typeface="Cambria Math" panose="02040503050406030204" pitchFamily="18" charset="0"/>
                      </a:rPr>
                      <m:t>𝜑</m:t>
                    </m:r>
                  </m:oMath>
                </a14:m>
                <a:r>
                  <a:rPr lang="fa-IR" sz="1800" dirty="0">
                    <a:effectLst/>
                    <a:latin typeface="Times New Roman" panose="02020603050405020304" pitchFamily="18" charset="0"/>
                    <a:ea typeface="Times New Roman" panose="02020603050405020304" pitchFamily="18" charset="0"/>
                    <a:cs typeface="B Nazanin" panose="00000400000000000000" pitchFamily="2" charset="-78"/>
                    <a:sym typeface="Symbol" panose="05050102010706020507" pitchFamily="18" charset="2"/>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زاویه فاز بین ولتاژ و جریان سینوسی است. </a:t>
                </a:r>
                <a:r>
                  <a:rPr lang="fa-IR" sz="1800" b="1" dirty="0">
                    <a:solidFill>
                      <a:srgbClr val="0000FF"/>
                    </a:solidFill>
                    <a:effectLst/>
                    <a:latin typeface="Times New Roman" panose="02020603050405020304" pitchFamily="18" charset="0"/>
                    <a:ea typeface="Times New Roman" panose="02020603050405020304" pitchFamily="18" charset="0"/>
                    <a:cs typeface="B Nazanin" panose="00000400000000000000" pitchFamily="2" charset="-78"/>
                  </a:rPr>
                  <a:t>اما این یک حالت خاص است و فقط باید زمانی مورد استفاده قرار گیرد که هر دوی ولتاژ و جریان سینوسی باشند. </a:t>
                </a:r>
                <a:endParaRPr lang="en-US" b="1" dirty="0">
                  <a:solidFill>
                    <a:srgbClr val="0000FF"/>
                  </a:solidFill>
                  <a:cs typeface="B Nazanin" panose="00000400000000000000" pitchFamily="2" charset="-78"/>
                </a:endParaRPr>
              </a:p>
            </p:txBody>
          </p:sp>
        </mc:Choice>
        <mc:Fallback xmlns="">
          <p:sp>
            <p:nvSpPr>
              <p:cNvPr id="8" name="TextBox 7">
                <a:extLst>
                  <a:ext uri="{FF2B5EF4-FFF2-40B4-BE49-F238E27FC236}">
                    <a16:creationId xmlns:a16="http://schemas.microsoft.com/office/drawing/2014/main" id="{49A35BBE-4A07-40F3-8CBD-E897D2EEFAC3}"/>
                  </a:ext>
                </a:extLst>
              </p:cNvPr>
              <p:cNvSpPr txBox="1">
                <a:spLocks noRot="1" noChangeAspect="1" noMove="1" noResize="1" noEditPoints="1" noAdjustHandles="1" noChangeArrowheads="1" noChangeShapeType="1" noTextEdit="1"/>
              </p:cNvSpPr>
              <p:nvPr/>
            </p:nvSpPr>
            <p:spPr>
              <a:xfrm>
                <a:off x="397537" y="3276600"/>
                <a:ext cx="8610600" cy="923330"/>
              </a:xfrm>
              <a:prstGeom prst="rect">
                <a:avLst/>
              </a:prstGeom>
              <a:blipFill>
                <a:blip r:embed="rId5"/>
                <a:stretch>
                  <a:fillRect l="-1132" t="-7285" r="-495" b="-105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103098" y="4020552"/>
                <a:ext cx="2768450" cy="369332"/>
              </a:xfrm>
              <a:prstGeom prst="rect">
                <a:avLst/>
              </a:prstGeom>
            </p:spPr>
            <p:txBody>
              <a:bodyPr wrap="none">
                <a:spAutoFit/>
              </a:bodyPr>
              <a:lstStyle/>
              <a:p>
                <a:r>
                  <a:rPr lang="en-US" b="1" dirty="0" smtClean="0">
                    <a:latin typeface="Cambria Math" panose="02040503050406030204" pitchFamily="18" charset="0"/>
                    <a:ea typeface="Cambria Math" panose="02040503050406030204" pitchFamily="18" charset="0"/>
                  </a:rPr>
                  <a:t>Pf=</a:t>
                </a:r>
                <a14:m>
                  <m:oMath xmlns:m="http://schemas.openxmlformats.org/officeDocument/2006/math">
                    <m:d>
                      <m:dPr>
                        <m:begChr m:val=""/>
                        <m:ctrlPr>
                          <a:rPr lang="en-US" b="1" i="1">
                            <a:latin typeface="Cambria Math" panose="02040503050406030204" pitchFamily="18" charset="0"/>
                            <a:ea typeface="Cambria Math" panose="02040503050406030204" pitchFamily="18" charset="0"/>
                          </a:rPr>
                        </m:ctrlPr>
                      </m:dPr>
                      <m:e>
                        <m:r>
                          <a:rPr lang="en-US" b="1" i="1">
                            <a:latin typeface="Cambria Math" panose="02040503050406030204" pitchFamily="18" charset="0"/>
                            <a:ea typeface="Cambria Math" panose="02040503050406030204" pitchFamily="18" charset="0"/>
                          </a:rPr>
                          <m:t>𝐜𝐨𝐬</m:t>
                        </m:r>
                        <m:r>
                          <a:rPr lang="en-US" b="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𝑽</m:t>
                        </m:r>
                        <m:r>
                          <a:rPr lang="en-US" b="1">
                            <a:latin typeface="Cambria Math" panose="02040503050406030204" pitchFamily="18" charset="0"/>
                            <a:ea typeface="Cambria Math" panose="02040503050406030204" pitchFamily="18" charset="0"/>
                          </a:rPr>
                          <m:t>−</m:t>
                        </m:r>
                        <m:r>
                          <a:rPr lang="en-US" b="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𝑰</m:t>
                        </m:r>
                      </m:e>
                    </m:d>
                  </m:oMath>
                </a14:m>
                <a:r>
                  <a:rPr lang="en-US" b="1" dirty="0" smtClean="0">
                    <a:latin typeface="Cambria Math" panose="02040503050406030204" pitchFamily="18" charset="0"/>
                    <a:ea typeface="Cambria Math" panose="02040503050406030204" pitchFamily="18" charset="0"/>
                  </a:rPr>
                  <a:t>=cos(</a:t>
                </a:r>
                <a14:m>
                  <m:oMath xmlns:m="http://schemas.openxmlformats.org/officeDocument/2006/math">
                    <m:r>
                      <a:rPr lang="en-US" b="1" i="1">
                        <a:latin typeface="Cambria Math" panose="02040503050406030204" pitchFamily="18" charset="0"/>
                      </a:rPr>
                      <m:t>𝝋</m:t>
                    </m:r>
                  </m:oMath>
                </a14:m>
                <a:r>
                  <a:rPr lang="en-US" b="1" dirty="0" smtClean="0">
                    <a:latin typeface="Cambria Math" panose="02040503050406030204" pitchFamily="18" charset="0"/>
                    <a:ea typeface="Cambria Math" panose="02040503050406030204" pitchFamily="18" charset="0"/>
                  </a:rPr>
                  <a:t>)</a:t>
                </a:r>
                <a:endParaRPr lang="en-US" b="1" dirty="0">
                  <a:latin typeface="Cambria Math"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103098" y="4020552"/>
                <a:ext cx="2768450" cy="369332"/>
              </a:xfrm>
              <a:prstGeom prst="rect">
                <a:avLst/>
              </a:prstGeom>
              <a:blipFill>
                <a:blip r:embed="rId6"/>
                <a:stretch>
                  <a:fillRect l="-1762" t="-120000" r="-2203" b="-190000"/>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15E4E2D-449E-4EA4-AFDA-9837A96EEE98}"/>
              </a:ext>
            </a:extLst>
          </p:cNvPr>
          <p:cNvSpPr txBox="1"/>
          <p:nvPr/>
        </p:nvSpPr>
        <p:spPr>
          <a:xfrm>
            <a:off x="806482" y="4518987"/>
            <a:ext cx="8099393" cy="348557"/>
          </a:xfrm>
          <a:prstGeom prst="rect">
            <a:avLst/>
          </a:prstGeom>
          <a:noFill/>
        </p:spPr>
        <p:txBody>
          <a:bodyPr wrap="square">
            <a:spAutoFit/>
          </a:bodyPr>
          <a:lstStyle/>
          <a:p>
            <a:pPr marL="285750" marR="0" indent="-285750" algn="just" rtl="1">
              <a:lnSpc>
                <a:spcPct val="90000"/>
              </a:lnSpc>
              <a:spcBef>
                <a:spcPts val="0"/>
              </a:spcBef>
              <a:spcAft>
                <a:spcPts val="0"/>
              </a:spcAft>
              <a:buFont typeface="Wingdings" panose="05000000000000000000" pitchFamily="2" charset="2"/>
              <a:buChar char="ü"/>
              <a:tabLst>
                <a:tab pos="0" algn="r"/>
              </a:tabLst>
            </a:pP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توان ظاهری در مدارهای </a:t>
            </a:r>
            <a:r>
              <a:rPr lang="en-US" sz="1800" dirty="0" smtClean="0">
                <a:effectLst/>
                <a:latin typeface="Times New Roman" panose="02020603050405020304" pitchFamily="18" charset="0"/>
                <a:ea typeface="Times New Roman" panose="02020603050405020304" pitchFamily="18" charset="0"/>
                <a:cs typeface="B Nazanin" panose="00000400000000000000" pitchFamily="2" charset="-78"/>
              </a:rPr>
              <a:t>AC</a:t>
            </a:r>
            <a:r>
              <a:rPr lang="fa-IR" sz="1800" dirty="0" smtClean="0">
                <a:effectLst/>
                <a:latin typeface="Times New Roman" panose="02020603050405020304" pitchFamily="18" charset="0"/>
                <a:ea typeface="Times New Roman" panose="02020603050405020304" pitchFamily="18" charset="0"/>
                <a:cs typeface="B Nazanin" panose="00000400000000000000" pitchFamily="2" charset="-78"/>
              </a:rPr>
              <a:t>،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برابر با اندازه توان مختلط می‌باشد:</a:t>
            </a: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AlternateContent xmlns:mc="http://schemas.openxmlformats.org/markup-compatibility/2006" xmlns:a14="http://schemas.microsoft.com/office/drawing/2010/main">
        <mc:Choice Requires="a14">
          <p:graphicFrame>
            <p:nvGraphicFramePr>
              <p:cNvPr id="11" name="Table 10">
                <a:extLst>
                  <a:ext uri="{FF2B5EF4-FFF2-40B4-BE49-F238E27FC236}">
                    <a16:creationId xmlns:a16="http://schemas.microsoft.com/office/drawing/2014/main" id="{2898A2FF-6321-4189-AD7E-B264ADEBCD03}"/>
                  </a:ext>
                </a:extLst>
              </p:cNvPr>
              <p:cNvGraphicFramePr>
                <a:graphicFrameLocks noGrp="1"/>
              </p:cNvGraphicFramePr>
              <p:nvPr>
                <p:extLst>
                  <p:ext uri="{D42A27DB-BD31-4B8C-83A1-F6EECF244321}">
                    <p14:modId xmlns:p14="http://schemas.microsoft.com/office/powerpoint/2010/main" val="2561111512"/>
                  </p:ext>
                </p:extLst>
              </p:nvPr>
            </p:nvGraphicFramePr>
            <p:xfrm>
              <a:off x="2613025" y="5037122"/>
              <a:ext cx="3743325" cy="298958"/>
            </p:xfrm>
            <a:graphic>
              <a:graphicData uri="http://schemas.openxmlformats.org/drawingml/2006/table">
                <a:tbl>
                  <a:tblPr firstRow="1" firstCol="1" bandRow="1">
                    <a:tableStyleId>{5C22544A-7EE6-4342-B048-85BDC9FD1C3A}</a:tableStyleId>
                  </a:tblPr>
                  <a:tblGrid>
                    <a:gridCol w="3218859">
                      <a:extLst>
                        <a:ext uri="{9D8B030D-6E8A-4147-A177-3AD203B41FA5}">
                          <a16:colId xmlns:a16="http://schemas.microsoft.com/office/drawing/2014/main" val="878629197"/>
                        </a:ext>
                      </a:extLst>
                    </a:gridCol>
                    <a:gridCol w="524466">
                      <a:extLst>
                        <a:ext uri="{9D8B030D-6E8A-4147-A177-3AD203B41FA5}">
                          <a16:colId xmlns:a16="http://schemas.microsoft.com/office/drawing/2014/main" val="2820791745"/>
                        </a:ext>
                      </a:extLst>
                    </a:gridCol>
                  </a:tblGrid>
                  <a:tr h="242209">
                    <a:tc>
                      <a:txBody>
                        <a:bodyPr/>
                        <a:lstStyle/>
                        <a:p>
                          <a:pPr marL="0" marR="0">
                            <a:lnSpc>
                              <a:spcPct val="90000"/>
                            </a:lnSpc>
                            <a:spcBef>
                              <a:spcPts val="0"/>
                            </a:spcBef>
                            <a:spcAft>
                              <a:spcPts val="0"/>
                            </a:spcAft>
                          </a:pP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rPr>
                                  <m:t>𝑆</m:t>
                                </m:r>
                                <m:r>
                                  <a:rPr lang="en-US" sz="1800" smtClean="0">
                                    <a:solidFill>
                                      <a:schemeClr val="tx1"/>
                                    </a:solidFill>
                                    <a:effectLst/>
                                    <a:latin typeface="Cambria Math" panose="02040503050406030204" pitchFamily="18" charset="0"/>
                                  </a:rPr>
                                  <m:t>=</m:t>
                                </m:r>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𝐒</m:t>
                                    </m:r>
                                  </m:e>
                                </m:d>
                                <m:r>
                                  <a:rPr lang="en-US" sz="1800">
                                    <a:solidFill>
                                      <a:schemeClr val="tx1"/>
                                    </a:solidFill>
                                    <a:effectLst/>
                                    <a:latin typeface="Cambria Math" panose="02040503050406030204" pitchFamily="18" charset="0"/>
                                  </a:rPr>
                                  <m:t>=</m:t>
                                </m:r>
                                <m:rad>
                                  <m:radPr>
                                    <m:degHide m:val="on"/>
                                    <m:ctrlPr>
                                      <a:rPr lang="en-US" sz="1800" i="1">
                                        <a:solidFill>
                                          <a:schemeClr val="tx1"/>
                                        </a:solidFill>
                                        <a:effectLst/>
                                        <a:latin typeface="Cambria Math" panose="02040503050406030204" pitchFamily="18" charset="0"/>
                                      </a:rPr>
                                    </m:ctrlPr>
                                  </m:radPr>
                                  <m:deg/>
                                  <m:e>
                                    <m:sSup>
                                      <m:sSupPr>
                                        <m:ctrlPr>
                                          <a:rPr lang="en-US" sz="1800"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rPr>
                                          <m:t>𝑃</m:t>
                                        </m:r>
                                      </m:e>
                                      <m:sup>
                                        <m:r>
                                          <a:rPr lang="en-US" sz="1800">
                                            <a:solidFill>
                                              <a:schemeClr val="tx1"/>
                                            </a:solidFill>
                                            <a:effectLst/>
                                            <a:latin typeface="Cambria Math" panose="02040503050406030204" pitchFamily="18" charset="0"/>
                                          </a:rPr>
                                          <m:t>2</m:t>
                                        </m:r>
                                      </m:sup>
                                    </m:sSup>
                                    <m:r>
                                      <a:rPr lang="en-US" sz="1800">
                                        <a:solidFill>
                                          <a:schemeClr val="tx1"/>
                                        </a:solidFill>
                                        <a:effectLst/>
                                        <a:latin typeface="Cambria Math" panose="02040503050406030204" pitchFamily="18" charset="0"/>
                                      </a:rPr>
                                      <m:t>+</m:t>
                                    </m:r>
                                    <m:sSup>
                                      <m:sSupPr>
                                        <m:ctrlPr>
                                          <a:rPr lang="en-US" sz="1800" i="1">
                                            <a:solidFill>
                                              <a:schemeClr val="tx1"/>
                                            </a:solidFill>
                                            <a:effectLst/>
                                            <a:latin typeface="Cambria Math" panose="02040503050406030204" pitchFamily="18" charset="0"/>
                                          </a:rPr>
                                        </m:ctrlPr>
                                      </m:sSupPr>
                                      <m:e>
                                        <m:r>
                                          <a:rPr lang="en-US" sz="1800">
                                            <a:solidFill>
                                              <a:schemeClr val="tx1"/>
                                            </a:solidFill>
                                            <a:effectLst/>
                                            <a:latin typeface="Cambria Math" panose="02040503050406030204" pitchFamily="18" charset="0"/>
                                          </a:rPr>
                                          <m:t>𝑄</m:t>
                                        </m:r>
                                      </m:e>
                                      <m:sup>
                                        <m:r>
                                          <a:rPr lang="en-US" sz="1800">
                                            <a:solidFill>
                                              <a:schemeClr val="tx1"/>
                                            </a:solidFill>
                                            <a:effectLst/>
                                            <a:latin typeface="Cambria Math" panose="02040503050406030204" pitchFamily="18" charset="0"/>
                                          </a:rPr>
                                          <m:t>2</m:t>
                                        </m:r>
                                      </m:sup>
                                    </m:sSup>
                                  </m:e>
                                </m:rad>
                              </m:oMath>
                            </m:oMathPara>
                          </a14:m>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66900196"/>
                      </a:ext>
                    </a:extLst>
                  </a:tr>
                </a:tbl>
              </a:graphicData>
            </a:graphic>
          </p:graphicFrame>
        </mc:Choice>
        <mc:Fallback xmlns="">
          <p:graphicFrame>
            <p:nvGraphicFramePr>
              <p:cNvPr id="11" name="Table 10">
                <a:extLst>
                  <a:ext uri="{FF2B5EF4-FFF2-40B4-BE49-F238E27FC236}">
                    <a16:creationId xmlns:a16="http://schemas.microsoft.com/office/drawing/2014/main" id="{2898A2FF-6321-4189-AD7E-B264ADEBCD03}"/>
                  </a:ext>
                </a:extLst>
              </p:cNvPr>
              <p:cNvGraphicFramePr>
                <a:graphicFrameLocks noGrp="1"/>
              </p:cNvGraphicFramePr>
              <p:nvPr>
                <p:extLst>
                  <p:ext uri="{D42A27DB-BD31-4B8C-83A1-F6EECF244321}">
                    <p14:modId xmlns:p14="http://schemas.microsoft.com/office/powerpoint/2010/main" val="2561111512"/>
                  </p:ext>
                </p:extLst>
              </p:nvPr>
            </p:nvGraphicFramePr>
            <p:xfrm>
              <a:off x="2613025" y="5037122"/>
              <a:ext cx="3743325" cy="298958"/>
            </p:xfrm>
            <a:graphic>
              <a:graphicData uri="http://schemas.openxmlformats.org/drawingml/2006/table">
                <a:tbl>
                  <a:tblPr firstRow="1" firstCol="1" bandRow="1">
                    <a:tableStyleId>{5C22544A-7EE6-4342-B048-85BDC9FD1C3A}</a:tableStyleId>
                  </a:tblPr>
                  <a:tblGrid>
                    <a:gridCol w="3218859">
                      <a:extLst>
                        <a:ext uri="{9D8B030D-6E8A-4147-A177-3AD203B41FA5}">
                          <a16:colId xmlns:a16="http://schemas.microsoft.com/office/drawing/2014/main" val="878629197"/>
                        </a:ext>
                      </a:extLst>
                    </a:gridCol>
                    <a:gridCol w="524466">
                      <a:extLst>
                        <a:ext uri="{9D8B030D-6E8A-4147-A177-3AD203B41FA5}">
                          <a16:colId xmlns:a16="http://schemas.microsoft.com/office/drawing/2014/main" val="2820791745"/>
                        </a:ext>
                      </a:extLst>
                    </a:gridCol>
                  </a:tblGrid>
                  <a:tr h="298958">
                    <a:tc>
                      <a:txBody>
                        <a:bodyPr/>
                        <a:lstStyle/>
                        <a:p>
                          <a:endParaRPr lang="en-US"/>
                        </a:p>
                      </a:txBody>
                      <a:tcPr marL="68580" marR="68580" marT="0" marB="0" anchor="ctr">
                        <a:blipFill>
                          <a:blip r:embed="rId7"/>
                          <a:stretch>
                            <a:fillRect l="-189" t="-2000" r="-17013" b="-28000"/>
                          </a:stretch>
                        </a:blipFill>
                      </a:tcPr>
                    </a:tc>
                    <a:tc>
                      <a:txBody>
                        <a:bodyPr/>
                        <a:lstStyle/>
                        <a:p>
                          <a:pPr marL="0" marR="0" algn="r" rtl="1">
                            <a:lnSpc>
                              <a:spcPct val="90000"/>
                            </a:lnSpc>
                            <a:spcBef>
                              <a:spcPts val="0"/>
                            </a:spcBef>
                            <a:spcAft>
                              <a:spcPts val="0"/>
                            </a:spcAft>
                          </a:pP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3066900196"/>
                      </a:ext>
                    </a:extLst>
                  </a:tr>
                </a:tbl>
              </a:graphicData>
            </a:graphic>
          </p:graphicFrame>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2A3A2F6-96E5-4998-8465-6EC1165FECE2}"/>
                  </a:ext>
                </a:extLst>
              </p:cNvPr>
              <p:cNvSpPr txBox="1"/>
              <p:nvPr/>
            </p:nvSpPr>
            <p:spPr>
              <a:xfrm>
                <a:off x="228600" y="5505658"/>
                <a:ext cx="8686800" cy="1089529"/>
              </a:xfrm>
              <a:prstGeom prst="rect">
                <a:avLst/>
              </a:prstGeom>
              <a:noFill/>
            </p:spPr>
            <p:txBody>
              <a:bodyPr wrap="square">
                <a:spAutoFit/>
              </a:bodyPr>
              <a:lstStyle/>
              <a:p>
                <a:pPr marL="285750" indent="-285750" algn="just" rtl="1">
                  <a:lnSpc>
                    <a:spcPct val="90000"/>
                  </a:lnSpc>
                  <a:buFont typeface="Wingdings" panose="05000000000000000000" pitchFamily="2" charset="2"/>
                  <a:buChar char="ü"/>
                  <a:tabLst>
                    <a:tab pos="0" algn="r"/>
                  </a:tabLst>
                </a:pPr>
                <a:r>
                  <a:rPr lang="fa-IR" sz="1800" b="1" dirty="0">
                    <a:solidFill>
                      <a:srgbClr val="FF0000"/>
                    </a:solidFill>
                    <a:effectLst/>
                    <a:latin typeface="Times New Roman" panose="02020603050405020304" pitchFamily="18" charset="0"/>
                    <a:ea typeface="Times New Roman" panose="02020603050405020304" pitchFamily="18" charset="0"/>
                    <a:cs typeface="B Nazanin" panose="00000400000000000000" pitchFamily="2" charset="-78"/>
                  </a:rPr>
                  <a:t>یادآوری این نکته مهم </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است که رابطه توان مختلط و همچنین ضریب توان </a:t>
                </a:r>
                <a14:m>
                  <m:oMath xmlns:m="http://schemas.openxmlformats.org/officeDocument/2006/math">
                    <m:func>
                      <m:funcPr>
                        <m:ctrlPr>
                          <a:rPr lang="en-US" sz="1800" i="1">
                            <a:effectLst/>
                            <a:latin typeface="Cambria Math" panose="02040503050406030204" pitchFamily="18" charset="0"/>
                            <a:ea typeface="Times New Roman" panose="02020603050405020304" pitchFamily="18" charset="0"/>
                            <a:cs typeface="B Lotus" panose="00000400000000000000" pitchFamily="2" charset="-78"/>
                          </a:rPr>
                        </m:ctrlPr>
                      </m:funcPr>
                      <m:fName>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cos</m:t>
                        </m:r>
                      </m:fName>
                      <m:e>
                        <m:d>
                          <m:dPr>
                            <m:ctrlPr>
                              <a:rPr lang="en-US" sz="1800" i="1">
                                <a:effectLst/>
                                <a:latin typeface="Cambria Math" panose="02040503050406030204" pitchFamily="18" charset="0"/>
                                <a:ea typeface="Times New Roman" panose="02020603050405020304" pitchFamily="18" charset="0"/>
                                <a:cs typeface="B Lotus" panose="00000400000000000000" pitchFamily="2" charset="-78"/>
                              </a:rPr>
                            </m:ctrlPr>
                          </m:dPr>
                          <m:e>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θ</m:t>
                            </m:r>
                            <m:r>
                              <a:rPr lang="en-US" sz="1800" i="1">
                                <a:effectLst/>
                                <a:latin typeface="Cambria Math" panose="02040503050406030204" pitchFamily="18" charset="0"/>
                                <a:ea typeface="Times New Roman" panose="02020603050405020304" pitchFamily="18" charset="0"/>
                                <a:cs typeface="B Lotus" panose="00000400000000000000" pitchFamily="2" charset="-78"/>
                              </a:rPr>
                              <m:t>−</m:t>
                            </m:r>
                            <m:r>
                              <m:rPr>
                                <m:sty m:val="p"/>
                              </m:rPr>
                              <a:rPr lang="en-US" sz="1800">
                                <a:effectLst/>
                                <a:latin typeface="Cambria Math" panose="02040503050406030204" pitchFamily="18" charset="0"/>
                                <a:ea typeface="Times New Roman" panose="02020603050405020304" pitchFamily="18" charset="0"/>
                                <a:cs typeface="B Lotus" panose="00000400000000000000" pitchFamily="2" charset="-78"/>
                              </a:rPr>
                              <m:t>Φ</m:t>
                            </m:r>
                          </m:e>
                        </m:d>
                      </m:e>
                    </m:func>
                  </m:oMath>
                </a14:m>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حالت‌های خاصی برای مدارهای </a:t>
                </a:r>
                <a:r>
                  <a:rPr lang="en-US" sz="1800" dirty="0">
                    <a:effectLst/>
                    <a:latin typeface="Times New Roman" panose="02020603050405020304" pitchFamily="18" charset="0"/>
                    <a:ea typeface="Times New Roman" panose="02020603050405020304" pitchFamily="18" charset="0"/>
                    <a:cs typeface="B Nazanin" panose="00000400000000000000" pitchFamily="2" charset="-78"/>
                  </a:rPr>
                  <a:t>AC</a:t>
                </a:r>
                <a:r>
                  <a:rPr lang="fa-IR" sz="1800" dirty="0">
                    <a:effectLst/>
                    <a:latin typeface="Times New Roman" panose="02020603050405020304" pitchFamily="18" charset="0"/>
                    <a:ea typeface="Times New Roman" panose="02020603050405020304" pitchFamily="18" charset="0"/>
                    <a:cs typeface="B Nazanin" panose="00000400000000000000" pitchFamily="2" charset="-78"/>
                  </a:rPr>
                  <a:t> سینوسی می‌باشند و قابل استفاده برای مدارهای غیرسینوسی نمی‌باشند. </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در مدارهای </a:t>
                </a:r>
                <a:r>
                  <a:rPr lang="en-US"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AC</a:t>
                </a:r>
                <a:r>
                  <a:rPr lang="fa-IR" dirty="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(مدارهای خطی با منابع سینوسی)، </a:t>
                </a:r>
                <a:r>
                  <a:rPr lang="fa-IR" dirty="0">
                    <a:latin typeface="Times New Roman" panose="02020603050405020304" pitchFamily="18" charset="0"/>
                    <a:ea typeface="Times New Roman" panose="02020603050405020304" pitchFamily="18" charset="0"/>
                    <a:cs typeface="B Nazanin" panose="00000400000000000000" pitchFamily="2" charset="-78"/>
                  </a:rPr>
                  <a:t>توان ظاهری با دامنه توان مختلط برابر است. </a:t>
                </a:r>
                <a:endParaRPr lang="en-US" dirty="0">
                  <a:latin typeface="Times New Roman" panose="02020603050405020304" pitchFamily="18" charset="0"/>
                  <a:ea typeface="Times New Roman" panose="02020603050405020304" pitchFamily="18" charset="0"/>
                  <a:cs typeface="B Nazanin" panose="00000400000000000000" pitchFamily="2" charset="-78"/>
                </a:endParaRPr>
              </a:p>
              <a:p>
                <a:pPr marL="285750" marR="0" indent="-285750" algn="just" rtl="1">
                  <a:lnSpc>
                    <a:spcPct val="90000"/>
                  </a:lnSpc>
                  <a:spcBef>
                    <a:spcPts val="0"/>
                  </a:spcBef>
                  <a:spcAft>
                    <a:spcPts val="0"/>
                  </a:spcAft>
                  <a:buFont typeface="Wingdings" panose="05000000000000000000" pitchFamily="2" charset="2"/>
                  <a:buChar char="ü"/>
                  <a:tabLst>
                    <a:tab pos="0" algn="r"/>
                  </a:tabLst>
                </a:pPr>
                <a:endParaRPr lang="en-US" sz="1800" dirty="0">
                  <a:effectLst/>
                  <a:latin typeface="Times New Roman" panose="02020603050405020304" pitchFamily="18" charset="0"/>
                  <a:ea typeface="Times New Roman" panose="02020603050405020304" pitchFamily="18" charset="0"/>
                  <a:cs typeface="B Nazanin" panose="00000400000000000000" pitchFamily="2" charset="-78"/>
                </a:endParaRPr>
              </a:p>
            </p:txBody>
          </p:sp>
        </mc:Choice>
        <mc:Fallback xmlns="">
          <p:sp>
            <p:nvSpPr>
              <p:cNvPr id="12" name="TextBox 11">
                <a:extLst>
                  <a:ext uri="{FF2B5EF4-FFF2-40B4-BE49-F238E27FC236}">
                    <a16:creationId xmlns:a16="http://schemas.microsoft.com/office/drawing/2014/main" id="{12A3A2F6-96E5-4998-8465-6EC1165FECE2}"/>
                  </a:ext>
                </a:extLst>
              </p:cNvPr>
              <p:cNvSpPr txBox="1">
                <a:spLocks noRot="1" noChangeAspect="1" noMove="1" noResize="1" noEditPoints="1" noAdjustHandles="1" noChangeArrowheads="1" noChangeShapeType="1" noTextEdit="1"/>
              </p:cNvSpPr>
              <p:nvPr/>
            </p:nvSpPr>
            <p:spPr>
              <a:xfrm>
                <a:off x="228600" y="5505658"/>
                <a:ext cx="8686800" cy="1089529"/>
              </a:xfrm>
              <a:prstGeom prst="rect">
                <a:avLst/>
              </a:prstGeom>
              <a:blipFill>
                <a:blip r:embed="rId8"/>
                <a:stretch>
                  <a:fillRect l="-1193" t="-5028" r="-491"/>
                </a:stretch>
              </a:blipFill>
            </p:spPr>
            <p:txBody>
              <a:bodyPr/>
              <a:lstStyle/>
              <a:p>
                <a:r>
                  <a:rPr lang="en-US">
                    <a:noFill/>
                  </a:rPr>
                  <a:t> </a:t>
                </a:r>
              </a:p>
            </p:txBody>
          </p:sp>
        </mc:Fallback>
      </mc:AlternateContent>
    </p:spTree>
    <p:extLst>
      <p:ext uri="{BB962C8B-B14F-4D97-AF65-F5344CB8AC3E}">
        <p14:creationId xmlns:p14="http://schemas.microsoft.com/office/powerpoint/2010/main" val="2412303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44</a:t>
            </a:fld>
            <a:endParaRPr lang="en-US" dirty="0"/>
          </a:p>
        </p:txBody>
      </p:sp>
      <p:sp>
        <p:nvSpPr>
          <p:cNvPr id="3" name="Rectangle 2"/>
          <p:cNvSpPr/>
          <p:nvPr/>
        </p:nvSpPr>
        <p:spPr>
          <a:xfrm>
            <a:off x="76200" y="304800"/>
            <a:ext cx="8839200" cy="646331"/>
          </a:xfrm>
          <a:prstGeom prst="rect">
            <a:avLst/>
          </a:prstGeom>
        </p:spPr>
        <p:txBody>
          <a:bodyPr wrap="square">
            <a:spAutoFit/>
          </a:bodyPr>
          <a:lstStyle/>
          <a:p>
            <a:pPr marL="285750" indent="-285750" algn="r" rtl="1">
              <a:buClr>
                <a:srgbClr val="FF0000"/>
              </a:buClr>
              <a:buFont typeface="Wingdings" panose="05000000000000000000" pitchFamily="2" charset="2"/>
              <a:buChar char="v"/>
            </a:pPr>
            <a:r>
              <a:rPr lang="fa-IR"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مفهوم مثلث توان: </a:t>
            </a:r>
            <a:r>
              <a:rPr lang="fa-IR" dirty="0" smtClean="0">
                <a:latin typeface="Cambria Math" panose="02040503050406030204" pitchFamily="18" charset="0"/>
                <a:ea typeface="Cambria Math" panose="02040503050406030204" pitchFamily="18" charset="0"/>
                <a:cs typeface="B Nazanin" panose="00000400000000000000" pitchFamily="2" charset="-78"/>
              </a:rPr>
              <a:t>با توجه به ماهیت توان مختلط، می توان مقادیر توان های اکتیو و راکتیو و مختلط را به صورت مثلثی نشان داد و نیز زاویه توان را برای آن ها در همان شکل مورد بررسی قرار داد.  </a:t>
            </a:r>
            <a:endParaRPr lang="en-US" dirty="0">
              <a:latin typeface="Cambria Math" panose="02040503050406030204" pitchFamily="18" charset="0"/>
              <a:ea typeface="Cambria Math" panose="02040503050406030204" pitchFamily="18" charset="0"/>
              <a:cs typeface="B Nazanin" panose="00000400000000000000" pitchFamily="2" charset="-78"/>
            </a:endParaRPr>
          </a:p>
        </p:txBody>
      </p:sp>
      <p:pic>
        <p:nvPicPr>
          <p:cNvPr id="1026" name="Picture 2" descr="undefined"/>
          <p:cNvPicPr>
            <a:picLocks noChangeAspect="1" noChangeArrowheads="1"/>
          </p:cNvPicPr>
          <p:nvPr/>
        </p:nvPicPr>
        <p:blipFill rotWithShape="1">
          <a:blip r:embed="rId3">
            <a:extLst>
              <a:ext uri="{28A0092B-C50C-407E-A947-70E740481C1C}">
                <a14:useLocalDpi xmlns:a14="http://schemas.microsoft.com/office/drawing/2010/main" val="0"/>
              </a:ext>
            </a:extLst>
          </a:blip>
          <a:srcRect l="41248" r="1221" b="14286"/>
          <a:stretch/>
        </p:blipFill>
        <p:spPr bwMode="auto">
          <a:xfrm>
            <a:off x="4337944" y="4871245"/>
            <a:ext cx="2757292" cy="15607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hasor diagram – TeXample.net"/>
          <p:cNvPicPr>
            <a:picLocks noChangeAspect="1" noChangeArrowheads="1"/>
          </p:cNvPicPr>
          <p:nvPr/>
        </p:nvPicPr>
        <p:blipFill rotWithShape="1">
          <a:blip r:embed="rId4">
            <a:extLst>
              <a:ext uri="{28A0092B-C50C-407E-A947-70E740481C1C}">
                <a14:useLocalDpi xmlns:a14="http://schemas.microsoft.com/office/drawing/2010/main" val="0"/>
              </a:ext>
            </a:extLst>
          </a:blip>
          <a:srcRect r="10705"/>
          <a:stretch/>
        </p:blipFill>
        <p:spPr bwMode="auto">
          <a:xfrm>
            <a:off x="228600" y="909441"/>
            <a:ext cx="3962401" cy="57929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ndefined"/>
          <p:cNvPicPr>
            <a:picLocks noChangeAspect="1" noChangeArrowheads="1"/>
          </p:cNvPicPr>
          <p:nvPr/>
        </p:nvPicPr>
        <p:blipFill rotWithShape="1">
          <a:blip r:embed="rId3">
            <a:extLst>
              <a:ext uri="{28A0092B-C50C-407E-A947-70E740481C1C}">
                <a14:useLocalDpi xmlns:a14="http://schemas.microsoft.com/office/drawing/2010/main" val="0"/>
              </a:ext>
            </a:extLst>
          </a:blip>
          <a:srcRect t="-1" r="64044" b="34286"/>
          <a:stretch/>
        </p:blipFill>
        <p:spPr bwMode="auto">
          <a:xfrm>
            <a:off x="4343401" y="3110194"/>
            <a:ext cx="1865658" cy="1295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A843B0B-9758-0E23-AC3B-E091E2187DD4}"/>
              </a:ext>
            </a:extLst>
          </p:cNvPr>
          <p:cNvPicPr>
            <a:picLocks noChangeAspect="1"/>
          </p:cNvPicPr>
          <p:nvPr/>
        </p:nvPicPr>
        <p:blipFill rotWithShape="1">
          <a:blip r:embed="rId5"/>
          <a:srcRect r="63067" b="23563"/>
          <a:stretch/>
        </p:blipFill>
        <p:spPr>
          <a:xfrm>
            <a:off x="6781800" y="2750177"/>
            <a:ext cx="1676400" cy="1683992"/>
          </a:xfrm>
          <a:prstGeom prst="rect">
            <a:avLst/>
          </a:prstGeom>
        </p:spPr>
      </p:pic>
      <p:pic>
        <p:nvPicPr>
          <p:cNvPr id="8" name="Picture 7">
            <a:extLst>
              <a:ext uri="{FF2B5EF4-FFF2-40B4-BE49-F238E27FC236}">
                <a16:creationId xmlns:a16="http://schemas.microsoft.com/office/drawing/2014/main" id="{B3C19E81-86B5-A1A7-63F9-138B48292F8F}"/>
              </a:ext>
            </a:extLst>
          </p:cNvPr>
          <p:cNvPicPr>
            <a:picLocks noChangeAspect="1"/>
          </p:cNvPicPr>
          <p:nvPr/>
        </p:nvPicPr>
        <p:blipFill rotWithShape="1">
          <a:blip r:embed="rId6"/>
          <a:srcRect r="63352" b="22726"/>
          <a:stretch/>
        </p:blipFill>
        <p:spPr>
          <a:xfrm>
            <a:off x="7242179" y="5136606"/>
            <a:ext cx="1673221" cy="1295370"/>
          </a:xfrm>
          <a:prstGeom prst="rect">
            <a:avLst/>
          </a:prstGeom>
        </p:spPr>
      </p:pic>
      <p:pic>
        <p:nvPicPr>
          <p:cNvPr id="2050" name="Picture 2" descr="Generalize Impedance to Expand Ohm's Law to Capacitors and Inductors |  dummies"/>
          <p:cNvPicPr>
            <a:picLocks noChangeAspect="1" noChangeArrowheads="1"/>
          </p:cNvPicPr>
          <p:nvPr/>
        </p:nvPicPr>
        <p:blipFill rotWithShape="1">
          <a:blip r:embed="rId7">
            <a:extLst>
              <a:ext uri="{28A0092B-C50C-407E-A947-70E740481C1C}">
                <a14:useLocalDpi xmlns:a14="http://schemas.microsoft.com/office/drawing/2010/main" val="0"/>
              </a:ext>
            </a:extLst>
          </a:blip>
          <a:srcRect r="68077" b="36204"/>
          <a:stretch/>
        </p:blipFill>
        <p:spPr bwMode="auto">
          <a:xfrm>
            <a:off x="5395689" y="1042664"/>
            <a:ext cx="1626740" cy="1707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58776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45</a:t>
            </a:fld>
            <a:endParaRPr lang="en-US"/>
          </a:p>
        </p:txBody>
      </p:sp>
      <p:sp>
        <p:nvSpPr>
          <p:cNvPr id="3" name="Rectangle 2"/>
          <p:cNvSpPr/>
          <p:nvPr/>
        </p:nvSpPr>
        <p:spPr>
          <a:xfrm>
            <a:off x="381000" y="228600"/>
            <a:ext cx="8596312" cy="1870512"/>
          </a:xfrm>
          <a:prstGeom prst="rect">
            <a:avLst/>
          </a:prstGeom>
        </p:spPr>
        <p:txBody>
          <a:bodyPr wrap="square">
            <a:spAutoFit/>
          </a:bodyPr>
          <a:lstStyle/>
          <a:p>
            <a:pPr marL="285750" indent="-285750" algn="just" rtl="1">
              <a:lnSpc>
                <a:spcPct val="107000"/>
              </a:lnSpc>
              <a:buFont typeface="Wingdings" panose="05000000000000000000" pitchFamily="2" charset="2"/>
              <a:buChar char="v"/>
            </a:pP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اصلاح ضریب توان (</a:t>
            </a:r>
            <a:r>
              <a:rPr lang="en-US"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PFC</a:t>
            </a:r>
            <a:r>
              <a:rPr lang="fa-IR"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یا جبران سازی توان راکتیو: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ظرفیت </a:t>
            </a:r>
            <a:r>
              <a:rPr lang="fa-IR" dirty="0">
                <a:latin typeface="Times New Roman" panose="02020603050405020304" pitchFamily="18" charset="0"/>
                <a:ea typeface="Times New Roman" panose="02020603050405020304" pitchFamily="18" charset="0"/>
                <a:cs typeface="B Nazanin" panose="00000400000000000000" pitchFamily="2" charset="-78"/>
              </a:rPr>
              <a:t>وسایل برقی، توسط ضرب مقادیر مؤثر </a:t>
            </a:r>
            <a:r>
              <a:rPr lang="fa-IR" dirty="0" smtClean="0">
                <a:effectLst/>
                <a:latin typeface="Times New Roman" panose="02020603050405020304" pitchFamily="18" charset="0"/>
                <a:ea typeface="Times New Roman" panose="02020603050405020304" pitchFamily="18" charset="0"/>
                <a:cs typeface="B Nazanin" panose="00000400000000000000" pitchFamily="2" charset="-78"/>
              </a:rPr>
              <a:t>ولتاژ</a:t>
            </a:r>
            <a:r>
              <a:rPr lang="fa-IR"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dirty="0">
                <a:latin typeface="Times New Roman" panose="02020603050405020304" pitchFamily="18" charset="0"/>
                <a:ea typeface="Times New Roman" panose="02020603050405020304" pitchFamily="18" charset="0"/>
                <a:cs typeface="B Nazanin" panose="00000400000000000000" pitchFamily="2" charset="-78"/>
              </a:rPr>
              <a:t>در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جریان (</a:t>
            </a:r>
            <a:r>
              <a:rPr lang="fa-IR" dirty="0" smtClean="0">
                <a:latin typeface="B Nazanin" panose="00000400000000000000" pitchFamily="2" charset="-78"/>
                <a:ea typeface="Times New Roman" panose="02020603050405020304" pitchFamily="18" charset="0"/>
                <a:cs typeface="B Nazanin" panose="00000400000000000000" pitchFamily="2" charset="-78"/>
              </a:rPr>
              <a:t>توان </a:t>
            </a:r>
            <a:r>
              <a:rPr lang="fa-IR" dirty="0">
                <a:latin typeface="B Nazanin" panose="00000400000000000000" pitchFamily="2" charset="-78"/>
                <a:ea typeface="Times New Roman" panose="02020603050405020304" pitchFamily="18" charset="0"/>
                <a:cs typeface="B Nazanin" panose="00000400000000000000" pitchFamily="2" charset="-78"/>
              </a:rPr>
              <a:t>ظاهری</a:t>
            </a:r>
            <a:r>
              <a:rPr lang="fa-IR" dirty="0" smtClean="0">
                <a:latin typeface="B Nazanin" panose="00000400000000000000" pitchFamily="2" charset="-78"/>
                <a:ea typeface="Times New Roman" panose="02020603050405020304" pitchFamily="18" charset="0"/>
                <a:cs typeface="B Nazanin" panose="00000400000000000000" pitchFamily="2" charset="-78"/>
              </a:rPr>
              <a:t>) کشیده شده از منبع </a:t>
            </a:r>
            <a:r>
              <a:rPr lang="fa-IR" dirty="0">
                <a:latin typeface="B Nazanin" panose="00000400000000000000" pitchFamily="2" charset="-78"/>
                <a:ea typeface="Times New Roman" panose="02020603050405020304" pitchFamily="18" charset="0"/>
                <a:cs typeface="B Nazanin" panose="00000400000000000000" pitchFamily="2" charset="-78"/>
              </a:rPr>
              <a:t>تعیین شده و بستگی به ضریب توان ندارد.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اما </a:t>
            </a:r>
            <a:r>
              <a:rPr lang="fa-IR" dirty="0">
                <a:latin typeface="Times New Roman" panose="02020603050405020304" pitchFamily="18" charset="0"/>
                <a:ea typeface="Times New Roman" panose="02020603050405020304" pitchFamily="18" charset="0"/>
                <a:cs typeface="B Nazanin" panose="00000400000000000000" pitchFamily="2" charset="-78"/>
              </a:rPr>
              <a:t>توان مصرفی یا همان توان اکتیو یا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متوسط، </a:t>
            </a:r>
            <a:r>
              <a:rPr lang="fa-IR" dirty="0">
                <a:latin typeface="Times New Roman" panose="02020603050405020304" pitchFamily="18" charset="0"/>
                <a:ea typeface="Times New Roman" panose="02020603050405020304" pitchFamily="18" charset="0"/>
                <a:cs typeface="B Nazanin" panose="00000400000000000000" pitchFamily="2" charset="-78"/>
              </a:rPr>
              <a:t>وابسته به ضریب توان است و برای استفاده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صحیح، </a:t>
            </a:r>
            <a:r>
              <a:rPr lang="fa-IR" dirty="0">
                <a:latin typeface="Times New Roman" panose="02020603050405020304" pitchFamily="18" charset="0"/>
                <a:ea typeface="Times New Roman" panose="02020603050405020304" pitchFamily="18" charset="0"/>
                <a:cs typeface="B Nazanin" panose="00000400000000000000" pitchFamily="2" charset="-78"/>
              </a:rPr>
              <a:t>لازم است ضریب توان در توان نامی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تجهیزات بزرگ </a:t>
            </a:r>
            <a:r>
              <a:rPr lang="fa-IR" dirty="0">
                <a:latin typeface="Times New Roman" panose="02020603050405020304" pitchFamily="18" charset="0"/>
                <a:ea typeface="Times New Roman" panose="02020603050405020304" pitchFamily="18" charset="0"/>
                <a:cs typeface="B Nazanin" panose="00000400000000000000" pitchFamily="2" charset="-78"/>
              </a:rPr>
              <a:t>باشد. در این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شرایط، </a:t>
            </a:r>
            <a:r>
              <a:rPr lang="fa-IR" dirty="0">
                <a:latin typeface="Times New Roman" panose="02020603050405020304" pitchFamily="18" charset="0"/>
                <a:ea typeface="Times New Roman" panose="02020603050405020304" pitchFamily="18" charset="0"/>
                <a:cs typeface="B Nazanin" panose="00000400000000000000" pitchFamily="2" charset="-78"/>
              </a:rPr>
              <a:t>توان اکتیو و توان ظاهری نزدیک به یکدیگر بوده و سهم توان راکتیو که بین منبع و مصرف­کننده در حال تبادل بوده و صرفاً ظرفیت سیم­های انتقال توان را اشغال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می­کند، کم خواهد شد. روابط زیر </a:t>
            </a:r>
            <a:r>
              <a:rPr lang="fa-IR" dirty="0">
                <a:latin typeface="Times New Roman" panose="02020603050405020304" pitchFamily="18" charset="0"/>
                <a:ea typeface="Times New Roman" panose="02020603050405020304" pitchFamily="18" charset="0"/>
                <a:cs typeface="B Nazanin" panose="00000400000000000000" pitchFamily="2" charset="-78"/>
              </a:rPr>
              <a:t>مربوط به توان ظاهری، اکتیو، و راکتیو در حال </a:t>
            </a:r>
            <a:r>
              <a:rPr lang="fa-IR" dirty="0" smtClean="0">
                <a:latin typeface="Times New Roman" panose="02020603050405020304" pitchFamily="18" charset="0"/>
                <a:ea typeface="Times New Roman" panose="02020603050405020304" pitchFamily="18" charset="0"/>
                <a:cs typeface="B Nazanin" panose="00000400000000000000" pitchFamily="2" charset="-78"/>
              </a:rPr>
              <a:t>سینوسی تک فاز </a:t>
            </a:r>
            <a:r>
              <a:rPr lang="fa-IR" dirty="0">
                <a:latin typeface="Times New Roman" panose="02020603050405020304" pitchFamily="18" charset="0"/>
                <a:ea typeface="Times New Roman" panose="02020603050405020304" pitchFamily="18" charset="0"/>
                <a:cs typeface="B Nazanin" panose="00000400000000000000" pitchFamily="2" charset="-78"/>
              </a:rPr>
              <a:t>هستند که جهت یادآوری مجدداً بیان شده­اند</a:t>
            </a:r>
            <a:r>
              <a:rPr lang="fa-IR"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dirty="0">
              <a:effectLst/>
              <a:latin typeface="Calibri" panose="020F0502020204030204" pitchFamily="34" charset="0"/>
              <a:ea typeface="Calibri" panose="020F0502020204030204" pitchFamily="34" charset="0"/>
              <a:cs typeface="B Nazanin" panose="00000400000000000000" pitchFamily="2" charset="-7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977733"/>
            <a:ext cx="3186112" cy="302812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99112"/>
            <a:ext cx="5181600" cy="4670843"/>
          </a:xfrm>
          <a:prstGeom prst="rect">
            <a:avLst/>
          </a:prstGeom>
        </p:spPr>
      </p:pic>
      <p:sp>
        <p:nvSpPr>
          <p:cNvPr id="7" name="Rectangle 6"/>
          <p:cNvSpPr/>
          <p:nvPr/>
        </p:nvSpPr>
        <p:spPr>
          <a:xfrm>
            <a:off x="5100637" y="6096000"/>
            <a:ext cx="3714750" cy="355803"/>
          </a:xfrm>
          <a:prstGeom prst="rect">
            <a:avLst/>
          </a:prstGeom>
        </p:spPr>
        <p:txBody>
          <a:bodyPr wrap="square">
            <a:spAutoFit/>
          </a:bodyPr>
          <a:lstStyle/>
          <a:p>
            <a:pPr algn="ctr" rtl="1">
              <a:lnSpc>
                <a:spcPct val="107000"/>
              </a:lnSpc>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مثلث توان و یک مثال از پس فازی بار.</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00048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46</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38100"/>
            <a:ext cx="5208995" cy="3733800"/>
          </a:xfrm>
          <a:prstGeom prst="rect">
            <a:avLst/>
          </a:prstGeom>
        </p:spPr>
      </p:pic>
      <p:sp>
        <p:nvSpPr>
          <p:cNvPr id="5" name="Rectangle 4"/>
          <p:cNvSpPr/>
          <p:nvPr/>
        </p:nvSpPr>
        <p:spPr>
          <a:xfrm>
            <a:off x="5410200" y="1143000"/>
            <a:ext cx="3276600" cy="619272"/>
          </a:xfrm>
          <a:prstGeom prst="rect">
            <a:avLst/>
          </a:prstGeom>
        </p:spPr>
        <p:txBody>
          <a:bodyPr wrap="square">
            <a:spAutoFit/>
          </a:bodyPr>
          <a:lstStyle/>
          <a:p>
            <a:pPr algn="ctr" rtl="1">
              <a:lnSpc>
                <a:spcPct val="107000"/>
              </a:lnSpc>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بیان مفهوم توان راکتیو و جبران سازی با استفاده از خازن در بارهای القایی.</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76200" y="3771900"/>
                <a:ext cx="8801100" cy="3044423"/>
              </a:xfrm>
              <a:prstGeom prst="rect">
                <a:avLst/>
              </a:prstGeom>
            </p:spPr>
            <p:txBody>
              <a:bodyPr wrap="square">
                <a:spAutoFit/>
              </a:bodyPr>
              <a:lstStyle/>
              <a:p>
                <a:pPr marL="285750" indent="-285750" algn="just" rtl="1">
                  <a:lnSpc>
                    <a:spcPct val="107000"/>
                  </a:lnSpc>
                  <a:buFont typeface="Wingdings" panose="05000000000000000000" pitchFamily="2" charset="2"/>
                  <a:buChar char="q"/>
                </a:pPr>
                <a:r>
                  <a:rPr lang="fa-IR" sz="15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مثالی از ضرورت اجرای </a:t>
                </a:r>
                <a:r>
                  <a:rPr lang="en-US" sz="15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PFC</a:t>
                </a:r>
                <a:r>
                  <a:rPr lang="fa-IR" sz="1500" b="1"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a:t>
                </a:r>
                <a:r>
                  <a:rPr lang="fa-IR" sz="15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 </a:t>
                </a:r>
                <a:r>
                  <a:rPr lang="fa-IR" sz="1500" dirty="0">
                    <a:latin typeface="Times New Roman" panose="02020603050405020304" pitchFamily="18" charset="0"/>
                    <a:ea typeface="Times New Roman" panose="02020603050405020304" pitchFamily="18" charset="0"/>
                    <a:cs typeface="B Nazanin" panose="00000400000000000000" pitchFamily="2" charset="-78"/>
                  </a:rPr>
                  <a:t>یک مولد تک فاز کوچک </a:t>
                </a:r>
                <a:r>
                  <a:rPr lang="en-US" sz="1500" dirty="0">
                    <a:effectLst/>
                    <a:latin typeface="Times New Roman" panose="02020603050405020304" pitchFamily="18" charset="0"/>
                    <a:ea typeface="Times New Roman" panose="02020603050405020304" pitchFamily="18" charset="0"/>
                    <a:cs typeface="B Nazanin" panose="00000400000000000000" pitchFamily="2" charset="-78"/>
                  </a:rPr>
                  <a:t> f=50HZ)</a:t>
                </a:r>
                <a:r>
                  <a:rPr lang="fa-IR" sz="1500" dirty="0">
                    <a:latin typeface="Times New Roman" panose="02020603050405020304" pitchFamily="18" charset="0"/>
                    <a:ea typeface="Times New Roman" panose="02020603050405020304" pitchFamily="18" charset="0"/>
                    <a:cs typeface="B Nazanin" panose="00000400000000000000" pitchFamily="2" charset="-78"/>
                  </a:rPr>
                  <a:t>و</a:t>
                </a:r>
                <a:r>
                  <a:rPr lang="en-US" sz="1500" dirty="0">
                    <a:effectLst/>
                    <a:latin typeface="Times New Roman" panose="02020603050405020304" pitchFamily="18" charset="0"/>
                    <a:ea typeface="Times New Roman" panose="02020603050405020304" pitchFamily="18" charset="0"/>
                    <a:cs typeface="B Nazanin" panose="00000400000000000000" pitchFamily="2" charset="-78"/>
                  </a:rPr>
                  <a:t>I=10A </a:t>
                </a:r>
                <a:r>
                  <a:rPr lang="fa-IR" sz="1500" dirty="0">
                    <a:latin typeface="Times New Roman" panose="02020603050405020304" pitchFamily="18" charset="0"/>
                    <a:ea typeface="Times New Roman" panose="02020603050405020304" pitchFamily="18" charset="0"/>
                    <a:cs typeface="B Nazanin" panose="00000400000000000000" pitchFamily="2" charset="-78"/>
                  </a:rPr>
                  <a:t> و</a:t>
                </a:r>
                <a:r>
                  <a:rPr lang="en-US" sz="1500" dirty="0">
                    <a:effectLst/>
                    <a:latin typeface="Times New Roman" panose="02020603050405020304" pitchFamily="18" charset="0"/>
                    <a:ea typeface="Times New Roman" panose="02020603050405020304" pitchFamily="18" charset="0"/>
                    <a:cs typeface="B Nazanin" panose="00000400000000000000" pitchFamily="2" charset="-78"/>
                  </a:rPr>
                  <a:t>(V=220 </a:t>
                </a:r>
                <a:r>
                  <a:rPr lang="fa-IR" sz="1500" dirty="0">
                    <a:latin typeface="Times New Roman" panose="02020603050405020304" pitchFamily="18" charset="0"/>
                    <a:ea typeface="Times New Roman" panose="02020603050405020304" pitchFamily="18" charset="0"/>
                    <a:cs typeface="B Nazanin" panose="00000400000000000000" pitchFamily="2" charset="-78"/>
                  </a:rPr>
                  <a:t>، بار </a:t>
                </a:r>
                <a:r>
                  <a:rPr lang="en-US" sz="1500" dirty="0">
                    <a:effectLst/>
                    <a:latin typeface="Times New Roman" panose="02020603050405020304" pitchFamily="18" charset="0"/>
                    <a:ea typeface="Times New Roman" panose="02020603050405020304" pitchFamily="18" charset="0"/>
                    <a:cs typeface="B Nazanin" panose="00000400000000000000" pitchFamily="2" charset="-78"/>
                  </a:rPr>
                  <a:t>22Ω</a:t>
                </a:r>
                <a:r>
                  <a:rPr lang="fa-IR" sz="1500" dirty="0">
                    <a:latin typeface="Times New Roman" panose="02020603050405020304" pitchFamily="18" charset="0"/>
                    <a:ea typeface="Times New Roman" panose="02020603050405020304" pitchFamily="18" charset="0"/>
                    <a:cs typeface="B Nazanin" panose="00000400000000000000" pitchFamily="2" charset="-78"/>
                  </a:rPr>
                  <a:t> را تغذیه می کند. توان خروجی مولد یا توان بار برای ضرایب توان </a:t>
                </a:r>
                <a:r>
                  <a:rPr lang="en-US" sz="1500" dirty="0">
                    <a:effectLst/>
                    <a:latin typeface="Times New Roman" panose="02020603050405020304" pitchFamily="18" charset="0"/>
                    <a:ea typeface="Times New Roman" panose="02020603050405020304" pitchFamily="18" charset="0"/>
                    <a:cs typeface="B Nazanin" panose="00000400000000000000" pitchFamily="2" charset="-78"/>
                  </a:rPr>
                  <a:t>1</a:t>
                </a:r>
                <a:r>
                  <a:rPr lang="fa-IR" sz="1500" dirty="0">
                    <a:latin typeface="Times New Roman" panose="02020603050405020304" pitchFamily="18" charset="0"/>
                    <a:ea typeface="Times New Roman" panose="02020603050405020304" pitchFamily="18" charset="0"/>
                    <a:cs typeface="B Nazanin" panose="00000400000000000000" pitchFamily="2" charset="-78"/>
                  </a:rPr>
                  <a:t>، نیم (پس فاز)، و صفر چقدر است؟</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pPr>
                <a14:m>
                  <m:oMathPara xmlns:m="http://schemas.openxmlformats.org/officeDocument/2006/math">
                    <m:oMathParaPr>
                      <m:jc m:val="centerGroup"/>
                    </m:oMathParaPr>
                    <m:oMath xmlns:m="http://schemas.openxmlformats.org/officeDocument/2006/math">
                      <m:func>
                        <m:func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funcPr>
                        <m:fName>
                          <m:r>
                            <m:rPr>
                              <m:sty m:val="p"/>
                            </m:rPr>
                            <a:rPr lang="en-US" sz="1500">
                              <a:effectLst/>
                              <a:latin typeface="Cambria Math" panose="02040503050406030204" pitchFamily="18" charset="0"/>
                              <a:ea typeface="Calibri" panose="020F0502020204030204" pitchFamily="34" charset="0"/>
                              <a:cs typeface="B Nazanin" panose="00000400000000000000" pitchFamily="2" charset="-78"/>
                            </a:rPr>
                            <m:t>cos</m:t>
                          </m:r>
                        </m:fName>
                        <m:e>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ϕ</m:t>
                          </m:r>
                        </m:e>
                      </m:func>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1</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I</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f>
                        <m:f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fPr>
                        <m:num>
                          <m:r>
                            <a:rPr lang="en-US" sz="1500">
                              <a:effectLst/>
                              <a:latin typeface="Cambria Math" panose="02040503050406030204" pitchFamily="18" charset="0"/>
                              <a:ea typeface="Times New Roman" panose="02020603050405020304" pitchFamily="18" charset="0"/>
                              <a:cs typeface="B Nazanin" panose="00000400000000000000" pitchFamily="2" charset="-78"/>
                            </a:rPr>
                            <m:t>220</m:t>
                          </m:r>
                        </m:num>
                        <m:den>
                          <m:r>
                            <a:rPr lang="en-US" sz="1500">
                              <a:effectLst/>
                              <a:latin typeface="Cambria Math" panose="02040503050406030204" pitchFamily="18" charset="0"/>
                              <a:ea typeface="Times New Roman" panose="02020603050405020304" pitchFamily="18" charset="0"/>
                              <a:cs typeface="B Nazanin" panose="00000400000000000000" pitchFamily="2" charset="-78"/>
                            </a:rPr>
                            <m:t>22</m:t>
                          </m:r>
                        </m:den>
                      </m:f>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10</m:t>
                      </m:r>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A</m:t>
                      </m:r>
                      <m:r>
                        <a:rPr lang="en-US" sz="1500">
                          <a:effectLst/>
                          <a:latin typeface="Cambria Math" panose="02040503050406030204" pitchFamily="18" charset="0"/>
                          <a:ea typeface="Times New Roman" panose="02020603050405020304" pitchFamily="18" charset="0"/>
                          <a:cs typeface="B Nazanin" panose="00000400000000000000" pitchFamily="2" charset="-78"/>
                        </a:rPr>
                        <m:t>                                       </m:t>
                      </m:r>
                      <m:sSub>
                        <m:sSub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W</m:t>
                          </m:r>
                        </m:e>
                        <m:sub>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L</m:t>
                          </m:r>
                        </m:sub>
                      </m:sSub>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10</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220</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func>
                        <m:func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funcPr>
                        <m:fName>
                          <m:r>
                            <m:rPr>
                              <m:sty m:val="p"/>
                            </m:rPr>
                            <a:rPr lang="en-US" sz="1500">
                              <a:effectLst/>
                              <a:latin typeface="Cambria Math" panose="02040503050406030204" pitchFamily="18" charset="0"/>
                              <a:ea typeface="Calibri" panose="020F0502020204030204" pitchFamily="34" charset="0"/>
                              <a:cs typeface="B Nazanin" panose="00000400000000000000" pitchFamily="2" charset="-78"/>
                            </a:rPr>
                            <m:t>cos</m:t>
                          </m:r>
                        </m:fName>
                        <m:e>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ϕ</m:t>
                          </m:r>
                        </m:e>
                      </m:func>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2</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2</m:t>
                      </m:r>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kw</m:t>
                      </m:r>
                    </m:oMath>
                  </m:oMathPara>
                </a14:m>
                <a:endParaRPr lang="en-US" sz="1500" dirty="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pPr>
                <a14:m>
                  <m:oMathPara xmlns:m="http://schemas.openxmlformats.org/officeDocument/2006/math">
                    <m:oMathParaPr>
                      <m:jc m:val="centerGroup"/>
                    </m:oMathParaPr>
                    <m:oMath xmlns:m="http://schemas.openxmlformats.org/officeDocument/2006/math">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S</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V</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I</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220</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10</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2</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2</m:t>
                      </m:r>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kw</m:t>
                      </m:r>
                    </m:oMath>
                  </m:oMathPara>
                </a14:m>
                <a:endParaRPr lang="en-US" sz="1500" dirty="0">
                  <a:effectLst/>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pPr>
                <a14:m>
                  <m:oMathPara xmlns:m="http://schemas.openxmlformats.org/officeDocument/2006/math">
                    <m:oMathParaPr>
                      <m:jc m:val="centerGroup"/>
                    </m:oMathParaPr>
                    <m:oMath xmlns:m="http://schemas.openxmlformats.org/officeDocument/2006/math">
                      <m:func>
                        <m:func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funcPr>
                        <m:fName>
                          <m:r>
                            <m:rPr>
                              <m:sty m:val="p"/>
                            </m:rPr>
                            <a:rPr lang="en-US" sz="1500">
                              <a:effectLst/>
                              <a:latin typeface="Cambria Math" panose="02040503050406030204" pitchFamily="18" charset="0"/>
                              <a:ea typeface="Calibri" panose="020F0502020204030204" pitchFamily="34" charset="0"/>
                              <a:cs typeface="B Nazanin" panose="00000400000000000000" pitchFamily="2" charset="-78"/>
                            </a:rPr>
                            <m:t>cos</m:t>
                          </m:r>
                        </m:fName>
                        <m:e>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ϕ</m:t>
                          </m:r>
                        </m:e>
                      </m:func>
                      <m:r>
                        <a:rPr lang="en-US" sz="1500">
                          <a:effectLst/>
                          <a:latin typeface="Cambria Math" panose="02040503050406030204" pitchFamily="18" charset="0"/>
                          <a:ea typeface="Times New Roman" panose="02020603050405020304" pitchFamily="18" charset="0"/>
                          <a:cs typeface="B Nazanin" panose="00000400000000000000" pitchFamily="2" charset="-78"/>
                        </a:rPr>
                        <m:t>=</m:t>
                      </m:r>
                      <m:f>
                        <m:fPr>
                          <m:type m:val="lin"/>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fPr>
                        <m:num>
                          <m:r>
                            <a:rPr lang="en-US" sz="1500">
                              <a:effectLst/>
                              <a:latin typeface="Cambria Math" panose="02040503050406030204" pitchFamily="18" charset="0"/>
                              <a:ea typeface="Times New Roman" panose="02020603050405020304" pitchFamily="18" charset="0"/>
                              <a:cs typeface="B Nazanin" panose="00000400000000000000" pitchFamily="2" charset="-78"/>
                            </a:rPr>
                            <m:t>0</m:t>
                          </m:r>
                        </m:num>
                        <m:den>
                          <m:r>
                            <a:rPr lang="en-US" sz="1500">
                              <a:effectLst/>
                              <a:latin typeface="Cambria Math" panose="02040503050406030204" pitchFamily="18" charset="0"/>
                              <a:ea typeface="Times New Roman" panose="02020603050405020304" pitchFamily="18" charset="0"/>
                              <a:cs typeface="B Nazanin" panose="00000400000000000000" pitchFamily="2" charset="-78"/>
                            </a:rPr>
                            <m:t>5</m:t>
                          </m:r>
                        </m:den>
                      </m:f>
                      <m:r>
                        <a:rPr lang="en-US" sz="1500">
                          <a:effectLst/>
                          <a:latin typeface="Cambria Math" panose="02040503050406030204" pitchFamily="18" charset="0"/>
                          <a:ea typeface="Times New Roman" panose="02020603050405020304" pitchFamily="18" charset="0"/>
                          <a:cs typeface="B Nazanin" panose="00000400000000000000" pitchFamily="2" charset="-78"/>
                        </a:rPr>
                        <m:t> </m:t>
                      </m:r>
                      <m:d>
                        <m:d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dPr>
                        <m:e>
                          <m:r>
                            <a:rPr lang="fa-IR" sz="1500">
                              <a:latin typeface="Cambria Math" panose="02040503050406030204" pitchFamily="18" charset="0"/>
                              <a:ea typeface="Times New Roman" panose="02020603050405020304" pitchFamily="18" charset="0"/>
                              <a:cs typeface="B Nazanin" panose="00000400000000000000" pitchFamily="2" charset="-78"/>
                            </a:rPr>
                            <m:t>القاگر</m:t>
                          </m:r>
                          <m:r>
                            <a:rPr lang="fa-IR" sz="1500">
                              <a:latin typeface="Cambria Math" panose="02040503050406030204" pitchFamily="18" charset="0"/>
                              <a:ea typeface="Times New Roman" panose="02020603050405020304" pitchFamily="18" charset="0"/>
                              <a:cs typeface="B Nazanin" panose="00000400000000000000" pitchFamily="2" charset="-78"/>
                            </a:rPr>
                            <m:t> </m:t>
                          </m:r>
                          <m:r>
                            <a:rPr lang="fa-IR" sz="1500">
                              <a:latin typeface="Cambria Math" panose="02040503050406030204" pitchFamily="18" charset="0"/>
                              <a:ea typeface="Times New Roman" panose="02020603050405020304" pitchFamily="18" charset="0"/>
                              <a:cs typeface="B Nazanin" panose="00000400000000000000" pitchFamily="2" charset="-78"/>
                            </a:rPr>
                            <m:t>و</m:t>
                          </m:r>
                          <m:r>
                            <a:rPr lang="fa-IR" sz="1500">
                              <a:latin typeface="Cambria Math" panose="02040503050406030204" pitchFamily="18" charset="0"/>
                              <a:ea typeface="Times New Roman" panose="02020603050405020304" pitchFamily="18" charset="0"/>
                              <a:cs typeface="B Nazanin" panose="00000400000000000000" pitchFamily="2" charset="-78"/>
                            </a:rPr>
                            <m:t> </m:t>
                          </m:r>
                          <m:r>
                            <a:rPr lang="fa-IR" sz="1500">
                              <a:latin typeface="Cambria Math" panose="02040503050406030204" pitchFamily="18" charset="0"/>
                              <a:ea typeface="Times New Roman" panose="02020603050405020304" pitchFamily="18" charset="0"/>
                              <a:cs typeface="B Nazanin" panose="00000400000000000000" pitchFamily="2" charset="-78"/>
                            </a:rPr>
                            <m:t>مقاومت</m:t>
                          </m:r>
                          <m:r>
                            <a:rPr lang="fa-IR" sz="1500">
                              <a:effectLst/>
                              <a:latin typeface="Cambria Math" panose="02040503050406030204" pitchFamily="18" charset="0"/>
                              <a:ea typeface="Times New Roman" panose="02020603050405020304" pitchFamily="18" charset="0"/>
                              <a:cs typeface="Cambria Math" panose="02040503050406030204" pitchFamily="18" charset="0"/>
                            </a:rPr>
                            <m:t> </m:t>
                          </m:r>
                        </m:e>
                      </m:d>
                      <m:r>
                        <a:rPr lang="en-US" sz="1500">
                          <a:effectLst/>
                          <a:latin typeface="Cambria Math" panose="02040503050406030204" pitchFamily="18" charset="0"/>
                          <a:ea typeface="Times New Roman" panose="02020603050405020304" pitchFamily="18" charset="0"/>
                          <a:cs typeface="B Nazanin" panose="00000400000000000000" pitchFamily="2" charset="-78"/>
                        </a:rPr>
                        <m:t>⇒</m:t>
                      </m:r>
                      <m:sSub>
                        <m:sSub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W</m:t>
                          </m:r>
                        </m:e>
                        <m:sub>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L</m:t>
                          </m:r>
                        </m:sub>
                      </m:sSub>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220</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10</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f>
                        <m:fPr>
                          <m:type m:val="lin"/>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fPr>
                        <m:num>
                          <m:r>
                            <a:rPr lang="en-US" sz="1500">
                              <a:effectLst/>
                              <a:latin typeface="Cambria Math" panose="02040503050406030204" pitchFamily="18" charset="0"/>
                              <a:ea typeface="Times New Roman" panose="02020603050405020304" pitchFamily="18" charset="0"/>
                              <a:cs typeface="B Nazanin" panose="00000400000000000000" pitchFamily="2" charset="-78"/>
                            </a:rPr>
                            <m:t>0</m:t>
                          </m:r>
                        </m:num>
                        <m:den>
                          <m:r>
                            <a:rPr lang="en-US" sz="1500">
                              <a:effectLst/>
                              <a:latin typeface="Cambria Math" panose="02040503050406030204" pitchFamily="18" charset="0"/>
                              <a:ea typeface="Times New Roman" panose="02020603050405020304" pitchFamily="18" charset="0"/>
                              <a:cs typeface="B Nazanin" panose="00000400000000000000" pitchFamily="2" charset="-78"/>
                            </a:rPr>
                            <m:t>5</m:t>
                          </m:r>
                        </m:den>
                      </m:f>
                      <m:r>
                        <a:rPr lang="en-US" sz="1500">
                          <a:effectLst/>
                          <a:latin typeface="Cambria Math" panose="02040503050406030204" pitchFamily="18" charset="0"/>
                          <a:ea typeface="Times New Roman" panose="02020603050405020304" pitchFamily="18" charset="0"/>
                          <a:cs typeface="B Nazanin" panose="00000400000000000000" pitchFamily="2" charset="-78"/>
                        </a:rPr>
                        <m:t>=</m:t>
                      </m:r>
                      <m:f>
                        <m:fPr>
                          <m:type m:val="lin"/>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fPr>
                        <m:num>
                          <m:r>
                            <a:rPr lang="en-US" sz="1500">
                              <a:effectLst/>
                              <a:latin typeface="Cambria Math" panose="02040503050406030204" pitchFamily="18" charset="0"/>
                              <a:ea typeface="Times New Roman" panose="02020603050405020304" pitchFamily="18" charset="0"/>
                              <a:cs typeface="B Nazanin" panose="00000400000000000000" pitchFamily="2" charset="-78"/>
                            </a:rPr>
                            <m:t>1</m:t>
                          </m:r>
                        </m:num>
                        <m:den>
                          <m:r>
                            <a:rPr lang="en-US" sz="1500">
                              <a:effectLst/>
                              <a:latin typeface="Cambria Math" panose="02040503050406030204" pitchFamily="18" charset="0"/>
                              <a:ea typeface="Times New Roman" panose="02020603050405020304" pitchFamily="18" charset="0"/>
                              <a:cs typeface="B Nazanin" panose="00000400000000000000" pitchFamily="2" charset="-78"/>
                            </a:rPr>
                            <m:t>1</m:t>
                          </m:r>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kw</m:t>
                          </m:r>
                        </m:den>
                      </m:f>
                      <m:r>
                        <a:rPr lang="en-US" sz="1500">
                          <a:effectLst/>
                          <a:latin typeface="Cambria Math" panose="02040503050406030204" pitchFamily="18" charset="0"/>
                          <a:ea typeface="Times New Roman" panose="02020603050405020304" pitchFamily="18" charset="0"/>
                          <a:cs typeface="B Nazanin" panose="00000400000000000000" pitchFamily="2" charset="-78"/>
                        </a:rPr>
                        <m:t>     </m:t>
                      </m:r>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I</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f>
                        <m:f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fPr>
                        <m:num>
                          <m:r>
                            <a:rPr lang="en-US" sz="1500">
                              <a:effectLst/>
                              <a:latin typeface="Cambria Math" panose="02040503050406030204" pitchFamily="18" charset="0"/>
                              <a:ea typeface="Times New Roman" panose="02020603050405020304" pitchFamily="18" charset="0"/>
                              <a:cs typeface="B Nazanin" panose="00000400000000000000" pitchFamily="2" charset="-78"/>
                            </a:rPr>
                            <m:t>220</m:t>
                          </m:r>
                        </m:num>
                        <m:den>
                          <m:r>
                            <a:rPr lang="en-US" sz="1500">
                              <a:effectLst/>
                              <a:latin typeface="Cambria Math" panose="02040503050406030204" pitchFamily="18" charset="0"/>
                              <a:ea typeface="Times New Roman" panose="02020603050405020304" pitchFamily="18" charset="0"/>
                              <a:cs typeface="B Nazanin" panose="00000400000000000000" pitchFamily="2" charset="-78"/>
                            </a:rPr>
                            <m:t>22</m:t>
                          </m:r>
                        </m:den>
                      </m:f>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10</m:t>
                      </m:r>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A</m:t>
                      </m:r>
                    </m:oMath>
                  </m:oMathPara>
                </a14:m>
                <a:endParaRPr lang="en-US" sz="1500" dirty="0">
                  <a:effectLst/>
                  <a:latin typeface="Calibri" panose="020F0502020204030204" pitchFamily="34" charset="0"/>
                  <a:ea typeface="Calibri" panose="020F0502020204030204" pitchFamily="34" charset="0"/>
                  <a:cs typeface="B Nazanin" panose="00000400000000000000" pitchFamily="2" charset="-78"/>
                </a:endParaRPr>
              </a:p>
              <a:p>
                <a:pPr algn="just" rtl="1">
                  <a:lnSpc>
                    <a:spcPct val="107000"/>
                  </a:lnSpc>
                  <a:tabLst>
                    <a:tab pos="3638550" algn="l"/>
                    <a:tab pos="5943600" algn="r"/>
                  </a:tabLst>
                </a:pPr>
                <a14:m>
                  <m:oMathPara xmlns:m="http://schemas.openxmlformats.org/officeDocument/2006/math">
                    <m:oMathParaPr>
                      <m:jc m:val="centerGroup"/>
                    </m:oMathParaPr>
                    <m:oMath xmlns:m="http://schemas.openxmlformats.org/officeDocument/2006/math">
                      <m:func>
                        <m:func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funcPr>
                        <m:fName>
                          <m:r>
                            <m:rPr>
                              <m:sty m:val="p"/>
                            </m:rPr>
                            <a:rPr lang="en-US" sz="1500">
                              <a:effectLst/>
                              <a:latin typeface="Cambria Math" panose="02040503050406030204" pitchFamily="18" charset="0"/>
                              <a:ea typeface="Calibri" panose="020F0502020204030204" pitchFamily="34" charset="0"/>
                              <a:cs typeface="B Nazanin" panose="00000400000000000000" pitchFamily="2" charset="-78"/>
                            </a:rPr>
                            <m:t>cos</m:t>
                          </m:r>
                        </m:fName>
                        <m:e>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ϕ</m:t>
                          </m:r>
                        </m:e>
                      </m:func>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0</m:t>
                      </m:r>
                      <m:r>
                        <a:rPr lang="en-US" sz="1500">
                          <a:effectLst/>
                          <a:latin typeface="Cambria Math" panose="02040503050406030204" pitchFamily="18" charset="0"/>
                          <a:ea typeface="Times New Roman" panose="02020603050405020304" pitchFamily="18" charset="0"/>
                          <a:cs typeface="B Nazanin" panose="00000400000000000000" pitchFamily="2" charset="-78"/>
                        </a:rPr>
                        <m:t> </m:t>
                      </m:r>
                      <m:d>
                        <m:d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dPr>
                        <m:e>
                          <m:r>
                            <a:rPr lang="fa-IR" sz="1500">
                              <a:latin typeface="Cambria Math" panose="02040503050406030204" pitchFamily="18" charset="0"/>
                              <a:ea typeface="Times New Roman" panose="02020603050405020304" pitchFamily="18" charset="0"/>
                              <a:cs typeface="B Nazanin" panose="00000400000000000000" pitchFamily="2" charset="-78"/>
                            </a:rPr>
                            <m:t>خالص</m:t>
                          </m:r>
                          <m:r>
                            <a:rPr lang="fa-IR" sz="1500">
                              <a:effectLst/>
                              <a:latin typeface="Cambria Math" panose="02040503050406030204" pitchFamily="18" charset="0"/>
                              <a:ea typeface="Times New Roman" panose="02020603050405020304" pitchFamily="18" charset="0"/>
                              <a:cs typeface="Cambria Math" panose="02040503050406030204" pitchFamily="18" charset="0"/>
                            </a:rPr>
                            <m:t> </m:t>
                          </m:r>
                          <m:r>
                            <a:rPr lang="fa-IR" sz="1500">
                              <a:latin typeface="Cambria Math" panose="02040503050406030204" pitchFamily="18" charset="0"/>
                              <a:ea typeface="Times New Roman" panose="02020603050405020304" pitchFamily="18" charset="0"/>
                              <a:cs typeface="B Nazanin" panose="00000400000000000000" pitchFamily="2" charset="-78"/>
                            </a:rPr>
                            <m:t>القاگر</m:t>
                          </m:r>
                          <m:r>
                            <a:rPr lang="fa-IR" sz="1500">
                              <a:latin typeface="Cambria Math" panose="02040503050406030204" pitchFamily="18" charset="0"/>
                              <a:ea typeface="Times New Roman" panose="02020603050405020304" pitchFamily="18" charset="0"/>
                              <a:cs typeface="B Nazanin" panose="00000400000000000000" pitchFamily="2" charset="-78"/>
                            </a:rPr>
                            <m:t> </m:t>
                          </m:r>
                        </m:e>
                      </m:d>
                      <m:r>
                        <a:rPr lang="en-US" sz="1500">
                          <a:effectLst/>
                          <a:latin typeface="Cambria Math" panose="02040503050406030204" pitchFamily="18" charset="0"/>
                          <a:ea typeface="Times New Roman" panose="02020603050405020304" pitchFamily="18" charset="0"/>
                          <a:cs typeface="B Nazanin" panose="00000400000000000000" pitchFamily="2" charset="-78"/>
                        </a:rPr>
                        <m:t>⇒ </m:t>
                      </m:r>
                      <m:sSub>
                        <m:sSubPr>
                          <m:ctrlPr>
                            <a:rPr lang="en-US" sz="1500" i="1">
                              <a:effectLst/>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W</m:t>
                          </m:r>
                        </m:e>
                        <m:sub>
                          <m:r>
                            <m:rPr>
                              <m:sty m:val="p"/>
                            </m:rPr>
                            <a:rPr lang="en-US" sz="1500">
                              <a:effectLst/>
                              <a:latin typeface="Cambria Math" panose="02040503050406030204" pitchFamily="18" charset="0"/>
                              <a:ea typeface="Times New Roman" panose="02020603050405020304" pitchFamily="18" charset="0"/>
                              <a:cs typeface="B Nazanin" panose="00000400000000000000" pitchFamily="2" charset="-78"/>
                            </a:rPr>
                            <m:t>L</m:t>
                          </m:r>
                        </m:sub>
                      </m:sSub>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220</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10</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0</m:t>
                      </m:r>
                      <m:r>
                        <a:rPr lang="en-US" sz="1500">
                          <a:effectLst/>
                          <a:latin typeface="Cambria Math" panose="02040503050406030204" pitchFamily="18" charset="0"/>
                          <a:ea typeface="Times New Roman" panose="02020603050405020304" pitchFamily="18" charset="0"/>
                          <a:cs typeface="B Nazanin" panose="00000400000000000000" pitchFamily="2" charset="-78"/>
                        </a:rPr>
                        <m:t>=</m:t>
                      </m:r>
                      <m:r>
                        <a:rPr lang="en-US" sz="1500">
                          <a:effectLst/>
                          <a:latin typeface="Cambria Math" panose="02040503050406030204" pitchFamily="18" charset="0"/>
                          <a:ea typeface="Times New Roman" panose="02020603050405020304" pitchFamily="18" charset="0"/>
                          <a:cs typeface="B Nazanin" panose="00000400000000000000" pitchFamily="2" charset="-78"/>
                        </a:rPr>
                        <m:t>0</m:t>
                      </m:r>
                    </m:oMath>
                  </m:oMathPara>
                </a14:m>
                <a:endParaRPr lang="fa-IR" sz="1500" dirty="0" smtClean="0">
                  <a:latin typeface="Times New Roman" panose="02020603050405020304" pitchFamily="18" charset="0"/>
                  <a:ea typeface="Times New Roman" panose="02020603050405020304" pitchFamily="18" charset="0"/>
                  <a:cs typeface="B Nazanin" panose="00000400000000000000" pitchFamily="2" charset="-78"/>
                </a:endParaRPr>
              </a:p>
              <a:p>
                <a:pPr algn="just" rtl="1">
                  <a:lnSpc>
                    <a:spcPct val="107000"/>
                  </a:lnSpc>
                  <a:tabLst>
                    <a:tab pos="3638550" algn="l"/>
                    <a:tab pos="5943600" algn="r"/>
                  </a:tabLst>
                </a:pPr>
                <a:r>
                  <a:rPr lang="fa-IR" sz="1500" dirty="0">
                    <a:latin typeface="Times New Roman" panose="02020603050405020304" pitchFamily="18" charset="0"/>
                    <a:ea typeface="Times New Roman" panose="02020603050405020304" pitchFamily="18" charset="0"/>
                    <a:cs typeface="B Nazanin" panose="00000400000000000000" pitchFamily="2" charset="-78"/>
                  </a:rPr>
                  <a:t>در مثال بالا در هر سه حالت یک جریان از مولد کشیده می شود و افزایش بیشتر از آن امکان سوختن مولد را دارد. اما بار اول کل توان، بار دوم نصف توان، بار سوم هیچ توانی را مصرف می کنند. در واقع بارهای با ضریب توان </a:t>
                </a:r>
                <a:r>
                  <a:rPr lang="fa-IR" sz="1500" dirty="0" smtClean="0">
                    <a:latin typeface="Times New Roman" panose="02020603050405020304" pitchFamily="18" charset="0"/>
                    <a:ea typeface="Times New Roman" panose="02020603050405020304" pitchFamily="18" charset="0"/>
                    <a:cs typeface="B Nazanin" panose="00000400000000000000" pitchFamily="2" charset="-78"/>
                  </a:rPr>
                  <a:t>کوچک، </a:t>
                </a:r>
                <a:r>
                  <a:rPr lang="fa-IR" sz="1500" dirty="0">
                    <a:latin typeface="Times New Roman" panose="02020603050405020304" pitchFamily="18" charset="0"/>
                    <a:ea typeface="Times New Roman" panose="02020603050405020304" pitchFamily="18" charset="0"/>
                    <a:cs typeface="B Nazanin" panose="00000400000000000000" pitchFamily="2" charset="-78"/>
                  </a:rPr>
                  <a:t>با این که جریان می­کشند و ظرفیت خطوط و مولد و ترانس ها را اشغال می کنند، حداکثر توان ممکن را جذب نمی </a:t>
                </a:r>
                <a:r>
                  <a:rPr lang="fa-IR" sz="1500" dirty="0" smtClean="0">
                    <a:latin typeface="Times New Roman" panose="02020603050405020304" pitchFamily="18" charset="0"/>
                    <a:ea typeface="Times New Roman" panose="02020603050405020304" pitchFamily="18" charset="0"/>
                    <a:cs typeface="B Nazanin" panose="00000400000000000000" pitchFamily="2" charset="-78"/>
                  </a:rPr>
                  <a:t>کنند. </a:t>
                </a:r>
                <a:r>
                  <a:rPr lang="fa-IR" sz="1500" dirty="0">
                    <a:latin typeface="Times New Roman" panose="02020603050405020304" pitchFamily="18" charset="0"/>
                    <a:ea typeface="Times New Roman" panose="02020603050405020304" pitchFamily="18" charset="0"/>
                    <a:cs typeface="B Nazanin" panose="00000400000000000000" pitchFamily="2" charset="-78"/>
                  </a:rPr>
                  <a:t>اگر اصلاح ضریب توان در بارهای به­خصوص صنعتی که دارای عملکرد پس­فازی با توان بالا هستند انجام نشود، جریمه­هایی در نظر گرفته می­شود.</a:t>
                </a:r>
                <a:endParaRPr lang="en-US" sz="1500"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76200" y="3771900"/>
                <a:ext cx="8801100" cy="3044423"/>
              </a:xfrm>
              <a:prstGeom prst="rect">
                <a:avLst/>
              </a:prstGeom>
              <a:blipFill>
                <a:blip r:embed="rId3"/>
                <a:stretch>
                  <a:fillRect l="-762" t="-601" r="-277" b="-1603"/>
                </a:stretch>
              </a:blipFill>
            </p:spPr>
            <p:txBody>
              <a:bodyPr/>
              <a:lstStyle/>
              <a:p>
                <a:r>
                  <a:rPr lang="en-US">
                    <a:noFill/>
                  </a:rPr>
                  <a:t> </a:t>
                </a:r>
              </a:p>
            </p:txBody>
          </p:sp>
        </mc:Fallback>
      </mc:AlternateContent>
    </p:spTree>
    <p:extLst>
      <p:ext uri="{BB962C8B-B14F-4D97-AF65-F5344CB8AC3E}">
        <p14:creationId xmlns:p14="http://schemas.microsoft.com/office/powerpoint/2010/main" val="4196527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47650"/>
            <a:ext cx="7581900" cy="5619750"/>
          </a:xfrm>
          <a:prstGeom prst="rect">
            <a:avLst/>
          </a:prstGeom>
        </p:spPr>
      </p:pic>
      <p:sp>
        <p:nvSpPr>
          <p:cNvPr id="6" name="Rectangle 5"/>
          <p:cNvSpPr/>
          <p:nvPr/>
        </p:nvSpPr>
        <p:spPr>
          <a:xfrm>
            <a:off x="690154" y="6017964"/>
            <a:ext cx="7010400" cy="355803"/>
          </a:xfrm>
          <a:prstGeom prst="rect">
            <a:avLst/>
          </a:prstGeom>
        </p:spPr>
        <p:txBody>
          <a:bodyPr wrap="square">
            <a:spAutoFit/>
          </a:bodyPr>
          <a:lstStyle/>
          <a:p>
            <a:pPr algn="ctr" rtl="1">
              <a:lnSpc>
                <a:spcPct val="107000"/>
              </a:lnSpc>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مفهوم جبران سازی با استفاده از بانک خازنی در کاهش شارش توان در خط.</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43804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B6F15528-21DE-4FAA-801E-634DDDAF4B2B}" type="slidenum">
              <a:rPr lang="en-US" smtClean="0"/>
              <a:pPr/>
              <a:t>48</a:t>
            </a:fld>
            <a:endParaRPr lang="en-US"/>
          </a:p>
        </p:txBody>
      </p:sp>
      <mc:AlternateContent xmlns:mc="http://schemas.openxmlformats.org/markup-compatibility/2006" xmlns:a14="http://schemas.microsoft.com/office/drawing/2010/main">
        <mc:Choice Requires="a14">
          <p:sp>
            <p:nvSpPr>
              <p:cNvPr id="6" name="Rectangle 5"/>
              <p:cNvSpPr/>
              <p:nvPr/>
            </p:nvSpPr>
            <p:spPr>
              <a:xfrm>
                <a:off x="228600" y="304800"/>
                <a:ext cx="8763000" cy="1996957"/>
              </a:xfrm>
              <a:prstGeom prst="rect">
                <a:avLst/>
              </a:prstGeom>
            </p:spPr>
            <p:txBody>
              <a:bodyPr wrap="square">
                <a:spAutoFit/>
              </a:bodyPr>
              <a:lstStyle/>
              <a:p>
                <a:pPr marL="285750" indent="-285750" algn="r" rtl="1">
                  <a:lnSpc>
                    <a:spcPct val="107000"/>
                  </a:lnSpc>
                  <a:buClr>
                    <a:srgbClr val="FF0000"/>
                  </a:buClr>
                  <a:buFont typeface="Wingdings" panose="05000000000000000000" pitchFamily="2" charset="2"/>
                  <a:buChar char="q"/>
                </a:pP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با </a:t>
                </a:r>
                <a:r>
                  <a:rPr lang="fa-IR" sz="1700" dirty="0">
                    <a:latin typeface="Times New Roman" panose="02020603050405020304" pitchFamily="18" charset="0"/>
                    <a:ea typeface="Times New Roman" panose="02020603050405020304" pitchFamily="18" charset="0"/>
                    <a:cs typeface="B Nazanin" panose="00000400000000000000" pitchFamily="2" charset="-78"/>
                  </a:rPr>
                  <a:t>توجه به مثال­ها و نکات مذکور، دلایل لزوم به­کارگیری اصلاح ضریب قدرت را می­توان در قالب موارد زیر بیان نمود:</a:t>
                </a:r>
                <a:endParaRPr lang="en-US" sz="1700" dirty="0">
                  <a:effectLst/>
                  <a:latin typeface="Calibri" panose="020F0502020204030204" pitchFamily="34" charset="0"/>
                  <a:ea typeface="Calibri" panose="020F0502020204030204" pitchFamily="34" charset="0"/>
                  <a:cs typeface="B Nazanin" panose="00000400000000000000" pitchFamily="2" charset="-78"/>
                </a:endParaRPr>
              </a:p>
              <a:p>
                <a:pPr marL="285750" marR="0" lvl="0" indent="-285750" algn="just" rtl="1">
                  <a:spcBef>
                    <a:spcPts val="0"/>
                  </a:spcBef>
                  <a:spcAft>
                    <a:spcPts val="0"/>
                  </a:spcAft>
                  <a:buFont typeface="Wingdings" panose="05000000000000000000" pitchFamily="2" charset="2"/>
                  <a:buChar char="ü"/>
                </a:pPr>
                <a:r>
                  <a:rPr lang="fa-IR" sz="1700" dirty="0">
                    <a:latin typeface="Times New Roman" panose="02020603050405020304" pitchFamily="18" charset="0"/>
                    <a:ea typeface="Times New Roman" panose="02020603050405020304" pitchFamily="18" charset="0"/>
                    <a:cs typeface="B Nazanin" panose="00000400000000000000" pitchFamily="2" charset="-78"/>
                  </a:rPr>
                  <a:t>با افزایش ضریب قدرت، جریان موثر خطوط انتقال کاهش یافته و تلفات حرارتی و افت ولتاژ خط کم می­شود.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ضریب </a:t>
                </a:r>
                <a:r>
                  <a:rPr lang="fa-IR" sz="1700" dirty="0">
                    <a:latin typeface="Times New Roman" panose="02020603050405020304" pitchFamily="18" charset="0"/>
                    <a:ea typeface="Times New Roman" panose="02020603050405020304" pitchFamily="18" charset="0"/>
                    <a:cs typeface="B Nazanin" panose="00000400000000000000" pitchFamily="2" charset="-78"/>
                  </a:rPr>
                  <a:t>توان کوچک</a:t>
                </a:r>
                <a:r>
                  <a:rPr lang="fa-IR" sz="1700" dirty="0">
                    <a:ea typeface="Times New Roman" panose="02020603050405020304" pitchFamily="18" charset="0"/>
                    <a:cs typeface="B Nazanin" panose="00000400000000000000" pitchFamily="2" charset="-78"/>
                  </a:rPr>
                  <a:t> </a:t>
                </a:r>
                <a:r>
                  <a:rPr lang="fa-IR" sz="1700" dirty="0">
                    <a:latin typeface="Times New Roman" panose="02020603050405020304" pitchFamily="18" charset="0"/>
                    <a:ea typeface="Times New Roman" panose="02020603050405020304" pitchFamily="18" charset="0"/>
                    <a:cs typeface="B Nazanin" panose="00000400000000000000" pitchFamily="2" charset="-78"/>
                  </a:rPr>
                  <a:t>به­معنی سیم­های ضخیم، و نیز فیوزها و تابلوها و کنتورها و وسایل حفاظتی بزرگتر و گرانتر بوده و در نهایت و افزایش قیمت تأسیسات را به­دنبال خواهد داشت</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sz="1700" dirty="0">
                  <a:effectLst/>
                  <a:cs typeface="B Nazanin" panose="00000400000000000000" pitchFamily="2" charset="-78"/>
                </a:endParaRPr>
              </a:p>
              <a:p>
                <a:pPr algn="r" rtl="1">
                  <a:lnSpc>
                    <a:spcPct val="107000"/>
                  </a:lnSpc>
                </a:pPr>
                <a:r>
                  <a:rPr lang="fa-IR" sz="1700" dirty="0" smtClean="0">
                    <a:effectLst/>
                    <a:latin typeface="Calibri" panose="020F0502020204030204" pitchFamily="34" charset="0"/>
                    <a:ea typeface="Calibri" panose="020F0502020204030204" pitchFamily="34" charset="0"/>
                    <a:cs typeface="B Nazanin" panose="00000400000000000000" pitchFamily="2" charset="-78"/>
                  </a:rPr>
                  <a:t>در این حالت ها، مقدار توان راکتیو مورد نیاز را برای اصلاح ضریب توان، می توان براساس شکل و رابطه زیر به دست آورد:</a:t>
                </a:r>
              </a:p>
              <a:p>
                <a:pPr algn="r" rtl="1">
                  <a:lnSpc>
                    <a:spcPct val="107000"/>
                  </a:lnSpc>
                </a:pPr>
                <a:endParaRPr lang="fa-IR" sz="1700" dirty="0" smtClean="0">
                  <a:effectLst/>
                  <a:latin typeface="Calibri" panose="020F0502020204030204" pitchFamily="34" charset="0"/>
                  <a:ea typeface="Calibri" panose="020F0502020204030204" pitchFamily="34" charset="0"/>
                  <a:cs typeface="B Nazanin" panose="00000400000000000000" pitchFamily="2" charset="-78"/>
                </a:endParaRPr>
              </a:p>
              <a:p>
                <a:pPr algn="ctr" rtl="1">
                  <a:lnSpc>
                    <a:spcPct val="107000"/>
                  </a:lnSpc>
                </a:pPr>
                <a14:m>
                  <m:oMathPara xmlns:m="http://schemas.openxmlformats.org/officeDocument/2006/math">
                    <m:oMathParaPr>
                      <m:jc m:val="centerGroup"/>
                    </m:oMathParaPr>
                    <m:oMath xmlns:m="http://schemas.openxmlformats.org/officeDocument/2006/math">
                      <m:sSub>
                        <m:sSubPr>
                          <m:ctrlPr>
                            <a:rPr lang="en-US" sz="1700" b="1" i="1"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𝑸</m:t>
                          </m:r>
                        </m:e>
                        <m:sub>
                          <m: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𝑪</m:t>
                          </m:r>
                        </m:sub>
                      </m:sSub>
                      <m:r>
                        <a:rPr lang="en-US" sz="1700" b="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𝐏</m:t>
                      </m:r>
                      <m:d>
                        <m:dPr>
                          <m:ctrlP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dPr>
                        <m:e>
                          <m:func>
                            <m:funcPr>
                              <m:ctrlP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uncPr>
                            <m:fName>
                              <m:r>
                                <a:rPr lang="en-US" sz="1700" b="1" i="1">
                                  <a:solidFill>
                                    <a:srgbClr val="0000FF"/>
                                  </a:solidFill>
                                  <a:latin typeface="Cambria Math" panose="02040503050406030204" pitchFamily="18" charset="0"/>
                                  <a:ea typeface="Calibri" panose="020F0502020204030204" pitchFamily="34" charset="0"/>
                                  <a:cs typeface="B Nazanin" panose="00000400000000000000" pitchFamily="2" charset="-78"/>
                                </a:rPr>
                                <m:t>𝒕𝒂𝒏</m:t>
                              </m:r>
                            </m:fName>
                            <m:e>
                              <m:sSub>
                                <m:sSubPr>
                                  <m:ctrlP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𝝓</m:t>
                                  </m:r>
                                </m:e>
                                <m:sub>
                                  <m: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𝟏</m:t>
                                  </m:r>
                                </m:sub>
                              </m:sSub>
                            </m:e>
                          </m:func>
                          <m: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func>
                            <m:funcPr>
                              <m:ctrlP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uncPr>
                            <m:fName>
                              <m:r>
                                <a:rPr lang="en-US" sz="1700" b="1" i="1">
                                  <a:solidFill>
                                    <a:srgbClr val="0000FF"/>
                                  </a:solidFill>
                                  <a:latin typeface="Cambria Math" panose="02040503050406030204" pitchFamily="18" charset="0"/>
                                  <a:ea typeface="Calibri" panose="020F0502020204030204" pitchFamily="34" charset="0"/>
                                  <a:cs typeface="B Nazanin" panose="00000400000000000000" pitchFamily="2" charset="-78"/>
                                </a:rPr>
                                <m:t>𝒕𝒂𝒏</m:t>
                              </m:r>
                            </m:fName>
                            <m:e>
                              <m:sSub>
                                <m:sSubPr>
                                  <m:ctrlP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𝝓</m:t>
                                  </m:r>
                                </m:e>
                                <m:sub>
                                  <m:r>
                                    <a:rPr lang="en-US" sz="17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𝟐</m:t>
                                  </m:r>
                                </m:sub>
                              </m:sSub>
                            </m:e>
                          </m:func>
                        </m:e>
                      </m:d>
                    </m:oMath>
                  </m:oMathPara>
                </a14:m>
                <a:endParaRPr lang="en-US" sz="1700" b="1" dirty="0">
                  <a:effectLst/>
                  <a:latin typeface="Calibri" panose="020F0502020204030204" pitchFamily="34" charset="0"/>
                  <a:ea typeface="Calibri" panose="020F0502020204030204" pitchFamily="34" charset="0"/>
                  <a:cs typeface="B Nazanin" panose="000004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228600" y="304800"/>
                <a:ext cx="8763000" cy="1996957"/>
              </a:xfrm>
              <a:prstGeom prst="rect">
                <a:avLst/>
              </a:prstGeom>
              <a:blipFill>
                <a:blip r:embed="rId2"/>
                <a:stretch>
                  <a:fillRect l="-1183" r="-418" b="-305"/>
                </a:stretch>
              </a:blipFill>
            </p:spPr>
            <p:txBody>
              <a:bodyPr/>
              <a:lstStyle/>
              <a:p>
                <a:r>
                  <a:rPr lang="en-US">
                    <a:noFill/>
                  </a:rPr>
                  <a:t> </a:t>
                </a:r>
              </a:p>
            </p:txBody>
          </p:sp>
        </mc:Fallback>
      </mc:AlternateContent>
      <p:pic>
        <p:nvPicPr>
          <p:cNvPr id="9" name="Picture 8" descr="Power Factor Correction using Capacitor Bank | Electrical Academia"/>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42" y="2362200"/>
            <a:ext cx="3294017" cy="2286000"/>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3352800" y="2971800"/>
                <a:ext cx="5486400" cy="898900"/>
              </a:xfrm>
              <a:prstGeom prst="rect">
                <a:avLst/>
              </a:prstGeom>
            </p:spPr>
            <p:txBody>
              <a:bodyPr wrap="square">
                <a:spAutoFit/>
              </a:bodyPr>
              <a:lstStyle/>
              <a:p>
                <a:pPr algn="r" rtl="1">
                  <a:lnSpc>
                    <a:spcPct val="107000"/>
                  </a:lnSpc>
                </a:pPr>
                <a:r>
                  <a:rPr lang="en-US" dirty="0">
                    <a:latin typeface="Times New Roman" panose="02020603050405020304" pitchFamily="18" charset="0"/>
                    <a:ea typeface="Times New Roman" panose="02020603050405020304" pitchFamily="18" charset="0"/>
                    <a:cs typeface="B Nazanin" panose="00000400000000000000" pitchFamily="2" charset="-78"/>
                  </a:rPr>
                  <a:t>P</a:t>
                </a:r>
                <a:r>
                  <a:rPr lang="fa-IR" dirty="0">
                    <a:latin typeface="Times New Roman" panose="02020603050405020304" pitchFamily="18" charset="0"/>
                    <a:ea typeface="Times New Roman" panose="02020603050405020304" pitchFamily="18" charset="0"/>
                    <a:cs typeface="B Nazanin" panose="00000400000000000000" pitchFamily="2" charset="-78"/>
                  </a:rPr>
                  <a:t> توان اکتیو مصرف­کننده بوده و مقدار خازن مورد نظر نیز برابر خواهد بود با:</a:t>
                </a:r>
                <a:endParaRPr lang="en-US"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tabLst>
                    <a:tab pos="2971800" algn="ctr"/>
                  </a:tabLst>
                </a:pPr>
                <a:r>
                  <a:rPr lang="fa-IR" dirty="0">
                    <a:latin typeface="Times New Roman" panose="02020603050405020304" pitchFamily="18" charset="0"/>
                    <a:ea typeface="Times New Roman" panose="02020603050405020304" pitchFamily="18" charset="0"/>
                    <a:cs typeface="B Nazanin" panose="00000400000000000000" pitchFamily="2" charset="-78"/>
                  </a:rPr>
                  <a:t>	</a:t>
                </a:r>
                <a14:m>
                  <m:oMath xmlns:m="http://schemas.openxmlformats.org/officeDocument/2006/math">
                    <m:sSub>
                      <m:sSubPr>
                        <m:ctrlPr>
                          <a:rPr lang="en-US" b="1" i="1"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𝑿</m:t>
                        </m:r>
                      </m:e>
                      <m:sub>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𝑪</m:t>
                        </m:r>
                      </m:sub>
                    </m:sSub>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f>
                      <m:fPr>
                        <m:ctrlP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Pr>
                      <m:num>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𝟏</m:t>
                        </m:r>
                      </m:num>
                      <m:den>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𝟐</m:t>
                        </m:r>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𝝅</m:t>
                        </m:r>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𝒇𝒄</m:t>
                        </m:r>
                      </m:den>
                    </m:f>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f>
                      <m:fPr>
                        <m:ctrlP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Pr>
                      <m:num>
                        <m:sSup>
                          <m:sSupPr>
                            <m:ctrlP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sSupPr>
                          <m:e>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𝑽</m:t>
                            </m:r>
                          </m:e>
                          <m:sup>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𝟐</m:t>
                            </m:r>
                          </m:sup>
                        </m:sSup>
                      </m:num>
                      <m:den>
                        <m:sSub>
                          <m:sSubPr>
                            <m:ctrlP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𝑸</m:t>
                            </m:r>
                          </m:e>
                          <m:sub>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𝑪</m:t>
                            </m:r>
                          </m:sub>
                        </m:sSub>
                      </m:den>
                    </m:f>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𝑪</m:t>
                    </m:r>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f>
                      <m:fPr>
                        <m:ctrlP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Pr>
                      <m:num>
                        <m:sSub>
                          <m:sSubPr>
                            <m:ctrlP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𝑸</m:t>
                            </m:r>
                          </m:e>
                          <m:sub>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𝒄</m:t>
                            </m:r>
                          </m:sub>
                        </m:sSub>
                      </m:num>
                      <m:den>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𝟐</m:t>
                        </m:r>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𝝅</m:t>
                        </m:r>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𝒇</m:t>
                        </m:r>
                        <m:sSup>
                          <m:sSupPr>
                            <m:ctrlP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sSupPr>
                          <m:e>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𝒗</m:t>
                            </m:r>
                          </m:e>
                          <m:sup>
                            <m:r>
                              <a:rPr lang="en-US"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𝟐</m:t>
                            </m:r>
                          </m:sup>
                        </m:sSup>
                      </m:den>
                    </m:f>
                  </m:oMath>
                </a14:m>
                <a:endParaRPr lang="en-US" b="1" i="1" dirty="0"/>
              </a:p>
            </p:txBody>
          </p:sp>
        </mc:Choice>
        <mc:Fallback xmlns="">
          <p:sp>
            <p:nvSpPr>
              <p:cNvPr id="2" name="Rectangle 1"/>
              <p:cNvSpPr>
                <a:spLocks noRot="1" noChangeAspect="1" noMove="1" noResize="1" noEditPoints="1" noAdjustHandles="1" noChangeArrowheads="1" noChangeShapeType="1" noTextEdit="1"/>
              </p:cNvSpPr>
              <p:nvPr/>
            </p:nvSpPr>
            <p:spPr>
              <a:xfrm>
                <a:off x="3352800" y="2971800"/>
                <a:ext cx="5486400" cy="898900"/>
              </a:xfrm>
              <a:prstGeom prst="rect">
                <a:avLst/>
              </a:prstGeom>
              <a:blipFill>
                <a:blip r:embed="rId4"/>
                <a:stretch>
                  <a:fillRect l="-556" t="-4762" r="-1000"/>
                </a:stretch>
              </a:blipFill>
            </p:spPr>
            <p:txBody>
              <a:bodyPr/>
              <a:lstStyle/>
              <a:p>
                <a:r>
                  <a:rPr lang="en-US">
                    <a:noFill/>
                  </a:rPr>
                  <a:t> </a:t>
                </a:r>
              </a:p>
            </p:txBody>
          </p:sp>
        </mc:Fallback>
      </mc:AlternateContent>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4298360"/>
            <a:ext cx="4000500" cy="2253615"/>
          </a:xfrm>
          <a:prstGeom prst="rect">
            <a:avLst/>
          </a:prstGeom>
        </p:spPr>
      </p:pic>
      <p:sp>
        <p:nvSpPr>
          <p:cNvPr id="7" name="Rectangle 6"/>
          <p:cNvSpPr/>
          <p:nvPr/>
        </p:nvSpPr>
        <p:spPr>
          <a:xfrm>
            <a:off x="289560" y="5378824"/>
            <a:ext cx="3200400" cy="619272"/>
          </a:xfrm>
          <a:prstGeom prst="rect">
            <a:avLst/>
          </a:prstGeom>
        </p:spPr>
        <p:txBody>
          <a:bodyPr wrap="square">
            <a:spAutoFit/>
          </a:bodyPr>
          <a:lstStyle/>
          <a:p>
            <a:pPr algn="ctr" rtl="1">
              <a:lnSpc>
                <a:spcPct val="107000"/>
              </a:lnSpc>
            </a:pPr>
            <a:r>
              <a:rPr lang="fa-IR" sz="1600" b="1"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مفهوم کاهش ضریب توان در شکل موج های سینوسی ولتاژ و جریان.</a:t>
            </a:r>
            <a:endParaRPr lang="en-US" sz="1600" b="1"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02838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dirty="0"/>
          </a:p>
        </p:txBody>
      </p:sp>
      <p:pic>
        <p:nvPicPr>
          <p:cNvPr id="3" name="Picture 2"/>
          <p:cNvPicPr>
            <a:picLocks noChangeAspect="1"/>
          </p:cNvPicPr>
          <p:nvPr/>
        </p:nvPicPr>
        <p:blipFill>
          <a:blip r:embed="rId3"/>
          <a:stretch>
            <a:fillRect/>
          </a:stretch>
        </p:blipFill>
        <p:spPr>
          <a:xfrm>
            <a:off x="88118" y="25724"/>
            <a:ext cx="1110326" cy="1584540"/>
          </a:xfrm>
          <a:prstGeom prst="rect">
            <a:avLst/>
          </a:prstGeom>
        </p:spPr>
      </p:pic>
      <p:sp>
        <p:nvSpPr>
          <p:cNvPr id="4" name="Rectangle 3"/>
          <p:cNvSpPr>
            <a:spLocks noChangeArrowheads="1"/>
          </p:cNvSpPr>
          <p:nvPr/>
        </p:nvSpPr>
        <p:spPr bwMode="auto">
          <a:xfrm>
            <a:off x="1066800" y="225403"/>
            <a:ext cx="79816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q"/>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توان مختلط سلف مقابل را محاسبه کنید. </a:t>
            </a:r>
            <a:r>
              <a:rPr lang="fa-IR" altLang="en-US" sz="1700"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 </a:t>
            </a:r>
            <a:endParaRPr lang="en-US" altLang="en-US" sz="1700" dirty="0">
              <a:solidFill>
                <a:srgbClr val="FF000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1143000" y="499080"/>
                <a:ext cx="7405681" cy="5677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50" b="1" i="1" smtClean="0">
                          <a:solidFill>
                            <a:schemeClr val="tx1"/>
                          </a:solidFill>
                          <a:latin typeface="Cambria Math" panose="02040503050406030204" pitchFamily="18" charset="0"/>
                        </a:rPr>
                        <m:t>𝑺</m:t>
                      </m:r>
                      <m:r>
                        <a:rPr lang="en-US" sz="1650" b="0" i="0">
                          <a:solidFill>
                            <a:schemeClr val="tx1"/>
                          </a:solidFill>
                          <a:latin typeface="Cambria Math" panose="02040503050406030204" pitchFamily="18" charset="0"/>
                        </a:rPr>
                        <m:t>=</m:t>
                      </m:r>
                      <m:d>
                        <m:dPr>
                          <m:ctrlPr>
                            <a:rPr lang="en-US" sz="1650" i="1" smtClean="0">
                              <a:solidFill>
                                <a:schemeClr val="tx1"/>
                              </a:solidFill>
                              <a:latin typeface="Cambria Math" panose="02040503050406030204" pitchFamily="18" charset="0"/>
                            </a:rPr>
                          </m:ctrlPr>
                        </m:dPr>
                        <m:e>
                          <m:sSub>
                            <m:sSubPr>
                              <m:ctrlPr>
                                <a:rPr lang="en-US" sz="1650" i="1">
                                  <a:solidFill>
                                    <a:schemeClr val="tx1"/>
                                  </a:solidFill>
                                  <a:latin typeface="Cambria Math" panose="02040503050406030204" pitchFamily="18" charset="0"/>
                                </a:rPr>
                              </m:ctrlPr>
                            </m:sSubPr>
                            <m:e>
                              <m:r>
                                <a:rPr lang="en-US" sz="1650" b="0" i="1">
                                  <a:solidFill>
                                    <a:schemeClr val="tx1"/>
                                  </a:solidFill>
                                  <a:latin typeface="Cambria Math" panose="02040503050406030204" pitchFamily="18" charset="0"/>
                                </a:rPr>
                                <m:t>𝑉</m:t>
                              </m:r>
                            </m:e>
                            <m:sub>
                              <m:r>
                                <a:rPr lang="en-US" sz="1650" b="0" i="1">
                                  <a:solidFill>
                                    <a:schemeClr val="tx1"/>
                                  </a:solidFill>
                                  <a:latin typeface="Cambria Math" panose="02040503050406030204" pitchFamily="18" charset="0"/>
                                </a:rPr>
                                <m:t>𝑟𝑚𝑠</m:t>
                              </m:r>
                            </m:sub>
                          </m:sSub>
                        </m:e>
                      </m:d>
                      <m:sSup>
                        <m:sSupPr>
                          <m:ctrlPr>
                            <a:rPr lang="en-US" sz="1650" i="1">
                              <a:solidFill>
                                <a:schemeClr val="tx1"/>
                              </a:solidFill>
                              <a:latin typeface="Cambria Math" panose="02040503050406030204" pitchFamily="18" charset="0"/>
                            </a:rPr>
                          </m:ctrlPr>
                        </m:sSupPr>
                        <m:e>
                          <m:d>
                            <m:dPr>
                              <m:ctrlPr>
                                <a:rPr lang="en-US" sz="1650" i="1">
                                  <a:solidFill>
                                    <a:schemeClr val="tx1"/>
                                  </a:solidFill>
                                  <a:latin typeface="Cambria Math" panose="02040503050406030204" pitchFamily="18" charset="0"/>
                                </a:rPr>
                              </m:ctrlPr>
                            </m:dPr>
                            <m:e>
                              <m:sSub>
                                <m:sSubPr>
                                  <m:ctrlPr>
                                    <a:rPr lang="en-US" sz="1650" i="1">
                                      <a:solidFill>
                                        <a:schemeClr val="tx1"/>
                                      </a:solidFill>
                                      <a:latin typeface="Cambria Math" panose="02040503050406030204" pitchFamily="18" charset="0"/>
                                    </a:rPr>
                                  </m:ctrlPr>
                                </m:sSubPr>
                                <m:e>
                                  <m:r>
                                    <a:rPr lang="en-US" sz="1650" b="0" i="1">
                                      <a:solidFill>
                                        <a:schemeClr val="tx1"/>
                                      </a:solidFill>
                                      <a:latin typeface="Cambria Math" panose="02040503050406030204" pitchFamily="18" charset="0"/>
                                    </a:rPr>
                                    <m:t>𝐼</m:t>
                                  </m:r>
                                </m:e>
                                <m:sub>
                                  <m:r>
                                    <a:rPr lang="en-US" sz="1650" b="0" i="1">
                                      <a:solidFill>
                                        <a:schemeClr val="tx1"/>
                                      </a:solidFill>
                                      <a:latin typeface="Cambria Math" panose="02040503050406030204" pitchFamily="18" charset="0"/>
                                    </a:rPr>
                                    <m:t>𝑟𝑚𝑠</m:t>
                                  </m:r>
                                </m:sub>
                              </m:sSub>
                            </m:e>
                          </m:d>
                        </m:e>
                        <m:sup>
                          <m:r>
                            <a:rPr lang="en-US" sz="1650" b="0">
                              <a:solidFill>
                                <a:schemeClr val="tx1"/>
                              </a:solidFill>
                              <a:latin typeface="Cambria Math" panose="02040503050406030204" pitchFamily="18" charset="0"/>
                            </a:rPr>
                            <m:t>∗</m:t>
                          </m:r>
                        </m:sup>
                      </m:sSup>
                      <m:r>
                        <a:rPr lang="en-US" sz="1650" b="0" i="0" smtClean="0">
                          <a:solidFill>
                            <a:schemeClr val="tx1"/>
                          </a:solidFill>
                          <a:latin typeface="Cambria Math" panose="02040503050406030204" pitchFamily="18" charset="0"/>
                        </a:rPr>
                        <m:t>=</m:t>
                      </m:r>
                      <m:f>
                        <m:fPr>
                          <m:ctrlPr>
                            <a:rPr lang="en-US" sz="1650" i="1">
                              <a:latin typeface="Cambria Math" panose="02040503050406030204" pitchFamily="18" charset="0"/>
                            </a:rPr>
                          </m:ctrlPr>
                        </m:fPr>
                        <m:num>
                          <m:r>
                            <a:rPr lang="en-US" sz="1650">
                              <a:latin typeface="Cambria Math" panose="02040503050406030204" pitchFamily="18" charset="0"/>
                            </a:rPr>
                            <m:t>1</m:t>
                          </m:r>
                        </m:num>
                        <m:den>
                          <m:r>
                            <a:rPr lang="en-US" sz="1650">
                              <a:latin typeface="Cambria Math" panose="02040503050406030204" pitchFamily="18" charset="0"/>
                            </a:rPr>
                            <m:t>2</m:t>
                          </m:r>
                        </m:den>
                      </m:f>
                      <m:d>
                        <m:dPr>
                          <m:begChr m:val="|"/>
                          <m:endChr m:val="|"/>
                          <m:ctrlPr>
                            <a:rPr lang="en-US" sz="1650" i="1">
                              <a:latin typeface="Cambria Math" panose="02040503050406030204" pitchFamily="18" charset="0"/>
                            </a:rPr>
                          </m:ctrlPr>
                        </m:dPr>
                        <m:e>
                          <m:r>
                            <a:rPr lang="en-US" sz="1650" i="1">
                              <a:latin typeface="Cambria Math" panose="02040503050406030204" pitchFamily="18" charset="0"/>
                            </a:rPr>
                            <m:t>𝑉</m:t>
                          </m:r>
                        </m:e>
                      </m:d>
                      <m:d>
                        <m:dPr>
                          <m:begChr m:val="|"/>
                          <m:endChr m:val="|"/>
                          <m:ctrlPr>
                            <a:rPr lang="en-US" sz="1650" i="1">
                              <a:latin typeface="Cambria Math" panose="02040503050406030204" pitchFamily="18" charset="0"/>
                            </a:rPr>
                          </m:ctrlPr>
                        </m:dPr>
                        <m:e>
                          <m:r>
                            <a:rPr lang="en-US" sz="1650" i="1">
                              <a:latin typeface="Cambria Math" panose="02040503050406030204" pitchFamily="18" charset="0"/>
                            </a:rPr>
                            <m:t>𝐼</m:t>
                          </m:r>
                        </m:e>
                      </m:d>
                      <m:r>
                        <a:rPr lang="en-US" sz="1650" b="0" i="1" smtClean="0">
                          <a:latin typeface="Cambria Math" panose="02040503050406030204" pitchFamily="18" charset="0"/>
                        </a:rPr>
                        <m:t>𝑐𝑜𝑠</m:t>
                      </m:r>
                      <m:d>
                        <m:dPr>
                          <m:ctrlPr>
                            <a:rPr lang="en-US" sz="1650" b="0" i="1" smtClean="0">
                              <a:latin typeface="Cambria Math" panose="02040503050406030204" pitchFamily="18" charset="0"/>
                            </a:rPr>
                          </m:ctrlPr>
                        </m:dPr>
                        <m:e>
                          <m:r>
                            <a:rPr lang="en-US" sz="1650" b="0" i="0" smtClean="0">
                              <a:latin typeface="Cambria Math" panose="02040503050406030204" pitchFamily="18" charset="0"/>
                            </a:rPr>
                            <m:t>90</m:t>
                          </m:r>
                        </m:e>
                      </m:d>
                      <m:r>
                        <a:rPr lang="en-US" sz="1650" b="0" i="0" smtClean="0">
                          <a:latin typeface="Cambria Math" panose="02040503050406030204" pitchFamily="18" charset="0"/>
                        </a:rPr>
                        <m:t>+</m:t>
                      </m:r>
                      <m:f>
                        <m:fPr>
                          <m:ctrlPr>
                            <a:rPr lang="en-US" sz="1650" i="1">
                              <a:latin typeface="Cambria Math" panose="02040503050406030204" pitchFamily="18" charset="0"/>
                            </a:rPr>
                          </m:ctrlPr>
                        </m:fPr>
                        <m:num>
                          <m:r>
                            <a:rPr lang="en-US" sz="1650">
                              <a:latin typeface="Cambria Math" panose="02040503050406030204" pitchFamily="18" charset="0"/>
                            </a:rPr>
                            <m:t>1</m:t>
                          </m:r>
                        </m:num>
                        <m:den>
                          <m:r>
                            <a:rPr lang="en-US" sz="1650">
                              <a:latin typeface="Cambria Math" panose="02040503050406030204" pitchFamily="18" charset="0"/>
                            </a:rPr>
                            <m:t>2</m:t>
                          </m:r>
                        </m:den>
                      </m:f>
                      <m:r>
                        <a:rPr lang="en-US" sz="1650">
                          <a:latin typeface="Cambria Math" panose="02040503050406030204" pitchFamily="18" charset="0"/>
                        </a:rPr>
                        <m:t>|</m:t>
                      </m:r>
                      <m:r>
                        <a:rPr lang="en-US" sz="1650" i="1">
                          <a:latin typeface="Cambria Math" panose="02040503050406030204" pitchFamily="18" charset="0"/>
                        </a:rPr>
                        <m:t>𝑉</m:t>
                      </m:r>
                      <m:r>
                        <a:rPr lang="en-US" sz="1650">
                          <a:latin typeface="Cambria Math" panose="02040503050406030204" pitchFamily="18" charset="0"/>
                        </a:rPr>
                        <m:t>||</m:t>
                      </m:r>
                      <m:r>
                        <a:rPr lang="en-US" sz="1650" i="1">
                          <a:latin typeface="Cambria Math" panose="02040503050406030204" pitchFamily="18" charset="0"/>
                        </a:rPr>
                        <m:t>𝐼</m:t>
                      </m:r>
                      <m:r>
                        <a:rPr lang="en-US" sz="1650">
                          <a:latin typeface="Cambria Math" panose="02040503050406030204" pitchFamily="18" charset="0"/>
                        </a:rPr>
                        <m:t>|</m:t>
                      </m:r>
                      <m:r>
                        <a:rPr lang="en-US" sz="1650" b="0" i="1" smtClean="0">
                          <a:latin typeface="Cambria Math" panose="02040503050406030204" pitchFamily="18" charset="0"/>
                        </a:rPr>
                        <m:t>𝑠𝑖𝑛</m:t>
                      </m:r>
                      <m:r>
                        <a:rPr lang="en-US" sz="1650">
                          <a:latin typeface="Cambria Math" panose="02040503050406030204" pitchFamily="18" charset="0"/>
                        </a:rPr>
                        <m:t>(</m:t>
                      </m:r>
                      <m:r>
                        <a:rPr lang="en-US" sz="1650">
                          <a:latin typeface="Cambria Math" panose="02040503050406030204" pitchFamily="18" charset="0"/>
                        </a:rPr>
                        <m:t>90</m:t>
                      </m:r>
                      <m:r>
                        <a:rPr lang="en-US" sz="1650">
                          <a:latin typeface="Cambria Math" panose="02040503050406030204" pitchFamily="18" charset="0"/>
                        </a:rPr>
                        <m:t>)=</m:t>
                      </m:r>
                      <m:f>
                        <m:fPr>
                          <m:ctrlPr>
                            <a:rPr lang="en-US" sz="1650" i="1">
                              <a:solidFill>
                                <a:schemeClr val="tx1"/>
                              </a:solidFill>
                              <a:latin typeface="Cambria Math" panose="02040503050406030204" pitchFamily="18" charset="0"/>
                            </a:rPr>
                          </m:ctrlPr>
                        </m:fPr>
                        <m:num>
                          <m:r>
                            <a:rPr lang="en-US" sz="1650" b="0" i="0">
                              <a:solidFill>
                                <a:schemeClr val="tx1"/>
                              </a:solidFill>
                              <a:latin typeface="Cambria Math" panose="02040503050406030204" pitchFamily="18" charset="0"/>
                            </a:rPr>
                            <m:t>1</m:t>
                          </m:r>
                        </m:num>
                        <m:den>
                          <m:r>
                            <a:rPr lang="en-US" sz="1650" b="0" i="0">
                              <a:solidFill>
                                <a:schemeClr val="tx1"/>
                              </a:solidFill>
                              <a:latin typeface="Cambria Math" panose="02040503050406030204" pitchFamily="18" charset="0"/>
                            </a:rPr>
                            <m:t>2</m:t>
                          </m:r>
                        </m:den>
                      </m:f>
                      <m:r>
                        <a:rPr lang="en-US" sz="1650" b="0" i="1">
                          <a:solidFill>
                            <a:schemeClr val="tx1"/>
                          </a:solidFill>
                          <a:latin typeface="Cambria Math" panose="02040503050406030204" pitchFamily="18" charset="0"/>
                        </a:rPr>
                        <m:t>𝑗</m:t>
                      </m:r>
                      <m:r>
                        <a:rPr lang="en-US" sz="1650" b="0" i="1">
                          <a:solidFill>
                            <a:schemeClr val="tx1"/>
                          </a:solidFill>
                          <a:latin typeface="Cambria Math" panose="02040503050406030204" pitchFamily="18" charset="0"/>
                        </a:rPr>
                        <m:t>𝜔</m:t>
                      </m:r>
                      <m:r>
                        <a:rPr lang="en-US" sz="1650" i="1">
                          <a:latin typeface="Cambria Math" panose="02040503050406030204" pitchFamily="18" charset="0"/>
                        </a:rPr>
                        <m:t>𝐿𝐼</m:t>
                      </m:r>
                      <m:sSup>
                        <m:sSupPr>
                          <m:ctrlPr>
                            <a:rPr lang="en-US" sz="1650" i="1">
                              <a:latin typeface="Cambria Math" panose="02040503050406030204" pitchFamily="18" charset="0"/>
                            </a:rPr>
                          </m:ctrlPr>
                        </m:sSupPr>
                        <m:e>
                          <m:r>
                            <a:rPr lang="en-US" sz="1650" i="1">
                              <a:latin typeface="Cambria Math" panose="02040503050406030204" pitchFamily="18" charset="0"/>
                            </a:rPr>
                            <m:t>𝐼</m:t>
                          </m:r>
                        </m:e>
                        <m:sup>
                          <m:r>
                            <a:rPr lang="en-US" sz="1650">
                              <a:latin typeface="Cambria Math" panose="02040503050406030204" pitchFamily="18" charset="0"/>
                            </a:rPr>
                            <m:t>∗</m:t>
                          </m:r>
                        </m:sup>
                      </m:sSup>
                      <m:r>
                        <a:rPr lang="en-US" sz="1650" b="0" i="0" smtClean="0">
                          <a:solidFill>
                            <a:schemeClr val="tx1"/>
                          </a:solidFill>
                          <a:latin typeface="Cambria Math" panose="02040503050406030204" pitchFamily="18" charset="0"/>
                        </a:rPr>
                        <m:t>=</m:t>
                      </m:r>
                      <m:f>
                        <m:fPr>
                          <m:ctrlPr>
                            <a:rPr lang="en-US" sz="1650" i="1">
                              <a:solidFill>
                                <a:schemeClr val="tx1"/>
                              </a:solidFill>
                              <a:latin typeface="Cambria Math" panose="02040503050406030204" pitchFamily="18" charset="0"/>
                            </a:rPr>
                          </m:ctrlPr>
                        </m:fPr>
                        <m:num>
                          <m:r>
                            <a:rPr lang="en-US" sz="1650" b="0" i="0">
                              <a:solidFill>
                                <a:schemeClr val="tx1"/>
                              </a:solidFill>
                              <a:latin typeface="Cambria Math" panose="02040503050406030204" pitchFamily="18" charset="0"/>
                            </a:rPr>
                            <m:t>1</m:t>
                          </m:r>
                        </m:num>
                        <m:den>
                          <m:r>
                            <a:rPr lang="en-US" sz="1650" b="0" i="0">
                              <a:solidFill>
                                <a:schemeClr val="tx1"/>
                              </a:solidFill>
                              <a:latin typeface="Cambria Math" panose="02040503050406030204" pitchFamily="18" charset="0"/>
                            </a:rPr>
                            <m:t>2</m:t>
                          </m:r>
                        </m:den>
                      </m:f>
                      <m:r>
                        <a:rPr lang="en-US" sz="1650" b="0" i="1">
                          <a:solidFill>
                            <a:schemeClr val="tx1"/>
                          </a:solidFill>
                          <a:latin typeface="Cambria Math" panose="02040503050406030204" pitchFamily="18" charset="0"/>
                        </a:rPr>
                        <m:t>𝑗</m:t>
                      </m:r>
                      <m:r>
                        <a:rPr lang="en-US" sz="1650" b="0" i="1">
                          <a:solidFill>
                            <a:schemeClr val="tx1"/>
                          </a:solidFill>
                          <a:latin typeface="Cambria Math" panose="02040503050406030204" pitchFamily="18" charset="0"/>
                        </a:rPr>
                        <m:t>𝜔</m:t>
                      </m:r>
                      <m:r>
                        <a:rPr lang="en-US" sz="1650" b="0" i="1">
                          <a:solidFill>
                            <a:schemeClr val="tx1"/>
                          </a:solidFill>
                          <a:latin typeface="Cambria Math" panose="02040503050406030204" pitchFamily="18" charset="0"/>
                        </a:rPr>
                        <m:t>𝐿</m:t>
                      </m:r>
                      <m:r>
                        <a:rPr lang="en-US" sz="1650" b="0" i="0">
                          <a:solidFill>
                            <a:schemeClr val="tx1"/>
                          </a:solidFill>
                          <a:latin typeface="Cambria Math" panose="02040503050406030204" pitchFamily="18" charset="0"/>
                        </a:rPr>
                        <m:t>|</m:t>
                      </m:r>
                      <m:r>
                        <a:rPr lang="en-US" sz="1650" b="0" i="1">
                          <a:solidFill>
                            <a:schemeClr val="tx1"/>
                          </a:solidFill>
                          <a:latin typeface="Cambria Math" panose="02040503050406030204" pitchFamily="18" charset="0"/>
                        </a:rPr>
                        <m:t>𝐼</m:t>
                      </m:r>
                      <m:sSup>
                        <m:sSupPr>
                          <m:ctrlPr>
                            <a:rPr lang="en-US" sz="1650" i="1">
                              <a:solidFill>
                                <a:schemeClr val="tx1"/>
                              </a:solidFill>
                              <a:latin typeface="Cambria Math" panose="02040503050406030204" pitchFamily="18" charset="0"/>
                            </a:rPr>
                          </m:ctrlPr>
                        </m:sSupPr>
                        <m:e>
                          <m:r>
                            <a:rPr lang="en-US" sz="1650" b="0" i="0">
                              <a:solidFill>
                                <a:schemeClr val="tx1"/>
                              </a:solidFill>
                              <a:latin typeface="Cambria Math" panose="02040503050406030204" pitchFamily="18" charset="0"/>
                            </a:rPr>
                            <m:t>|</m:t>
                          </m:r>
                        </m:e>
                        <m:sup>
                          <m:r>
                            <a:rPr lang="en-US" sz="1650" b="0" i="0">
                              <a:solidFill>
                                <a:schemeClr val="tx1"/>
                              </a:solidFill>
                              <a:latin typeface="Cambria Math" panose="02040503050406030204" pitchFamily="18" charset="0"/>
                            </a:rPr>
                            <m:t>2</m:t>
                          </m:r>
                        </m:sup>
                      </m:sSup>
                    </m:oMath>
                  </m:oMathPara>
                </a14:m>
                <a:endParaRPr lang="en-US" sz="1650" dirty="0">
                  <a:solidFill>
                    <a:schemeClr val="tx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143000" y="499080"/>
                <a:ext cx="7405681" cy="567720"/>
              </a:xfrm>
              <a:prstGeom prst="rect">
                <a:avLst/>
              </a:prstGeom>
              <a:blipFill>
                <a:blip r:embed="rId4"/>
                <a:stretch>
                  <a:fillRect/>
                </a:stretch>
              </a:blipFill>
            </p:spPr>
            <p:txBody>
              <a:bodyPr/>
              <a:lstStyle/>
              <a:p>
                <a:r>
                  <a:rPr lang="en-US">
                    <a:noFill/>
                  </a:rPr>
                  <a:t> </a:t>
                </a:r>
              </a:p>
            </p:txBody>
          </p:sp>
        </mc:Fallback>
      </mc:AlternateContent>
      <p:sp>
        <p:nvSpPr>
          <p:cNvPr id="6" name="Rectangle 5"/>
          <p:cNvSpPr>
            <a:spLocks noChangeArrowheads="1"/>
          </p:cNvSpPr>
          <p:nvPr/>
        </p:nvSpPr>
        <p:spPr bwMode="auto">
          <a:xfrm>
            <a:off x="1010000" y="1322457"/>
            <a:ext cx="7981600"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ملاحظه می شود سلف یک المان مصرف کننده توان راکتیو می باشد. </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417147" y="956280"/>
                <a:ext cx="3444611" cy="5677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50">
                          <a:latin typeface="Cambria Math" panose="02040503050406030204" pitchFamily="18" charset="0"/>
                        </a:rPr>
                        <m:t>→</m:t>
                      </m:r>
                      <m:r>
                        <a:rPr lang="en-US" sz="1650" i="1">
                          <a:latin typeface="Cambria Math" panose="02040503050406030204" pitchFamily="18" charset="0"/>
                        </a:rPr>
                        <m:t>𝑃</m:t>
                      </m:r>
                      <m:r>
                        <a:rPr lang="en-US" sz="1650" i="1" baseline="-25000">
                          <a:latin typeface="Cambria Math" panose="02040503050406030204" pitchFamily="18" charset="0"/>
                        </a:rPr>
                        <m:t>𝑎𝑣</m:t>
                      </m:r>
                      <m:r>
                        <a:rPr lang="en-US" sz="1650" i="0">
                          <a:latin typeface="Cambria Math" panose="02040503050406030204" pitchFamily="18" charset="0"/>
                        </a:rPr>
                        <m:t>=</m:t>
                      </m:r>
                      <m:r>
                        <a:rPr lang="en-US" sz="1650" i="0">
                          <a:latin typeface="Cambria Math" panose="02040503050406030204" pitchFamily="18" charset="0"/>
                        </a:rPr>
                        <m:t>0</m:t>
                      </m:r>
                      <m:r>
                        <m:rPr>
                          <m:nor/>
                        </m:rPr>
                        <a:rPr lang="en-US" sz="1650" i="1">
                          <a:latin typeface="Cambria Math" panose="02040503050406030204" pitchFamily="18" charset="0"/>
                        </a:rPr>
                        <m:t> </m:t>
                      </m:r>
                      <m:r>
                        <a:rPr lang="en-US" sz="1650" i="0">
                          <a:latin typeface="Cambria Math" panose="02040503050406030204" pitchFamily="18" charset="0"/>
                        </a:rPr>
                        <m:t>,</m:t>
                      </m:r>
                      <m:r>
                        <m:rPr>
                          <m:nor/>
                        </m:rPr>
                        <a:rPr lang="en-US" sz="1650" i="1">
                          <a:latin typeface="Cambria Math" panose="02040503050406030204" pitchFamily="18" charset="0"/>
                        </a:rPr>
                        <m:t>  </m:t>
                      </m:r>
                      <m:r>
                        <a:rPr lang="en-US" sz="1650" i="1">
                          <a:latin typeface="Cambria Math" panose="02040503050406030204" pitchFamily="18" charset="0"/>
                        </a:rPr>
                        <m:t>𝑄</m:t>
                      </m:r>
                      <m:r>
                        <a:rPr lang="en-US" sz="1650" i="0">
                          <a:latin typeface="Cambria Math" panose="02040503050406030204" pitchFamily="18" charset="0"/>
                        </a:rPr>
                        <m:t>=</m:t>
                      </m:r>
                      <m:f>
                        <m:fPr>
                          <m:ctrlPr>
                            <a:rPr lang="en-US" sz="1650" i="1">
                              <a:latin typeface="Cambria Math" panose="02040503050406030204" pitchFamily="18" charset="0"/>
                            </a:rPr>
                          </m:ctrlPr>
                        </m:fPr>
                        <m:num>
                          <m:r>
                            <a:rPr lang="en-US" sz="1650" i="0">
                              <a:latin typeface="Cambria Math" panose="02040503050406030204" pitchFamily="18" charset="0"/>
                            </a:rPr>
                            <m:t>1</m:t>
                          </m:r>
                        </m:num>
                        <m:den>
                          <m:r>
                            <a:rPr lang="en-US" sz="1650" i="0">
                              <a:latin typeface="Cambria Math" panose="02040503050406030204" pitchFamily="18" charset="0"/>
                            </a:rPr>
                            <m:t>2</m:t>
                          </m:r>
                        </m:den>
                      </m:f>
                      <m:r>
                        <a:rPr lang="en-US" sz="1650" i="1">
                          <a:latin typeface="Cambria Math" panose="02040503050406030204" pitchFamily="18" charset="0"/>
                        </a:rPr>
                        <m:t>𝜔</m:t>
                      </m:r>
                      <m:r>
                        <a:rPr lang="en-US" sz="1650" i="1">
                          <a:latin typeface="Cambria Math" panose="02040503050406030204" pitchFamily="18" charset="0"/>
                        </a:rPr>
                        <m:t>𝐿</m:t>
                      </m:r>
                      <m:r>
                        <a:rPr lang="en-US" sz="1650" i="0">
                          <a:latin typeface="Cambria Math" panose="02040503050406030204" pitchFamily="18" charset="0"/>
                        </a:rPr>
                        <m:t>|</m:t>
                      </m:r>
                      <m:r>
                        <a:rPr lang="en-US" sz="1650" i="1">
                          <a:latin typeface="Cambria Math" panose="02040503050406030204" pitchFamily="18" charset="0"/>
                        </a:rPr>
                        <m:t>𝐼</m:t>
                      </m:r>
                      <m:sSup>
                        <m:sSupPr>
                          <m:ctrlPr>
                            <a:rPr lang="en-US" sz="1650" i="1">
                              <a:latin typeface="Cambria Math" panose="02040503050406030204" pitchFamily="18" charset="0"/>
                            </a:rPr>
                          </m:ctrlPr>
                        </m:sSupPr>
                        <m:e>
                          <m:r>
                            <a:rPr lang="en-US" sz="1650" i="0">
                              <a:latin typeface="Cambria Math" panose="02040503050406030204" pitchFamily="18" charset="0"/>
                            </a:rPr>
                            <m:t>|</m:t>
                          </m:r>
                        </m:e>
                        <m:sup>
                          <m:r>
                            <a:rPr lang="en-US" sz="1650" i="0">
                              <a:latin typeface="Cambria Math" panose="02040503050406030204" pitchFamily="18" charset="0"/>
                            </a:rPr>
                            <m:t>2</m:t>
                          </m:r>
                        </m:sup>
                      </m:sSup>
                    </m:oMath>
                  </m:oMathPara>
                </a14:m>
                <a:endParaRPr lang="en-US" sz="1650" dirty="0"/>
              </a:p>
            </p:txBody>
          </p:sp>
        </mc:Choice>
        <mc:Fallback xmlns="">
          <p:sp>
            <p:nvSpPr>
              <p:cNvPr id="7" name="Rectangle 6"/>
              <p:cNvSpPr>
                <a:spLocks noRot="1" noChangeAspect="1" noMove="1" noResize="1" noEditPoints="1" noAdjustHandles="1" noChangeArrowheads="1" noChangeShapeType="1" noTextEdit="1"/>
              </p:cNvSpPr>
              <p:nvPr/>
            </p:nvSpPr>
            <p:spPr>
              <a:xfrm>
                <a:off x="1417147" y="956280"/>
                <a:ext cx="3444611" cy="567720"/>
              </a:xfrm>
              <a:prstGeom prst="rect">
                <a:avLst/>
              </a:prstGeom>
              <a:blipFill>
                <a:blip r:embed="rId5"/>
                <a:stretch>
                  <a:fillRect/>
                </a:stretch>
              </a:blipFill>
            </p:spPr>
            <p:txBody>
              <a:bodyPr/>
              <a:lstStyle/>
              <a:p>
                <a:r>
                  <a:rPr lang="en-US">
                    <a:noFill/>
                  </a:rPr>
                  <a:t> </a:t>
                </a:r>
              </a:p>
            </p:txBody>
          </p:sp>
        </mc:Fallback>
      </mc:AlternateContent>
      <p:sp>
        <p:nvSpPr>
          <p:cNvPr id="8" name="Rectangle 7"/>
          <p:cNvSpPr>
            <a:spLocks noChangeArrowheads="1"/>
          </p:cNvSpPr>
          <p:nvPr/>
        </p:nvSpPr>
        <p:spPr bwMode="auto">
          <a:xfrm>
            <a:off x="374523" y="1670447"/>
            <a:ext cx="860681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برعکس سلف، خازن یک المان تولید کننده توان راکتیو می باشد (به یک معنی، در همان لحظه و در حالت موازی با سلف، تولید توان را خواهد داشت) و علامت توان راکتیو آن، مخالف علامت توان راکتیو سلف در ولتاژ یکسان است (</a:t>
            </a:r>
            <a:r>
              <a:rPr lang="en-US" altLang="en-US" sz="1700" dirty="0" smtClean="0">
                <a:latin typeface="Times New Roman" panose="02020603050405020304" pitchFamily="18" charset="0"/>
                <a:ea typeface="Calibri" panose="020F0502020204030204" pitchFamily="34" charset="0"/>
                <a:cs typeface="B Nazanin" panose="00000400000000000000" pitchFamily="2" charset="-78"/>
              </a:rPr>
              <a:t>Q&lt;0</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 </a:t>
            </a:r>
            <a:endParaRPr lang="en-US" altLang="en-US" sz="1700" dirty="0">
              <a:ea typeface="Calibri" panose="020F0502020204030204" pitchFamily="34" charset="0"/>
              <a:cs typeface="Arial" panose="020B0604020202020204" pitchFamily="34" charset="0"/>
            </a:endParaRPr>
          </a:p>
        </p:txBody>
      </p:sp>
      <p:sp>
        <p:nvSpPr>
          <p:cNvPr id="10" name="Rectangle 9"/>
          <p:cNvSpPr>
            <a:spLocks noChangeArrowheads="1"/>
          </p:cNvSpPr>
          <p:nvPr/>
        </p:nvSpPr>
        <p:spPr bwMode="auto">
          <a:xfrm>
            <a:off x="2236569" y="2645359"/>
            <a:ext cx="681183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q"/>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توان مختلط بار القایی مقابل و ضریب توان آن را محاسبه کنید. بار مذکور به برق شهر متصل است و فرکانس 50 هرتز است.</a:t>
            </a:r>
            <a:endParaRPr lang="en-US" altLang="en-US" sz="1700" dirty="0">
              <a:solidFill>
                <a:srgbClr val="FF0000"/>
              </a:solidFill>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6"/>
          <a:stretch>
            <a:fillRect/>
          </a:stretch>
        </p:blipFill>
        <p:spPr>
          <a:xfrm>
            <a:off x="614810" y="2322591"/>
            <a:ext cx="2080575" cy="1909982"/>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1752600" y="3640280"/>
                <a:ext cx="5332485"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rPr>
                        <m:t>𝑺</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1</m:t>
                          </m:r>
                        </m:num>
                        <m:den>
                          <m:r>
                            <a:rPr lang="en-US" sz="1600">
                              <a:latin typeface="Cambria Math" panose="02040503050406030204" pitchFamily="18" charset="0"/>
                            </a:rPr>
                            <m:t>2</m:t>
                          </m:r>
                        </m:den>
                      </m:f>
                      <m:r>
                        <a:rPr lang="en-US" sz="1600" b="0" i="1" smtClean="0">
                          <a:latin typeface="Cambria Math" panose="02040503050406030204" pitchFamily="18" charset="0"/>
                        </a:rPr>
                        <m:t>𝑍</m:t>
                      </m:r>
                      <m:r>
                        <a:rPr lang="en-US" sz="1600">
                          <a:latin typeface="Cambria Math" panose="02040503050406030204" pitchFamily="18" charset="0"/>
                        </a:rPr>
                        <m:t>|</m:t>
                      </m:r>
                      <m:r>
                        <a:rPr lang="en-US" sz="1600" i="1">
                          <a:latin typeface="Cambria Math" panose="02040503050406030204" pitchFamily="18" charset="0"/>
                        </a:rPr>
                        <m:t>𝐼</m:t>
                      </m:r>
                      <m:sSup>
                        <m:sSupPr>
                          <m:ctrlPr>
                            <a:rPr lang="en-US" sz="1600" i="1">
                              <a:latin typeface="Cambria Math" panose="02040503050406030204" pitchFamily="18" charset="0"/>
                            </a:rPr>
                          </m:ctrlPr>
                        </m:sSupPr>
                        <m:e>
                          <m:r>
                            <a:rPr lang="en-US" sz="1600">
                              <a:latin typeface="Cambria Math" panose="02040503050406030204" pitchFamily="18" charset="0"/>
                            </a:rPr>
                            <m:t>|</m:t>
                          </m:r>
                        </m:e>
                        <m:sup>
                          <m:r>
                            <a:rPr lang="en-US" sz="1600">
                              <a:latin typeface="Cambria Math" panose="02040503050406030204" pitchFamily="18" charset="0"/>
                            </a:rPr>
                            <m:t>2</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r>
                        <a:rPr lang="en-US" sz="1600" i="0">
                          <a:latin typeface="Cambria Math" panose="02040503050406030204" pitchFamily="18" charset="0"/>
                        </a:rPr>
                        <m:t>(</m:t>
                      </m:r>
                      <m:r>
                        <a:rPr lang="en-US" sz="1600" i="0">
                          <a:latin typeface="Cambria Math" panose="02040503050406030204" pitchFamily="18" charset="0"/>
                        </a:rPr>
                        <m:t>3</m:t>
                      </m:r>
                      <m:r>
                        <a:rPr lang="en-US" sz="1600" i="0">
                          <a:latin typeface="Cambria Math" panose="02040503050406030204" pitchFamily="18" charset="0"/>
                        </a:rPr>
                        <m:t>+</m:t>
                      </m:r>
                      <m:r>
                        <a:rPr lang="en-US" sz="1600" i="1">
                          <a:latin typeface="Cambria Math" panose="02040503050406030204" pitchFamily="18" charset="0"/>
                        </a:rPr>
                        <m:t>𝑗</m:t>
                      </m:r>
                      <m:r>
                        <a:rPr lang="en-US" sz="1600" i="0">
                          <a:latin typeface="Cambria Math" panose="02040503050406030204" pitchFamily="18" charset="0"/>
                        </a:rPr>
                        <m:t>(</m:t>
                      </m:r>
                      <m:r>
                        <a:rPr lang="en-US" sz="1600" i="0">
                          <a:latin typeface="Cambria Math" panose="02040503050406030204" pitchFamily="18" charset="0"/>
                        </a:rPr>
                        <m:t>2</m:t>
                      </m:r>
                      <m:r>
                        <a:rPr lang="en-US" sz="1600" i="1">
                          <a:latin typeface="Cambria Math" panose="02040503050406030204" pitchFamily="18" charset="0"/>
                        </a:rPr>
                        <m:t>𝜋</m:t>
                      </m:r>
                      <m:r>
                        <a:rPr lang="en-US" sz="1600" i="0">
                          <a:latin typeface="Cambria Math" panose="02040503050406030204" pitchFamily="18" charset="0"/>
                        </a:rPr>
                        <m:t>50</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4</m:t>
                          </m:r>
                        </m:num>
                        <m:den>
                          <m:r>
                            <a:rPr lang="en-US" sz="1600" i="0">
                              <a:latin typeface="Cambria Math" panose="02040503050406030204" pitchFamily="18" charset="0"/>
                            </a:rPr>
                            <m:t>100</m:t>
                          </m:r>
                          <m:r>
                            <a:rPr lang="en-US" sz="1600" i="1">
                              <a:latin typeface="Cambria Math" panose="02040503050406030204" pitchFamily="18" charset="0"/>
                            </a:rPr>
                            <m:t>𝜋</m:t>
                          </m:r>
                        </m:den>
                      </m:f>
                      <m:r>
                        <a:rPr lang="en-US" sz="1600" i="0">
                          <a:latin typeface="Cambria Math" panose="02040503050406030204" pitchFamily="18" charset="0"/>
                        </a:rPr>
                        <m:t>)|</m:t>
                      </m:r>
                      <m:r>
                        <a:rPr lang="en-US" sz="1600" i="1">
                          <a:latin typeface="Cambria Math" panose="02040503050406030204" pitchFamily="18" charset="0"/>
                        </a:rPr>
                        <m:t>𝐼</m:t>
                      </m:r>
                      <m:sSup>
                        <m:sSupPr>
                          <m:ctrlPr>
                            <a:rPr lang="en-US" sz="1600" i="1">
                              <a:latin typeface="Cambria Math" panose="02040503050406030204" pitchFamily="18" charset="0"/>
                            </a:rPr>
                          </m:ctrlPr>
                        </m:sSupPr>
                        <m:e>
                          <m:r>
                            <a:rPr lang="en-US" sz="1600" i="0">
                              <a:latin typeface="Cambria Math" panose="02040503050406030204" pitchFamily="18" charset="0"/>
                            </a:rPr>
                            <m:t>|</m:t>
                          </m:r>
                        </m:e>
                        <m:sup>
                          <m:r>
                            <a:rPr lang="en-US" sz="1600" i="0">
                              <a:latin typeface="Cambria Math" panose="02040503050406030204" pitchFamily="18" charset="0"/>
                            </a:rPr>
                            <m:t>2</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r>
                        <a:rPr lang="en-US" sz="1600" i="0">
                          <a:latin typeface="Cambria Math" panose="02040503050406030204" pitchFamily="18" charset="0"/>
                        </a:rPr>
                        <m:t>(</m:t>
                      </m:r>
                      <m:r>
                        <a:rPr lang="en-US" sz="1600" i="0">
                          <a:latin typeface="Cambria Math" panose="02040503050406030204" pitchFamily="18" charset="0"/>
                        </a:rPr>
                        <m:t>3</m:t>
                      </m:r>
                      <m:r>
                        <a:rPr lang="en-US" sz="1600" i="0">
                          <a:latin typeface="Cambria Math" panose="02040503050406030204" pitchFamily="18" charset="0"/>
                        </a:rPr>
                        <m:t>+</m:t>
                      </m:r>
                      <m:r>
                        <a:rPr lang="en-US" sz="1600" i="1">
                          <a:latin typeface="Cambria Math" panose="02040503050406030204" pitchFamily="18" charset="0"/>
                        </a:rPr>
                        <m:t>𝑗</m:t>
                      </m:r>
                      <m:r>
                        <a:rPr lang="en-US" sz="1600" i="0">
                          <a:latin typeface="Cambria Math" panose="02040503050406030204" pitchFamily="18" charset="0"/>
                        </a:rPr>
                        <m:t>4</m:t>
                      </m:r>
                      <m:r>
                        <a:rPr lang="en-US" sz="1600" i="0">
                          <a:latin typeface="Cambria Math" panose="02040503050406030204" pitchFamily="18" charset="0"/>
                        </a:rPr>
                        <m:t>)|</m:t>
                      </m:r>
                      <m:r>
                        <a:rPr lang="en-US" sz="1600" i="1">
                          <a:latin typeface="Cambria Math" panose="02040503050406030204" pitchFamily="18" charset="0"/>
                        </a:rPr>
                        <m:t>𝐼</m:t>
                      </m:r>
                      <m:sSup>
                        <m:sSupPr>
                          <m:ctrlPr>
                            <a:rPr lang="en-US" sz="1600" i="1">
                              <a:latin typeface="Cambria Math" panose="02040503050406030204" pitchFamily="18" charset="0"/>
                            </a:rPr>
                          </m:ctrlPr>
                        </m:sSupPr>
                        <m:e>
                          <m:r>
                            <a:rPr lang="en-US" sz="1600" i="0">
                              <a:latin typeface="Cambria Math" panose="02040503050406030204" pitchFamily="18" charset="0"/>
                            </a:rPr>
                            <m:t>|</m:t>
                          </m:r>
                        </m:e>
                        <m:sup>
                          <m:r>
                            <a:rPr lang="en-US" sz="1600" i="0">
                              <a:latin typeface="Cambria Math" panose="02040503050406030204" pitchFamily="18" charset="0"/>
                            </a:rPr>
                            <m:t>2</m:t>
                          </m:r>
                        </m:sup>
                      </m:sSup>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1752600" y="3640280"/>
                <a:ext cx="5332485" cy="55496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81200" y="4253076"/>
                <a:ext cx="4179029" cy="6557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𝐼</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230</m:t>
                          </m:r>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num>
                        <m:den>
                          <m:r>
                            <a:rPr lang="en-US" sz="1600" i="0">
                              <a:latin typeface="Cambria Math" panose="02040503050406030204" pitchFamily="18" charset="0"/>
                            </a:rPr>
                            <m:t>3</m:t>
                          </m:r>
                          <m:r>
                            <a:rPr lang="en-US" sz="1600" i="0">
                              <a:latin typeface="Cambria Math" panose="02040503050406030204" pitchFamily="18" charset="0"/>
                            </a:rPr>
                            <m:t>+</m:t>
                          </m:r>
                          <m:r>
                            <a:rPr lang="en-US" sz="1600" i="1">
                              <a:latin typeface="Cambria Math" panose="02040503050406030204" pitchFamily="18" charset="0"/>
                            </a:rPr>
                            <m:t>𝑗</m:t>
                          </m:r>
                          <m:r>
                            <a:rPr lang="en-US" sz="1600" i="0">
                              <a:latin typeface="Cambria Math" panose="02040503050406030204" pitchFamily="18" charset="0"/>
                            </a:rPr>
                            <m:t>4</m:t>
                          </m:r>
                        </m:den>
                      </m:f>
                      <m:r>
                        <a:rPr lang="en-US" sz="1600" i="0">
                          <a:latin typeface="Cambria Math" panose="02040503050406030204" pitchFamily="18" charset="0"/>
                        </a:rPr>
                        <m:t>=</m:t>
                      </m:r>
                      <m:f>
                        <m:fPr>
                          <m:ctrlPr>
                            <a:rPr lang="en-US" sz="1600" i="1">
                              <a:latin typeface="Cambria Math" panose="02040503050406030204" pitchFamily="18" charset="0"/>
                            </a:rPr>
                          </m:ctrlPr>
                        </m:fPr>
                        <m:num>
                          <m:d>
                            <m:dPr>
                              <m:ctrlPr>
                                <a:rPr lang="en-US" sz="1600" i="1">
                                  <a:latin typeface="Cambria Math" panose="02040503050406030204" pitchFamily="18" charset="0"/>
                                </a:rPr>
                              </m:ctrlPr>
                            </m:dPr>
                            <m:e>
                              <m:r>
                                <a:rPr lang="en-US" sz="1600" i="0">
                                  <a:latin typeface="Cambria Math" panose="02040503050406030204" pitchFamily="18" charset="0"/>
                                </a:rPr>
                                <m:t>230</m:t>
                              </m:r>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r>
                                <a:rPr lang="en-US" sz="1600" i="0">
                                  <a:latin typeface="Cambria Math" panose="02040503050406030204" pitchFamily="18" charset="0"/>
                                </a:rPr>
                                <m:t>)(</m:t>
                              </m:r>
                              <m:r>
                                <a:rPr lang="en-US" sz="1600" i="0">
                                  <a:latin typeface="Cambria Math" panose="02040503050406030204" pitchFamily="18" charset="0"/>
                                </a:rPr>
                                <m:t>3</m:t>
                              </m:r>
                              <m:r>
                                <a:rPr lang="en-US" sz="1600" i="0">
                                  <a:latin typeface="Cambria Math" panose="02040503050406030204" pitchFamily="18" charset="0"/>
                                </a:rPr>
                                <m:t>−</m:t>
                              </m:r>
                              <m:r>
                                <a:rPr lang="en-US" sz="1600" i="1">
                                  <a:latin typeface="Cambria Math" panose="02040503050406030204" pitchFamily="18" charset="0"/>
                                </a:rPr>
                                <m:t>𝑗</m:t>
                              </m:r>
                              <m:r>
                                <a:rPr lang="en-US" sz="1600" i="0">
                                  <a:latin typeface="Cambria Math" panose="02040503050406030204" pitchFamily="18" charset="0"/>
                                </a:rPr>
                                <m:t>4</m:t>
                              </m:r>
                            </m:e>
                          </m:d>
                        </m:num>
                        <m:den>
                          <m:r>
                            <a:rPr lang="en-US" sz="1600" i="0">
                              <a:latin typeface="Cambria Math" panose="02040503050406030204" pitchFamily="18" charset="0"/>
                            </a:rPr>
                            <m:t>25</m:t>
                          </m:r>
                        </m:den>
                      </m:f>
                      <m:r>
                        <a:rPr lang="en-US" sz="1600" i="0">
                          <a:latin typeface="Cambria Math" panose="02040503050406030204" pitchFamily="18" charset="0"/>
                        </a:rPr>
                        <m:t>→|</m:t>
                      </m:r>
                      <m:r>
                        <a:rPr lang="en-US" sz="1600" i="1">
                          <a:latin typeface="Cambria Math" panose="02040503050406030204" pitchFamily="18" charset="0"/>
                        </a:rPr>
                        <m:t>𝐼</m:t>
                      </m:r>
                      <m:r>
                        <a:rPr lang="en-US" sz="1600" i="0">
                          <a:latin typeface="Cambria Math" panose="02040503050406030204" pitchFamily="18" charset="0"/>
                        </a:rPr>
                        <m:t>|=</m:t>
                      </m:r>
                      <m:r>
                        <a:rPr lang="en-US" sz="1600" i="0">
                          <a:latin typeface="Cambria Math" panose="02040503050406030204" pitchFamily="18" charset="0"/>
                        </a:rPr>
                        <m:t>46</m:t>
                      </m:r>
                      <m:rad>
                        <m:radPr>
                          <m:degHide m:val="on"/>
                          <m:ctrlPr>
                            <a:rPr lang="en-US" sz="1600" i="1">
                              <a:latin typeface="Cambria Math" panose="02040503050406030204" pitchFamily="18" charset="0"/>
                            </a:rPr>
                          </m:ctrlPr>
                        </m:radPr>
                        <m:deg/>
                        <m:e>
                          <m:r>
                            <a:rPr lang="en-US" sz="1600" i="0">
                              <a:latin typeface="Cambria Math" panose="02040503050406030204" pitchFamily="18" charset="0"/>
                            </a:rPr>
                            <m:t>2</m:t>
                          </m:r>
                        </m:e>
                      </m:rad>
                    </m:oMath>
                  </m:oMathPara>
                </a14:m>
                <a:endParaRPr lang="en-US" sz="1600" dirty="0"/>
              </a:p>
            </p:txBody>
          </p:sp>
        </mc:Choice>
        <mc:Fallback xmlns="">
          <p:sp>
            <p:nvSpPr>
              <p:cNvPr id="13" name="Rectangle 12"/>
              <p:cNvSpPr>
                <a:spLocks noRot="1" noChangeAspect="1" noMove="1" noResize="1" noEditPoints="1" noAdjustHandles="1" noChangeArrowheads="1" noChangeShapeType="1" noTextEdit="1"/>
              </p:cNvSpPr>
              <p:nvPr/>
            </p:nvSpPr>
            <p:spPr>
              <a:xfrm>
                <a:off x="1981200" y="4253076"/>
                <a:ext cx="4179029" cy="655757"/>
              </a:xfrm>
              <a:prstGeom prst="rect">
                <a:avLst/>
              </a:prstGeom>
              <a:blipFill>
                <a:blip r:embed="rId8"/>
                <a:stretch>
                  <a:fillRect/>
                </a:stretch>
              </a:blipFill>
            </p:spPr>
            <p:txBody>
              <a:bodyPr/>
              <a:lstStyle/>
              <a:p>
                <a:r>
                  <a:rPr lang="en-US">
                    <a:noFill/>
                  </a:rPr>
                  <a:t> </a:t>
                </a:r>
              </a:p>
            </p:txBody>
          </p:sp>
        </mc:Fallback>
      </mc:AlternateContent>
      <p:sp>
        <p:nvSpPr>
          <p:cNvPr id="14" name="Right Brace 13"/>
          <p:cNvSpPr/>
          <p:nvPr/>
        </p:nvSpPr>
        <p:spPr>
          <a:xfrm>
            <a:off x="6887082" y="3677593"/>
            <a:ext cx="174799" cy="1197261"/>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5" name="Rectangle 14"/>
              <p:cNvSpPr/>
              <p:nvPr/>
            </p:nvSpPr>
            <p:spPr>
              <a:xfrm>
                <a:off x="7182500" y="3505200"/>
                <a:ext cx="1413849" cy="338554"/>
              </a:xfrm>
              <a:prstGeom prst="rect">
                <a:avLst/>
              </a:prstGeom>
            </p:spPr>
            <p:txBody>
              <a:bodyPr wrap="none">
                <a:spAutoFit/>
              </a:bodyPr>
              <a:lstStyle/>
              <a:p>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𝑃</m:t>
                        </m:r>
                      </m:e>
                      <m:sub>
                        <m:r>
                          <a:rPr lang="en-US" sz="1600" i="1">
                            <a:latin typeface="Cambria Math" panose="02040503050406030204" pitchFamily="18" charset="0"/>
                            <a:ea typeface="Cambria Math" panose="02040503050406030204" pitchFamily="18" charset="0"/>
                          </a:rPr>
                          <m:t>𝑎𝑣</m:t>
                        </m:r>
                      </m:sub>
                    </m:sSub>
                    <m:r>
                      <a:rPr lang="en-US" sz="1600" i="0">
                        <a:latin typeface="Cambria Math" panose="02040503050406030204" pitchFamily="18" charset="0"/>
                        <a:ea typeface="Cambria Math" panose="02040503050406030204" pitchFamily="18" charset="0"/>
                      </a:rPr>
                      <m:t>=</m:t>
                    </m:r>
                    <m:r>
                      <a:rPr lang="en-US" sz="1600" i="0">
                        <a:latin typeface="Cambria Math" panose="02040503050406030204" pitchFamily="18" charset="0"/>
                        <a:ea typeface="Cambria Math" panose="02040503050406030204" pitchFamily="18" charset="0"/>
                      </a:rPr>
                      <m:t>6348</m:t>
                    </m:r>
                  </m:oMath>
                </a14:m>
                <a:r>
                  <a:rPr lang="en-US" sz="1600" dirty="0" smtClean="0">
                    <a:latin typeface="Cambria Math" panose="02040503050406030204" pitchFamily="18" charset="0"/>
                    <a:ea typeface="Cambria Math" panose="02040503050406030204" pitchFamily="18" charset="0"/>
                  </a:rPr>
                  <a:t> W</a:t>
                </a:r>
                <a:endParaRPr lang="en-US" sz="1600" dirty="0">
                  <a:latin typeface="Cambria Math" panose="02040503050406030204" pitchFamily="18" charset="0"/>
                  <a:ea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7182500" y="3505200"/>
                <a:ext cx="1413849" cy="338554"/>
              </a:xfrm>
              <a:prstGeom prst="rect">
                <a:avLst/>
              </a:prstGeom>
              <a:blipFill>
                <a:blip r:embed="rId9"/>
                <a:stretch>
                  <a:fillRect t="-7143" r="-1293"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010400" y="4196904"/>
                <a:ext cx="2041510" cy="842667"/>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m:rPr>
                          <m:sty m:val="p"/>
                        </m:rPr>
                        <a:rPr lang="en-US" sz="1600" smtClean="0">
                          <a:latin typeface="Cambria Math" panose="02040503050406030204" pitchFamily="18" charset="0"/>
                        </a:rPr>
                        <m:t>cos</m:t>
                      </m:r>
                      <m:r>
                        <a:rPr lang="en-US" sz="1600" i="1">
                          <a:latin typeface="Cambria Math" panose="02040503050406030204" pitchFamily="18" charset="0"/>
                        </a:rPr>
                        <m:t>𝜑</m:t>
                      </m:r>
                      <m:r>
                        <a:rPr lang="en-US" sz="1600" i="0" smtClean="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𝑎𝑣</m:t>
                              </m:r>
                            </m:sub>
                          </m:sSub>
                        </m:num>
                        <m:den>
                          <m:r>
                            <a:rPr lang="en-US" sz="1600" i="0">
                              <a:latin typeface="Cambria Math" panose="02040503050406030204" pitchFamily="18" charset="0"/>
                            </a:rPr>
                            <m:t>|</m:t>
                          </m:r>
                          <m:r>
                            <a:rPr lang="en-US" sz="1600" b="0" i="1" smtClean="0">
                              <a:latin typeface="Cambria Math" panose="02040503050406030204" pitchFamily="18" charset="0"/>
                            </a:rPr>
                            <m:t>𝑆</m:t>
                          </m:r>
                          <m:r>
                            <a:rPr lang="en-US" sz="1600" i="0">
                              <a:latin typeface="Cambria Math" panose="02040503050406030204" pitchFamily="18" charset="0"/>
                            </a:rPr>
                            <m:t>|</m:t>
                          </m:r>
                        </m:den>
                      </m:f>
                      <m:r>
                        <a:rPr lang="en-US" sz="1600" b="0" i="0" smtClean="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6348</m:t>
                          </m:r>
                        </m:num>
                        <m:den>
                          <m:r>
                            <a:rPr lang="en-US" sz="1600" b="0" i="1" smtClean="0">
                              <a:latin typeface="Cambria Math" panose="02040503050406030204" pitchFamily="18" charset="0"/>
                            </a:rPr>
                            <m:t>10580</m:t>
                          </m:r>
                        </m:den>
                      </m:f>
                      <m:r>
                        <a:rPr lang="en-US" sz="1600" b="0" i="0" smtClean="0">
                          <a:latin typeface="Cambria Math" panose="02040503050406030204" pitchFamily="18" charset="0"/>
                        </a:rPr>
                        <m:t>=</m:t>
                      </m:r>
                      <m:r>
                        <a:rPr lang="en-US" sz="1600" i="0">
                          <a:latin typeface="Cambria Math" panose="02040503050406030204" pitchFamily="18" charset="0"/>
                        </a:rPr>
                        <m:t>0</m:t>
                      </m:r>
                      <m:r>
                        <a:rPr lang="en-US" sz="1600" i="0">
                          <a:latin typeface="Cambria Math" panose="02040503050406030204" pitchFamily="18" charset="0"/>
                        </a:rPr>
                        <m:t>.</m:t>
                      </m:r>
                      <m:r>
                        <a:rPr lang="en-US" sz="1600" i="0">
                          <a:latin typeface="Cambria Math" panose="02040503050406030204" pitchFamily="18" charset="0"/>
                        </a:rPr>
                        <m:t>6</m:t>
                      </m:r>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7010400" y="4196904"/>
                <a:ext cx="2041510" cy="842667"/>
              </a:xfrm>
              <a:prstGeom prst="rect">
                <a:avLst/>
              </a:prstGeom>
              <a:blipFill>
                <a:blip r:embed="rId10"/>
                <a:stretch>
                  <a:fillRect/>
                </a:stretch>
              </a:blipFill>
            </p:spPr>
            <p:txBody>
              <a:bodyPr/>
              <a:lstStyle/>
              <a:p>
                <a:r>
                  <a:rPr lang="en-US">
                    <a:noFill/>
                  </a:rPr>
                  <a:t> </a:t>
                </a:r>
              </a:p>
            </p:txBody>
          </p:sp>
        </mc:Fallback>
      </mc:AlternateContent>
      <p:pic>
        <p:nvPicPr>
          <p:cNvPr id="17" name="Picture 16"/>
          <p:cNvPicPr>
            <a:picLocks noChangeAspect="1"/>
          </p:cNvPicPr>
          <p:nvPr/>
        </p:nvPicPr>
        <p:blipFill>
          <a:blip r:embed="rId11"/>
          <a:stretch>
            <a:fillRect/>
          </a:stretch>
        </p:blipFill>
        <p:spPr>
          <a:xfrm>
            <a:off x="-45909" y="2655134"/>
            <a:ext cx="1321438" cy="1576859"/>
          </a:xfrm>
          <a:prstGeom prst="rect">
            <a:avLst/>
          </a:prstGeom>
        </p:spPr>
      </p:pic>
      <p:sp>
        <p:nvSpPr>
          <p:cNvPr id="18" name="Rectangle 17"/>
          <p:cNvSpPr/>
          <p:nvPr/>
        </p:nvSpPr>
        <p:spPr>
          <a:xfrm>
            <a:off x="8225566" y="579967"/>
            <a:ext cx="805029" cy="353943"/>
          </a:xfrm>
          <a:prstGeom prst="rect">
            <a:avLst/>
          </a:prstGeom>
        </p:spPr>
        <p:txBody>
          <a:bodyPr wrap="none">
            <a:spAutoFit/>
          </a:bodyPr>
          <a:lstStyle/>
          <a:p>
            <a:pPr marL="285750" indent="-285750" algn="r" rtl="1">
              <a:buFont typeface="Times New Roman" panose="02020603050405020304" pitchFamily="18" charset="0"/>
              <a:buChar char="■"/>
            </a:pPr>
            <a:r>
              <a:rPr lang="ar-SA"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700" b="1" dirty="0">
              <a:solidFill>
                <a:srgbClr val="FF0000"/>
              </a:solidFill>
            </a:endParaRPr>
          </a:p>
        </p:txBody>
      </p:sp>
      <p:sp>
        <p:nvSpPr>
          <p:cNvPr id="19" name="Rectangle 18"/>
          <p:cNvSpPr/>
          <p:nvPr/>
        </p:nvSpPr>
        <p:spPr>
          <a:xfrm>
            <a:off x="1275529" y="6611987"/>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20" name="Rectangle 19"/>
          <p:cNvSpPr/>
          <p:nvPr/>
        </p:nvSpPr>
        <p:spPr>
          <a:xfrm>
            <a:off x="8192313" y="3200400"/>
            <a:ext cx="805029" cy="353943"/>
          </a:xfrm>
          <a:prstGeom prst="rect">
            <a:avLst/>
          </a:prstGeom>
        </p:spPr>
        <p:txBody>
          <a:bodyPr wrap="none">
            <a:spAutoFit/>
          </a:bodyPr>
          <a:lstStyle/>
          <a:p>
            <a:pPr marL="285750" indent="-285750" algn="r" rtl="1">
              <a:buFont typeface="Times New Roman" panose="02020603050405020304" pitchFamily="18" charset="0"/>
              <a:buChar char="■"/>
            </a:pPr>
            <a:r>
              <a:rPr lang="ar-SA"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700" b="1" dirty="0">
              <a:solidFill>
                <a:srgbClr val="FF0000"/>
              </a:solidFill>
            </a:endParaRPr>
          </a:p>
        </p:txBody>
      </p:sp>
      <p:sp>
        <p:nvSpPr>
          <p:cNvPr id="21" name="Rectangle 20"/>
          <p:cNvSpPr/>
          <p:nvPr/>
        </p:nvSpPr>
        <p:spPr>
          <a:xfrm>
            <a:off x="1575850" y="22098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22" name="Rectangle 21"/>
          <p:cNvSpPr>
            <a:spLocks noChangeArrowheads="1"/>
          </p:cNvSpPr>
          <p:nvPr/>
        </p:nvSpPr>
        <p:spPr bwMode="auto">
          <a:xfrm>
            <a:off x="-76200" y="50292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sz="16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ادامه مثال) </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با اضافه کردن خازن به شکل موازی با بار، ضریب توان را اصلاح و به 0/9 برسانید (به این کار تصحیح ضریب توان (</a:t>
            </a:r>
            <a:r>
              <a:rPr lang="en-US" altLang="en-US" sz="1600" dirty="0" smtClean="0">
                <a:latin typeface="Times New Roman" panose="02020603050405020304" pitchFamily="18" charset="0"/>
                <a:ea typeface="Calibri" panose="020F0502020204030204" pitchFamily="34" charset="0"/>
                <a:cs typeface="B Nazanin" panose="00000400000000000000" pitchFamily="2" charset="-78"/>
              </a:rPr>
              <a:t>PFC</a:t>
            </a: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گویند). </a:t>
            </a:r>
            <a:endParaRPr lang="en-US" altLang="en-US" sz="1600" dirty="0">
              <a:solidFill>
                <a:srgbClr val="FF0000"/>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1110544" y="6939181"/>
                <a:ext cx="8205644" cy="418256"/>
              </a:xfrm>
              <a:prstGeom prst="rect">
                <a:avLst/>
              </a:prstGeom>
            </p:spPr>
            <p:txBody>
              <a:bodyPr wrap="none">
                <a:spAutoFit/>
              </a:bodyPr>
              <a:lstStyle/>
              <a:p>
                <a14:m>
                  <m:oMath xmlns:m="http://schemas.openxmlformats.org/officeDocument/2006/math">
                    <m:sSub>
                      <m:sSubPr>
                        <m:ctrlPr>
                          <a:rPr lang="en-US" sz="1500" i="1" smtClean="0">
                            <a:latin typeface="Cambria Math" panose="02040503050406030204" pitchFamily="18" charset="0"/>
                          </a:rPr>
                        </m:ctrlPr>
                      </m:sSubPr>
                      <m:e>
                        <m:r>
                          <a:rPr lang="en-US" sz="1500" b="0" i="1" smtClean="0">
                            <a:latin typeface="Cambria Math" panose="02040503050406030204" pitchFamily="18" charset="0"/>
                          </a:rPr>
                          <m:t>𝑄</m:t>
                        </m:r>
                      </m:e>
                      <m:sub>
                        <m:r>
                          <a:rPr lang="en-US" sz="1500" b="0" i="1">
                            <a:latin typeface="Cambria Math" panose="02040503050406030204" pitchFamily="18" charset="0"/>
                          </a:rPr>
                          <m:t>𝐶</m:t>
                        </m:r>
                      </m:sub>
                    </m:sSub>
                    <m:r>
                      <a:rPr lang="en-US" sz="1500" b="0" i="0">
                        <a:latin typeface="Cambria Math" panose="02040503050406030204" pitchFamily="18" charset="0"/>
                      </a:rPr>
                      <m:t>=</m:t>
                    </m:r>
                    <m:f>
                      <m:fPr>
                        <m:ctrlPr>
                          <a:rPr lang="en-US" sz="1500" i="1">
                            <a:latin typeface="Cambria Math" panose="02040503050406030204" pitchFamily="18" charset="0"/>
                          </a:rPr>
                        </m:ctrlPr>
                      </m:fPr>
                      <m:num>
                        <m:r>
                          <a:rPr lang="en-US" sz="1500" b="0" i="0">
                            <a:latin typeface="Cambria Math" panose="02040503050406030204" pitchFamily="18" charset="0"/>
                          </a:rPr>
                          <m:t>1</m:t>
                        </m:r>
                      </m:num>
                      <m:den>
                        <m:r>
                          <a:rPr lang="en-US" sz="1500" b="0" i="0">
                            <a:latin typeface="Cambria Math" panose="02040503050406030204" pitchFamily="18" charset="0"/>
                          </a:rPr>
                          <m:t>2</m:t>
                        </m:r>
                      </m:den>
                    </m:f>
                    <m:r>
                      <a:rPr lang="en-US" sz="1500" b="0" i="1">
                        <a:latin typeface="Cambria Math" panose="02040503050406030204" pitchFamily="18" charset="0"/>
                      </a:rPr>
                      <m:t>𝑉</m:t>
                    </m:r>
                    <m:acc>
                      <m:accPr>
                        <m:chr m:val="̅"/>
                        <m:ctrlPr>
                          <a:rPr lang="en-US" sz="1500" i="1">
                            <a:latin typeface="Cambria Math" panose="02040503050406030204" pitchFamily="18" charset="0"/>
                          </a:rPr>
                        </m:ctrlPr>
                      </m:accPr>
                      <m:e>
                        <m:r>
                          <a:rPr lang="en-US" sz="1500" b="0" i="1">
                            <a:latin typeface="Cambria Math" panose="02040503050406030204" pitchFamily="18" charset="0"/>
                          </a:rPr>
                          <m:t>𝐼</m:t>
                        </m:r>
                      </m:e>
                    </m:acc>
                    <m:r>
                      <a:rPr lang="en-US" sz="1500" b="0" i="0">
                        <a:latin typeface="Cambria Math" panose="02040503050406030204" pitchFamily="18" charset="0"/>
                      </a:rPr>
                      <m:t>=</m:t>
                    </m:r>
                    <m:f>
                      <m:fPr>
                        <m:ctrlPr>
                          <a:rPr lang="en-US" sz="1500" i="1">
                            <a:latin typeface="Cambria Math" panose="02040503050406030204" pitchFamily="18" charset="0"/>
                          </a:rPr>
                        </m:ctrlPr>
                      </m:fPr>
                      <m:num>
                        <m:r>
                          <a:rPr lang="en-US" sz="1500" b="0" i="0">
                            <a:latin typeface="Cambria Math" panose="02040503050406030204" pitchFamily="18" charset="0"/>
                          </a:rPr>
                          <m:t>1</m:t>
                        </m:r>
                      </m:num>
                      <m:den>
                        <m:r>
                          <a:rPr lang="en-US" sz="1500" b="0" i="0">
                            <a:latin typeface="Cambria Math" panose="02040503050406030204" pitchFamily="18" charset="0"/>
                          </a:rPr>
                          <m:t>2</m:t>
                        </m:r>
                      </m:den>
                    </m:f>
                    <m:r>
                      <a:rPr lang="en-US" sz="1500" b="0" i="0">
                        <a:latin typeface="Cambria Math" panose="02040503050406030204" pitchFamily="18" charset="0"/>
                      </a:rPr>
                      <m:t>(</m:t>
                    </m:r>
                    <m:r>
                      <a:rPr lang="fa-IR" sz="1500" b="0" i="1" smtClean="0">
                        <a:latin typeface="Cambria Math" panose="02040503050406030204" pitchFamily="18" charset="0"/>
                      </a:rPr>
                      <m:t>−</m:t>
                    </m:r>
                    <m:r>
                      <a:rPr lang="en-US" sz="1500" b="0" i="1">
                        <a:latin typeface="Cambria Math" panose="02040503050406030204" pitchFamily="18" charset="0"/>
                      </a:rPr>
                      <m:t>𝑗</m:t>
                    </m:r>
                    <m:r>
                      <a:rPr lang="en-US" sz="1500" b="0" i="0">
                        <a:latin typeface="Cambria Math" panose="02040503050406030204" pitchFamily="18" charset="0"/>
                      </a:rPr>
                      <m:t>×</m:t>
                    </m:r>
                    <m:r>
                      <a:rPr lang="en-US" sz="1500" b="0" i="0">
                        <a:latin typeface="Cambria Math" panose="02040503050406030204" pitchFamily="18" charset="0"/>
                      </a:rPr>
                      <m:t>100</m:t>
                    </m:r>
                    <m:r>
                      <a:rPr lang="en-US" sz="1500" b="0" i="1">
                        <a:latin typeface="Cambria Math" panose="02040503050406030204" pitchFamily="18" charset="0"/>
                      </a:rPr>
                      <m:t>𝜋</m:t>
                    </m:r>
                    <m:r>
                      <a:rPr lang="en-US" sz="1500" b="0" i="1">
                        <a:latin typeface="Cambria Math" panose="02040503050406030204" pitchFamily="18" charset="0"/>
                      </a:rPr>
                      <m:t>𝐶</m:t>
                    </m:r>
                    <m:r>
                      <a:rPr lang="en-US" sz="1500" b="0" i="0">
                        <a:latin typeface="Cambria Math" panose="02040503050406030204" pitchFamily="18" charset="0"/>
                      </a:rPr>
                      <m:t>)|</m:t>
                    </m:r>
                    <m:r>
                      <a:rPr lang="en-US" sz="1500" b="0" i="1">
                        <a:latin typeface="Cambria Math" panose="02040503050406030204" pitchFamily="18" charset="0"/>
                      </a:rPr>
                      <m:t>𝑉</m:t>
                    </m:r>
                    <m:sSup>
                      <m:sSupPr>
                        <m:ctrlPr>
                          <a:rPr lang="en-US" sz="1500" i="1">
                            <a:latin typeface="Cambria Math" panose="02040503050406030204" pitchFamily="18" charset="0"/>
                          </a:rPr>
                        </m:ctrlPr>
                      </m:sSupPr>
                      <m:e>
                        <m:r>
                          <a:rPr lang="en-US" sz="1500" b="0" i="0">
                            <a:latin typeface="Cambria Math" panose="02040503050406030204" pitchFamily="18" charset="0"/>
                          </a:rPr>
                          <m:t>|</m:t>
                        </m:r>
                      </m:e>
                      <m:sup>
                        <m:r>
                          <a:rPr lang="en-US" sz="1500" b="0" i="0">
                            <a:latin typeface="Cambria Math" panose="02040503050406030204" pitchFamily="18" charset="0"/>
                          </a:rPr>
                          <m:t>2</m:t>
                        </m:r>
                      </m:sup>
                    </m:sSup>
                  </m:oMath>
                </a14:m>
                <a:r>
                  <a:rPr lang="en-US" sz="1500" dirty="0" smtClean="0"/>
                  <a:t>=</a:t>
                </a:r>
                <a14:m>
                  <m:oMath xmlns:m="http://schemas.openxmlformats.org/officeDocument/2006/math">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𝐏</m:t>
                    </m:r>
                    <m:d>
                      <m:dPr>
                        <m:ctrlP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dPr>
                      <m:e>
                        <m:func>
                          <m:funcPr>
                            <m:ctrlP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uncPr>
                          <m:fName>
                            <m:r>
                              <a:rPr lang="en-US" sz="1600" b="1" i="1">
                                <a:solidFill>
                                  <a:srgbClr val="0000FF"/>
                                </a:solidFill>
                                <a:latin typeface="Cambria Math" panose="02040503050406030204" pitchFamily="18" charset="0"/>
                                <a:ea typeface="Calibri" panose="020F0502020204030204" pitchFamily="34" charset="0"/>
                                <a:cs typeface="B Nazanin" panose="00000400000000000000" pitchFamily="2" charset="-78"/>
                              </a:rPr>
                              <m:t>𝒕𝒂𝒏</m:t>
                            </m:r>
                          </m:fName>
                          <m:e>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𝒂𝒓𝒄𝒄𝒐𝒔</m:t>
                            </m:r>
                            <m:d>
                              <m:dPr>
                                <m:ctrlP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dPr>
                              <m:e>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𝟎</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𝟗</m:t>
                                </m:r>
                              </m:e>
                            </m:d>
                            <m:r>
                              <a:rPr lang="en-US" sz="1600" b="1" i="1"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e>
                        </m:func>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func>
                          <m:funcPr>
                            <m:ctrlP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uncPr>
                          <m:fName>
                            <m:r>
                              <a:rPr lang="en-US" sz="1600" b="1" i="1">
                                <a:solidFill>
                                  <a:srgbClr val="0000FF"/>
                                </a:solidFill>
                                <a:latin typeface="Cambria Math" panose="02040503050406030204" pitchFamily="18" charset="0"/>
                                <a:ea typeface="Calibri" panose="020F0502020204030204" pitchFamily="34" charset="0"/>
                                <a:cs typeface="B Nazanin" panose="00000400000000000000" pitchFamily="2" charset="-78"/>
                              </a:rPr>
                              <m:t>𝒕𝒂𝒏</m:t>
                            </m:r>
                          </m:fName>
                          <m:e>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𝒂𝒓𝒄𝒄𝒐𝒔</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𝟎</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sz="1600" b="1" i="1"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𝟔𝟑</m:t>
                            </m:r>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e>
                        </m:func>
                      </m:e>
                    </m:d>
                  </m:oMath>
                </a14:m>
                <a:r>
                  <a:rPr lang="en-US" sz="1500" dirty="0" smtClean="0"/>
                  <a:t>=6348(0.484-1.23)</a:t>
                </a:r>
                <a:endParaRPr lang="en-US" sz="1500" dirty="0"/>
              </a:p>
            </p:txBody>
          </p:sp>
        </mc:Choice>
        <mc:Fallback xmlns="">
          <p:sp>
            <p:nvSpPr>
              <p:cNvPr id="23" name="Rectangle 22"/>
              <p:cNvSpPr>
                <a:spLocks noRot="1" noChangeAspect="1" noMove="1" noResize="1" noEditPoints="1" noAdjustHandles="1" noChangeArrowheads="1" noChangeShapeType="1" noTextEdit="1"/>
              </p:cNvSpPr>
              <p:nvPr/>
            </p:nvSpPr>
            <p:spPr>
              <a:xfrm>
                <a:off x="-1110544" y="6939181"/>
                <a:ext cx="8205644" cy="418256"/>
              </a:xfrm>
              <a:prstGeom prst="rect">
                <a:avLst/>
              </a:prstGeom>
              <a:blipFill>
                <a:blip r:embed="rId12"/>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437081" y="6108533"/>
                <a:ext cx="3963521" cy="5964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𝑐𝑜𝑠</m:t>
                      </m:r>
                      <m:sSub>
                        <m:sSubPr>
                          <m:ctrlPr>
                            <a:rPr lang="en-US" sz="1600" i="1">
                              <a:latin typeface="Cambria Math" panose="02040503050406030204" pitchFamily="18" charset="0"/>
                            </a:rPr>
                          </m:ctrlPr>
                        </m:sSubPr>
                        <m:e>
                          <m:r>
                            <a:rPr lang="en-US" sz="1600" b="0" i="1">
                              <a:latin typeface="Cambria Math" panose="02040503050406030204" pitchFamily="18" charset="0"/>
                            </a:rPr>
                            <m:t>𝜑</m:t>
                          </m:r>
                        </m:e>
                        <m:sub>
                          <m:r>
                            <a:rPr lang="en-US" sz="1600" b="0" i="1">
                              <a:latin typeface="Cambria Math" panose="02040503050406030204" pitchFamily="18" charset="0"/>
                            </a:rPr>
                            <m:t>𝑛𝑒𝑤</m:t>
                          </m:r>
                        </m:sub>
                      </m:sSub>
                      <m:r>
                        <a:rPr lang="en-US" sz="1600" b="0" i="0">
                          <a:latin typeface="Cambria Math" panose="02040503050406030204" pitchFamily="18" charset="0"/>
                        </a:rPr>
                        <m:t>=</m:t>
                      </m:r>
                      <m:f>
                        <m:fPr>
                          <m:ctrlPr>
                            <a:rPr lang="en-US" sz="1600" i="1">
                              <a:latin typeface="Cambria Math" panose="02040503050406030204" pitchFamily="18" charset="0"/>
                            </a:rPr>
                          </m:ctrlPr>
                        </m:fPr>
                        <m:num>
                          <m:r>
                            <a:rPr lang="en-US" sz="1600" b="0" i="0">
                              <a:latin typeface="Cambria Math" panose="02040503050406030204" pitchFamily="18" charset="0"/>
                            </a:rPr>
                            <m:t>6348</m:t>
                          </m:r>
                        </m:num>
                        <m:den>
                          <m:r>
                            <a:rPr lang="en-US" sz="1600">
                              <a:latin typeface="Cambria Math" panose="02040503050406030204" pitchFamily="18" charset="0"/>
                            </a:rPr>
                            <m:t>|</m:t>
                          </m:r>
                          <m:r>
                            <a:rPr lang="en-US" sz="1600" i="1">
                              <a:latin typeface="Cambria Math" panose="02040503050406030204" pitchFamily="18" charset="0"/>
                            </a:rPr>
                            <m:t>𝑆</m:t>
                          </m:r>
                          <m:r>
                            <a:rPr lang="en-US" sz="1600">
                              <a:latin typeface="Cambria Math" panose="02040503050406030204" pitchFamily="18" charset="0"/>
                            </a:rPr>
                            <m:t>|</m:t>
                          </m:r>
                        </m:den>
                      </m:f>
                      <m:r>
                        <a:rPr lang="en-US" sz="1600" b="0" i="0">
                          <a:latin typeface="Cambria Math" panose="02040503050406030204" pitchFamily="18" charset="0"/>
                        </a:rPr>
                        <m:t>=</m:t>
                      </m:r>
                      <m:r>
                        <a:rPr lang="en-US" sz="1600" b="0" i="0">
                          <a:latin typeface="Cambria Math" panose="02040503050406030204" pitchFamily="18" charset="0"/>
                        </a:rPr>
                        <m:t>0</m:t>
                      </m:r>
                      <m:r>
                        <a:rPr lang="en-US" sz="1600" b="0" i="0">
                          <a:latin typeface="Cambria Math" panose="02040503050406030204" pitchFamily="18" charset="0"/>
                        </a:rPr>
                        <m:t>.</m:t>
                      </m:r>
                      <m:r>
                        <a:rPr lang="en-US" sz="1600" b="0" i="0">
                          <a:latin typeface="Cambria Math" panose="02040503050406030204" pitchFamily="18" charset="0"/>
                        </a:rPr>
                        <m:t>9</m:t>
                      </m:r>
                      <m:r>
                        <a:rPr lang="en-US" sz="1600" b="0" i="0">
                          <a:latin typeface="Cambria Math" panose="02040503050406030204" pitchFamily="18" charset="0"/>
                        </a:rPr>
                        <m:t>→|</m:t>
                      </m:r>
                      <m:r>
                        <a:rPr lang="en-US" sz="1600" i="1">
                          <a:latin typeface="Cambria Math" panose="02040503050406030204" pitchFamily="18" charset="0"/>
                        </a:rPr>
                        <m:t>𝑆</m:t>
                      </m:r>
                      <m:r>
                        <a:rPr lang="en-US" sz="1600">
                          <a:latin typeface="Cambria Math" panose="02040503050406030204" pitchFamily="18" charset="0"/>
                        </a:rPr>
                        <m:t>|</m:t>
                      </m:r>
                      <m:r>
                        <a:rPr lang="en-US" sz="1600" b="0" i="0">
                          <a:latin typeface="Cambria Math" panose="02040503050406030204" pitchFamily="18" charset="0"/>
                        </a:rPr>
                        <m:t>≃</m:t>
                      </m:r>
                      <m:r>
                        <a:rPr lang="en-US" sz="1600" b="0" i="0">
                          <a:latin typeface="Cambria Math" panose="02040503050406030204" pitchFamily="18" charset="0"/>
                        </a:rPr>
                        <m:t>7053</m:t>
                      </m:r>
                      <m:r>
                        <a:rPr lang="fa-IR" sz="1600" b="0" i="0" smtClean="0">
                          <a:latin typeface="Cambria Math" panose="02040503050406030204" pitchFamily="18" charset="0"/>
                        </a:rPr>
                        <m:t>  </m:t>
                      </m:r>
                      <m:r>
                        <m:rPr>
                          <m:sty m:val="p"/>
                        </m:rPr>
                        <a:rPr lang="en-US" sz="1600" b="0" i="0" smtClean="0">
                          <a:latin typeface="Cambria Math" panose="02040503050406030204" pitchFamily="18" charset="0"/>
                        </a:rPr>
                        <m:t>VA</m:t>
                      </m:r>
                    </m:oMath>
                  </m:oMathPara>
                </a14:m>
                <a:endParaRPr lang="en-US" sz="1600" dirty="0"/>
              </a:p>
            </p:txBody>
          </p:sp>
        </mc:Choice>
        <mc:Fallback xmlns="">
          <p:sp>
            <p:nvSpPr>
              <p:cNvPr id="25" name="Rectangle 24"/>
              <p:cNvSpPr>
                <a:spLocks noRot="1" noChangeAspect="1" noMove="1" noResize="1" noEditPoints="1" noAdjustHandles="1" noChangeArrowheads="1" noChangeShapeType="1" noTextEdit="1"/>
              </p:cNvSpPr>
              <p:nvPr/>
            </p:nvSpPr>
            <p:spPr>
              <a:xfrm>
                <a:off x="2437081" y="6108533"/>
                <a:ext cx="3963521" cy="59644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570449" y="5638800"/>
                <a:ext cx="3393558" cy="634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𝑄</m:t>
                          </m:r>
                        </m:e>
                        <m:sub>
                          <m:r>
                            <a:rPr lang="en-US" sz="1600" b="0" i="1">
                              <a:latin typeface="Cambria Math" panose="02040503050406030204" pitchFamily="18" charset="0"/>
                            </a:rPr>
                            <m:t>𝐶</m:t>
                          </m:r>
                        </m:sub>
                      </m:sSub>
                      <m:r>
                        <a:rPr lang="en-US" sz="1600" b="0" i="0">
                          <a:latin typeface="Cambria Math" panose="02040503050406030204" pitchFamily="18" charset="0"/>
                        </a:rPr>
                        <m:t>=</m:t>
                      </m:r>
                      <m:f>
                        <m:fPr>
                          <m:ctrlPr>
                            <a:rPr lang="en-US" sz="1600" i="1" smtClean="0">
                              <a:solidFill>
                                <a:schemeClr val="tx1"/>
                              </a:solidFill>
                              <a:latin typeface="Cambria Math" panose="02040503050406030204" pitchFamily="18" charset="0"/>
                              <a:ea typeface="Times New Roman" panose="02020603050405020304" pitchFamily="18" charset="0"/>
                              <a:cs typeface="B Nazanin" panose="00000400000000000000" pitchFamily="2" charset="-78"/>
                            </a:rPr>
                          </m:ctrlPr>
                        </m:fPr>
                        <m:num>
                          <m:sSup>
                            <m:sSupPr>
                              <m:ctrlPr>
                                <a:rPr lang="en-US" sz="1600" i="1">
                                  <a:solidFill>
                                    <a:schemeClr val="tx1"/>
                                  </a:solidFill>
                                  <a:latin typeface="Cambria Math" panose="02040503050406030204" pitchFamily="18" charset="0"/>
                                  <a:ea typeface="Times New Roman" panose="02020603050405020304" pitchFamily="18" charset="0"/>
                                  <a:cs typeface="B Nazanin" panose="00000400000000000000" pitchFamily="2" charset="-78"/>
                                </a:rPr>
                              </m:ctrlPr>
                            </m:sSupPr>
                            <m:e>
                              <m:r>
                                <a:rPr lang="en-US" sz="1600" b="0" i="1">
                                  <a:solidFill>
                                    <a:schemeClr val="tx1"/>
                                  </a:solidFill>
                                  <a:latin typeface="Cambria Math" panose="02040503050406030204" pitchFamily="18" charset="0"/>
                                  <a:ea typeface="Times New Roman" panose="02020603050405020304" pitchFamily="18" charset="0"/>
                                  <a:cs typeface="B Nazanin" panose="00000400000000000000" pitchFamily="2" charset="-78"/>
                                </a:rPr>
                                <m:t>𝑉</m:t>
                              </m:r>
                            </m:e>
                            <m:sup>
                              <m:r>
                                <a:rPr lang="en-US" sz="1600" b="0" i="1">
                                  <a:solidFill>
                                    <a:schemeClr val="tx1"/>
                                  </a:solidFill>
                                  <a:latin typeface="Cambria Math" panose="02040503050406030204" pitchFamily="18" charset="0"/>
                                  <a:ea typeface="Times New Roman" panose="02020603050405020304" pitchFamily="18" charset="0"/>
                                  <a:cs typeface="B Nazanin" panose="00000400000000000000" pitchFamily="2" charset="-78"/>
                                </a:rPr>
                                <m:t>2</m:t>
                              </m:r>
                            </m:sup>
                          </m:sSup>
                        </m:num>
                        <m:den>
                          <m:sSub>
                            <m:sSubPr>
                              <m:ctrlPr>
                                <a:rPr lang="en-US" sz="1600" i="1">
                                  <a:solidFill>
                                    <a:schemeClr val="tx1"/>
                                  </a:solidFill>
                                  <a:latin typeface="Cambria Math" panose="02040503050406030204" pitchFamily="18" charset="0"/>
                                  <a:ea typeface="Times New Roman" panose="02020603050405020304" pitchFamily="18" charset="0"/>
                                  <a:cs typeface="B Nazanin" panose="00000400000000000000" pitchFamily="2" charset="-78"/>
                                </a:rPr>
                              </m:ctrlPr>
                            </m:sSubPr>
                            <m:e>
                              <m:r>
                                <a:rPr lang="en-US" sz="1600" b="0" i="1" smtClean="0">
                                  <a:solidFill>
                                    <a:schemeClr val="tx1"/>
                                  </a:solidFill>
                                  <a:latin typeface="Cambria Math" panose="02040503050406030204" pitchFamily="18" charset="0"/>
                                  <a:ea typeface="Times New Roman" panose="02020603050405020304" pitchFamily="18" charset="0"/>
                                  <a:cs typeface="B Nazanin" panose="00000400000000000000" pitchFamily="2" charset="-78"/>
                                </a:rPr>
                                <m:t>𝑋</m:t>
                              </m:r>
                            </m:e>
                            <m:sub>
                              <m:r>
                                <a:rPr lang="en-US" sz="1600" b="0" i="1">
                                  <a:solidFill>
                                    <a:schemeClr val="tx1"/>
                                  </a:solidFill>
                                  <a:latin typeface="Cambria Math" panose="02040503050406030204" pitchFamily="18" charset="0"/>
                                  <a:ea typeface="Times New Roman" panose="02020603050405020304" pitchFamily="18" charset="0"/>
                                  <a:cs typeface="B Nazanin" panose="00000400000000000000" pitchFamily="2" charset="-78"/>
                                </a:rPr>
                                <m:t>𝐶</m:t>
                              </m:r>
                            </m:sub>
                          </m:sSub>
                        </m:den>
                      </m:f>
                      <m:r>
                        <a:rPr lang="en-US" sz="1600" b="0" i="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sz="1600" b="0" i="0">
                          <a:latin typeface="Cambria Math" panose="02040503050406030204" pitchFamily="18" charset="0"/>
                        </a:rPr>
                        <m:t>100</m:t>
                      </m:r>
                      <m:r>
                        <a:rPr lang="en-US" sz="1600" b="0" i="1">
                          <a:latin typeface="Cambria Math" panose="02040503050406030204" pitchFamily="18" charset="0"/>
                        </a:rPr>
                        <m:t>𝜋</m:t>
                      </m:r>
                      <m:r>
                        <a:rPr lang="en-US" sz="1600" b="0" i="1">
                          <a:latin typeface="Cambria Math" panose="02040503050406030204" pitchFamily="18" charset="0"/>
                        </a:rPr>
                        <m:t>𝐶</m:t>
                      </m:r>
                      <m:r>
                        <a:rPr lang="en-US" sz="1600" b="0" i="0">
                          <a:latin typeface="Cambria Math" panose="02040503050406030204" pitchFamily="18" charset="0"/>
                        </a:rPr>
                        <m:t>|</m:t>
                      </m:r>
                      <m:r>
                        <a:rPr lang="en-US" sz="1600" b="0" i="1">
                          <a:latin typeface="Cambria Math" panose="02040503050406030204" pitchFamily="18" charset="0"/>
                        </a:rPr>
                        <m:t>𝑉</m:t>
                      </m:r>
                      <m:sSup>
                        <m:sSupPr>
                          <m:ctrlPr>
                            <a:rPr lang="en-US" sz="1600" i="1">
                              <a:latin typeface="Cambria Math" panose="02040503050406030204" pitchFamily="18" charset="0"/>
                            </a:rPr>
                          </m:ctrlPr>
                        </m:sSupPr>
                        <m:e>
                          <m:r>
                            <a:rPr lang="en-US" sz="1600" b="0" i="0">
                              <a:latin typeface="Cambria Math" panose="02040503050406030204" pitchFamily="18" charset="0"/>
                            </a:rPr>
                            <m:t>|</m:t>
                          </m:r>
                        </m:e>
                        <m:sup>
                          <m:r>
                            <a:rPr lang="en-US" sz="1600" b="0" i="0">
                              <a:latin typeface="Cambria Math" panose="02040503050406030204" pitchFamily="18" charset="0"/>
                            </a:rPr>
                            <m:t>2</m:t>
                          </m:r>
                        </m:sup>
                      </m:sSup>
                      <m:r>
                        <a:rPr lang="en-US" sz="1600" b="0" i="0">
                          <a:latin typeface="Cambria Math" panose="02040503050406030204" pitchFamily="18" charset="0"/>
                        </a:rPr>
                        <m:t>≃</m:t>
                      </m:r>
                      <m:r>
                        <a:rPr lang="en-US" sz="1600" b="0" i="0">
                          <a:latin typeface="Cambria Math" panose="02040503050406030204" pitchFamily="18" charset="0"/>
                        </a:rPr>
                        <m:t>5390</m:t>
                      </m:r>
                      <m:r>
                        <m:rPr>
                          <m:nor/>
                        </m:rPr>
                        <a:rPr lang="en-US" sz="1600" i="1">
                          <a:latin typeface="Cambria Math" panose="02040503050406030204" pitchFamily="18" charset="0"/>
                        </a:rPr>
                        <m:t>  </m:t>
                      </m:r>
                      <m:r>
                        <a:rPr lang="en-US" sz="1600" b="0" i="1">
                          <a:latin typeface="Cambria Math" panose="02040503050406030204" pitchFamily="18" charset="0"/>
                        </a:rPr>
                        <m:t>𝑉𝐴𝑅</m:t>
                      </m:r>
                    </m:oMath>
                  </m:oMathPara>
                </a14:m>
                <a:endParaRPr lang="en-US" sz="1600" dirty="0"/>
              </a:p>
            </p:txBody>
          </p:sp>
        </mc:Choice>
        <mc:Fallback xmlns="">
          <p:sp>
            <p:nvSpPr>
              <p:cNvPr id="27" name="Rectangle 26"/>
              <p:cNvSpPr>
                <a:spLocks noRot="1" noChangeAspect="1" noMove="1" noResize="1" noEditPoints="1" noAdjustHandles="1" noChangeArrowheads="1" noChangeShapeType="1" noTextEdit="1"/>
              </p:cNvSpPr>
              <p:nvPr/>
            </p:nvSpPr>
            <p:spPr>
              <a:xfrm>
                <a:off x="2570449" y="5638800"/>
                <a:ext cx="3393558" cy="63414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5767044" y="5791200"/>
                <a:ext cx="1485214"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m:t>
                      </m:r>
                      <m:r>
                        <a:rPr lang="en-US" sz="1600" b="0" i="1">
                          <a:latin typeface="Cambria Math" panose="02040503050406030204" pitchFamily="18" charset="0"/>
                        </a:rPr>
                        <m:t>𝐶</m:t>
                      </m:r>
                      <m:r>
                        <a:rPr lang="en-US" sz="1600" b="0" i="0">
                          <a:latin typeface="Cambria Math" panose="02040503050406030204" pitchFamily="18" charset="0"/>
                        </a:rPr>
                        <m:t>≃</m:t>
                      </m:r>
                      <m:r>
                        <a:rPr lang="en-US" sz="1600" b="0" i="0">
                          <a:latin typeface="Cambria Math" panose="02040503050406030204" pitchFamily="18" charset="0"/>
                        </a:rPr>
                        <m:t>162</m:t>
                      </m:r>
                      <m:r>
                        <m:rPr>
                          <m:nor/>
                        </m:rPr>
                        <a:rPr lang="en-US" sz="1600" i="1">
                          <a:latin typeface="Cambria Math" panose="02040503050406030204" pitchFamily="18" charset="0"/>
                        </a:rPr>
                        <m:t> </m:t>
                      </m:r>
                      <m:r>
                        <a:rPr lang="en-US" sz="1600" b="0" i="1">
                          <a:latin typeface="Cambria Math" panose="02040503050406030204" pitchFamily="18" charset="0"/>
                        </a:rPr>
                        <m:t>𝜇</m:t>
                      </m:r>
                      <m:r>
                        <a:rPr lang="en-US" sz="1600" b="0" i="1">
                          <a:latin typeface="Cambria Math" panose="02040503050406030204" pitchFamily="18" charset="0"/>
                        </a:rPr>
                        <m:t>𝐹</m:t>
                      </m:r>
                    </m:oMath>
                  </m:oMathPara>
                </a14:m>
                <a:endParaRPr lang="en-US" sz="1600" dirty="0"/>
              </a:p>
            </p:txBody>
          </p:sp>
        </mc:Choice>
        <mc:Fallback xmlns="">
          <p:sp>
            <p:nvSpPr>
              <p:cNvPr id="28" name="Rectangle 27"/>
              <p:cNvSpPr>
                <a:spLocks noRot="1" noChangeAspect="1" noMove="1" noResize="1" noEditPoints="1" noAdjustHandles="1" noChangeArrowheads="1" noChangeShapeType="1" noTextEdit="1"/>
              </p:cNvSpPr>
              <p:nvPr/>
            </p:nvSpPr>
            <p:spPr>
              <a:xfrm>
                <a:off x="5767044" y="5791200"/>
                <a:ext cx="1485214" cy="338554"/>
              </a:xfrm>
              <a:prstGeom prst="rect">
                <a:avLst/>
              </a:prstGeom>
              <a:blipFill>
                <a:blip r:embed="rId15"/>
                <a:stretch>
                  <a:fillRect b="-53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7182500" y="3881062"/>
                <a:ext cx="1540999" cy="338554"/>
              </a:xfrm>
              <a:prstGeom prst="rect">
                <a:avLst/>
              </a:prstGeom>
            </p:spPr>
            <p:txBody>
              <a:bodyPr wrap="none">
                <a:spAutoFit/>
              </a:bodyPr>
              <a:lstStyle/>
              <a:p>
                <a14:m>
                  <m:oMath xmlns:m="http://schemas.openxmlformats.org/officeDocument/2006/math">
                    <m:r>
                      <m:rPr>
                        <m:sty m:val="p"/>
                      </m:rPr>
                      <a:rPr lang="en-US" sz="1600" b="0" i="0" smtClean="0">
                        <a:latin typeface="Cambria Math" panose="02040503050406030204" pitchFamily="18" charset="0"/>
                        <a:ea typeface="Cambria Math" panose="02040503050406030204" pitchFamily="18" charset="0"/>
                      </a:rPr>
                      <m:t>Q</m:t>
                    </m:r>
                    <m:r>
                      <a:rPr lang="en-US" sz="1600" b="0" i="0" smtClean="0">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𝑗</m:t>
                    </m:r>
                    <m:r>
                      <a:rPr lang="en-US" sz="1600">
                        <a:latin typeface="Cambria Math" panose="02040503050406030204" pitchFamily="18" charset="0"/>
                        <a:ea typeface="Cambria Math" panose="02040503050406030204" pitchFamily="18" charset="0"/>
                      </a:rPr>
                      <m:t>8464</m:t>
                    </m:r>
                    <m:r>
                      <a:rPr lang="en-US" sz="1600" b="0" i="0" smtClean="0">
                        <a:latin typeface="Cambria Math" panose="02040503050406030204" pitchFamily="18" charset="0"/>
                        <a:ea typeface="Cambria Math" panose="02040503050406030204" pitchFamily="18" charset="0"/>
                      </a:rPr>
                      <m:t> </m:t>
                    </m:r>
                    <m:r>
                      <m:rPr>
                        <m:sty m:val="p"/>
                      </m:rPr>
                      <a:rPr lang="en-US" sz="1600" b="0" i="0" smtClean="0">
                        <a:latin typeface="Cambria Math" panose="02040503050406030204" pitchFamily="18" charset="0"/>
                        <a:ea typeface="Cambria Math" panose="02040503050406030204" pitchFamily="18" charset="0"/>
                      </a:rPr>
                      <m:t>V</m:t>
                    </m:r>
                  </m:oMath>
                </a14:m>
                <a:r>
                  <a:rPr lang="en-US" sz="1600" dirty="0" smtClean="0">
                    <a:latin typeface="Cambria Math" panose="02040503050406030204" pitchFamily="18" charset="0"/>
                    <a:ea typeface="Cambria Math" panose="02040503050406030204" pitchFamily="18" charset="0"/>
                  </a:rPr>
                  <a:t>AR</a:t>
                </a:r>
                <a:endParaRPr lang="en-US" sz="1600" dirty="0">
                  <a:latin typeface="Cambria Math"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7182500" y="3881062"/>
                <a:ext cx="1540999" cy="338554"/>
              </a:xfrm>
              <a:prstGeom prst="rect">
                <a:avLst/>
              </a:prstGeom>
              <a:blipFill>
                <a:blip r:embed="rId16"/>
                <a:stretch>
                  <a:fillRect t="-7273" r="-1581" b="-2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857588" y="5376446"/>
                <a:ext cx="7173567" cy="338554"/>
              </a:xfrm>
              <a:prstGeom prst="rect">
                <a:avLst/>
              </a:prstGeom>
            </p:spPr>
            <p:txBody>
              <a:bodyPr wrap="none">
                <a:spAutoFit/>
              </a:bodyPr>
              <a:lstStyle/>
              <a:p>
                <a14:m>
                  <m:oMath xmlns:m="http://schemas.openxmlformats.org/officeDocument/2006/math">
                    <m:sSub>
                      <m:sSubPr>
                        <m:ctrlPr>
                          <a:rPr lang="en-US" sz="1600" i="1" smtClean="0">
                            <a:solidFill>
                              <a:schemeClr val="tx1"/>
                            </a:solidFill>
                            <a:latin typeface="Cambria Math" panose="02040503050406030204" pitchFamily="18" charset="0"/>
                            <a:ea typeface="Cambria Math" panose="02040503050406030204" pitchFamily="18" charset="0"/>
                            <a:cs typeface="B Nazanin" panose="00000400000000000000" pitchFamily="2" charset="-78"/>
                          </a:rPr>
                        </m:ctrlPr>
                      </m:sSubPr>
                      <m:e>
                        <m:r>
                          <a:rPr lang="en-US" sz="1600" b="0" i="1">
                            <a:solidFill>
                              <a:schemeClr val="tx1"/>
                            </a:solidFill>
                            <a:latin typeface="Cambria Math" panose="02040503050406030204" pitchFamily="18" charset="0"/>
                            <a:ea typeface="Cambria Math" panose="02040503050406030204" pitchFamily="18" charset="0"/>
                            <a:cs typeface="B Nazanin" panose="00000400000000000000" pitchFamily="2" charset="-78"/>
                          </a:rPr>
                          <m:t>𝑄</m:t>
                        </m:r>
                      </m:e>
                      <m:sub>
                        <m:r>
                          <a:rPr lang="en-US" sz="1600" b="0" i="1">
                            <a:solidFill>
                              <a:schemeClr val="tx1"/>
                            </a:solidFill>
                            <a:latin typeface="Cambria Math" panose="02040503050406030204" pitchFamily="18" charset="0"/>
                            <a:ea typeface="Cambria Math" panose="02040503050406030204" pitchFamily="18" charset="0"/>
                            <a:cs typeface="B Nazanin" panose="00000400000000000000" pitchFamily="2" charset="-78"/>
                          </a:rPr>
                          <m:t>𝐶</m:t>
                        </m:r>
                      </m:sub>
                    </m:sSub>
                    <m:r>
                      <a:rPr lang="en-US" sz="1600" b="0">
                        <a:solidFill>
                          <a:schemeClr val="tx1"/>
                        </a:solidFill>
                        <a:latin typeface="Cambria Math" panose="02040503050406030204" pitchFamily="18" charset="0"/>
                        <a:ea typeface="Cambria Math" panose="02040503050406030204" pitchFamily="18" charset="0"/>
                        <a:cs typeface="B Nazanin" panose="00000400000000000000" pitchFamily="2" charset="-78"/>
                      </a:rPr>
                      <m:t>=</m:t>
                    </m:r>
                    <m:r>
                      <a:rPr lang="en-US" sz="1600" b="0" i="1">
                        <a:solidFill>
                          <a:schemeClr val="tx1"/>
                        </a:solidFill>
                        <a:latin typeface="Cambria Math" panose="02040503050406030204" pitchFamily="18" charset="0"/>
                        <a:ea typeface="Cambria Math" panose="02040503050406030204" pitchFamily="18" charset="0"/>
                        <a:cs typeface="B Nazanin" panose="00000400000000000000" pitchFamily="2" charset="-78"/>
                      </a:rPr>
                      <m:t>𝑃</m:t>
                    </m:r>
                    <m:d>
                      <m:dPr>
                        <m:ctrlPr>
                          <a:rPr lang="en-US" sz="1600" i="1">
                            <a:solidFill>
                              <a:schemeClr val="tx1"/>
                            </a:solidFill>
                            <a:latin typeface="Cambria Math" panose="02040503050406030204" pitchFamily="18" charset="0"/>
                            <a:ea typeface="Cambria Math" panose="02040503050406030204" pitchFamily="18" charset="0"/>
                            <a:cs typeface="B Nazanin" panose="00000400000000000000" pitchFamily="2" charset="-78"/>
                          </a:rPr>
                        </m:ctrlPr>
                      </m:dPr>
                      <m:e>
                        <m:func>
                          <m:funcPr>
                            <m:ctrlPr>
                              <a:rPr lang="en-US" sz="1600" i="1">
                                <a:solidFill>
                                  <a:schemeClr val="tx1"/>
                                </a:solidFill>
                                <a:latin typeface="Cambria Math" panose="02040503050406030204" pitchFamily="18" charset="0"/>
                                <a:ea typeface="Cambria Math" panose="02040503050406030204" pitchFamily="18" charset="0"/>
                                <a:cs typeface="B Nazanin" panose="00000400000000000000" pitchFamily="2" charset="-78"/>
                              </a:rPr>
                            </m:ctrlPr>
                          </m:funcPr>
                          <m:fName>
                            <m:r>
                              <a:rPr lang="en-US" sz="1600" b="0" i="1">
                                <a:solidFill>
                                  <a:schemeClr val="tx1"/>
                                </a:solidFill>
                                <a:latin typeface="Cambria Math" panose="02040503050406030204" pitchFamily="18" charset="0"/>
                                <a:ea typeface="Cambria Math" panose="02040503050406030204" pitchFamily="18" charset="0"/>
                                <a:cs typeface="B Nazanin" panose="00000400000000000000" pitchFamily="2" charset="-78"/>
                              </a:rPr>
                              <m:t>𝑡𝑎𝑛</m:t>
                            </m:r>
                          </m:fName>
                          <m:e>
                            <m:sSub>
                              <m:sSubPr>
                                <m:ctrlPr>
                                  <a:rPr lang="en-US" sz="1600" i="1">
                                    <a:solidFill>
                                      <a:schemeClr val="tx1"/>
                                    </a:solidFill>
                                    <a:latin typeface="Cambria Math" panose="02040503050406030204" pitchFamily="18" charset="0"/>
                                    <a:ea typeface="Cambria Math" panose="02040503050406030204" pitchFamily="18" charset="0"/>
                                    <a:cs typeface="B Nazanin" panose="00000400000000000000" pitchFamily="2" charset="-78"/>
                                  </a:rPr>
                                </m:ctrlPr>
                              </m:sSubPr>
                              <m:e>
                                <m:r>
                                  <a:rPr lang="en-US" sz="1600" b="0" i="1">
                                    <a:solidFill>
                                      <a:schemeClr val="tx1"/>
                                    </a:solidFill>
                                    <a:latin typeface="Cambria Math" panose="02040503050406030204" pitchFamily="18" charset="0"/>
                                    <a:ea typeface="Cambria Math" panose="02040503050406030204" pitchFamily="18" charset="0"/>
                                    <a:cs typeface="B Nazanin" panose="00000400000000000000" pitchFamily="2" charset="-78"/>
                                  </a:rPr>
                                  <m:t>𝜙</m:t>
                                </m:r>
                              </m:e>
                              <m:sub>
                                <m:r>
                                  <a:rPr lang="en-US" sz="1600" b="0" i="1">
                                    <a:solidFill>
                                      <a:schemeClr val="tx1"/>
                                    </a:solidFill>
                                    <a:latin typeface="Cambria Math" panose="02040503050406030204" pitchFamily="18" charset="0"/>
                                    <a:ea typeface="Cambria Math" panose="02040503050406030204" pitchFamily="18" charset="0"/>
                                    <a:cs typeface="B Nazanin" panose="00000400000000000000" pitchFamily="2" charset="-78"/>
                                  </a:rPr>
                                  <m:t>1</m:t>
                                </m:r>
                              </m:sub>
                            </m:sSub>
                          </m:e>
                        </m:func>
                        <m:r>
                          <a:rPr lang="en-US" sz="1600" b="0" i="1">
                            <a:solidFill>
                              <a:schemeClr val="tx1"/>
                            </a:solidFill>
                            <a:latin typeface="Cambria Math" panose="02040503050406030204" pitchFamily="18" charset="0"/>
                            <a:ea typeface="Cambria Math" panose="02040503050406030204" pitchFamily="18" charset="0"/>
                            <a:cs typeface="B Nazanin" panose="00000400000000000000" pitchFamily="2" charset="-78"/>
                          </a:rPr>
                          <m:t>−</m:t>
                        </m:r>
                        <m:func>
                          <m:funcPr>
                            <m:ctrlPr>
                              <a:rPr lang="en-US" sz="1600" i="1">
                                <a:solidFill>
                                  <a:schemeClr val="tx1"/>
                                </a:solidFill>
                                <a:latin typeface="Cambria Math" panose="02040503050406030204" pitchFamily="18" charset="0"/>
                                <a:ea typeface="Cambria Math" panose="02040503050406030204" pitchFamily="18" charset="0"/>
                                <a:cs typeface="B Nazanin" panose="00000400000000000000" pitchFamily="2" charset="-78"/>
                              </a:rPr>
                            </m:ctrlPr>
                          </m:funcPr>
                          <m:fName>
                            <m:r>
                              <a:rPr lang="en-US" sz="1600" b="0" i="1">
                                <a:solidFill>
                                  <a:schemeClr val="tx1"/>
                                </a:solidFill>
                                <a:latin typeface="Cambria Math" panose="02040503050406030204" pitchFamily="18" charset="0"/>
                                <a:ea typeface="Cambria Math" panose="02040503050406030204" pitchFamily="18" charset="0"/>
                                <a:cs typeface="B Nazanin" panose="00000400000000000000" pitchFamily="2" charset="-78"/>
                              </a:rPr>
                              <m:t>𝑡𝑎𝑛</m:t>
                            </m:r>
                          </m:fName>
                          <m:e>
                            <m:sSub>
                              <m:sSubPr>
                                <m:ctrlPr>
                                  <a:rPr lang="en-US" sz="1600" i="1">
                                    <a:solidFill>
                                      <a:schemeClr val="tx1"/>
                                    </a:solidFill>
                                    <a:latin typeface="Cambria Math" panose="02040503050406030204" pitchFamily="18" charset="0"/>
                                    <a:ea typeface="Cambria Math" panose="02040503050406030204" pitchFamily="18" charset="0"/>
                                    <a:cs typeface="B Nazanin" panose="00000400000000000000" pitchFamily="2" charset="-78"/>
                                  </a:rPr>
                                </m:ctrlPr>
                              </m:sSubPr>
                              <m:e>
                                <m:r>
                                  <a:rPr lang="en-US" sz="1600" b="0" i="1">
                                    <a:solidFill>
                                      <a:schemeClr val="tx1"/>
                                    </a:solidFill>
                                    <a:latin typeface="Cambria Math" panose="02040503050406030204" pitchFamily="18" charset="0"/>
                                    <a:ea typeface="Cambria Math" panose="02040503050406030204" pitchFamily="18" charset="0"/>
                                    <a:cs typeface="B Nazanin" panose="00000400000000000000" pitchFamily="2" charset="-78"/>
                                  </a:rPr>
                                  <m:t>𝜙</m:t>
                                </m:r>
                              </m:e>
                              <m:sub>
                                <m:r>
                                  <a:rPr lang="en-US" sz="1600" b="0" i="1">
                                    <a:solidFill>
                                      <a:schemeClr val="tx1"/>
                                    </a:solidFill>
                                    <a:latin typeface="Cambria Math" panose="02040503050406030204" pitchFamily="18" charset="0"/>
                                    <a:ea typeface="Cambria Math" panose="02040503050406030204" pitchFamily="18" charset="0"/>
                                    <a:cs typeface="B Nazanin" panose="00000400000000000000" pitchFamily="2" charset="-78"/>
                                  </a:rPr>
                                  <m:t>2</m:t>
                                </m:r>
                              </m:sub>
                            </m:sSub>
                          </m:e>
                        </m:func>
                      </m:e>
                    </m:d>
                  </m:oMath>
                </a14:m>
                <a:r>
                  <a:rPr lang="en-US" sz="1600" dirty="0" smtClean="0">
                    <a:solidFill>
                      <a:schemeClr val="tx1"/>
                    </a:solidFill>
                    <a:latin typeface="Cambria Math" panose="02040503050406030204" pitchFamily="18" charset="0"/>
                    <a:ea typeface="Cambria Math" panose="02040503050406030204" pitchFamily="18" charset="0"/>
                  </a:rPr>
                  <a:t>=6348(tan(</a:t>
                </a:r>
                <a:r>
                  <a:rPr lang="en-US" sz="1600" dirty="0" err="1" smtClean="0">
                    <a:solidFill>
                      <a:schemeClr val="tx1"/>
                    </a:solidFill>
                    <a:latin typeface="Cambria Math" panose="02040503050406030204" pitchFamily="18" charset="0"/>
                    <a:ea typeface="Cambria Math" panose="02040503050406030204" pitchFamily="18" charset="0"/>
                  </a:rPr>
                  <a:t>arccos</a:t>
                </a:r>
                <a:r>
                  <a:rPr lang="en-US" sz="1600" dirty="0" smtClean="0">
                    <a:solidFill>
                      <a:schemeClr val="tx1"/>
                    </a:solidFill>
                    <a:latin typeface="Cambria Math" panose="02040503050406030204" pitchFamily="18" charset="0"/>
                    <a:ea typeface="Cambria Math" panose="02040503050406030204" pitchFamily="18" charset="0"/>
                  </a:rPr>
                  <a:t>(0.6))-tan(</a:t>
                </a:r>
                <a:r>
                  <a:rPr lang="en-US" sz="1600" dirty="0" err="1" smtClean="0">
                    <a:solidFill>
                      <a:schemeClr val="tx1"/>
                    </a:solidFill>
                    <a:latin typeface="Cambria Math" panose="02040503050406030204" pitchFamily="18" charset="0"/>
                    <a:ea typeface="Cambria Math" panose="02040503050406030204" pitchFamily="18" charset="0"/>
                  </a:rPr>
                  <a:t>arccos</a:t>
                </a:r>
                <a:r>
                  <a:rPr lang="en-US" sz="1600" dirty="0" smtClean="0">
                    <a:solidFill>
                      <a:schemeClr val="tx1"/>
                    </a:solidFill>
                    <a:latin typeface="Cambria Math" panose="02040503050406030204" pitchFamily="18" charset="0"/>
                    <a:ea typeface="Cambria Math" panose="02040503050406030204" pitchFamily="18" charset="0"/>
                  </a:rPr>
                  <a:t>(0.9)))=5389 VAR</a:t>
                </a:r>
                <a:endParaRPr lang="en-US" sz="1600" dirty="0">
                  <a:solidFill>
                    <a:schemeClr val="tx1"/>
                  </a:solidFill>
                  <a:latin typeface="Cambria Math" panose="02040503050406030204" pitchFamily="18" charset="0"/>
                  <a:ea typeface="Cambria Math" panose="02040503050406030204" pitchFamily="18"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857588" y="5376446"/>
                <a:ext cx="7173567" cy="338554"/>
              </a:xfrm>
              <a:prstGeom prst="rect">
                <a:avLst/>
              </a:prstGeom>
              <a:blipFill>
                <a:blip r:embed="rId17"/>
                <a:stretch>
                  <a:fillRect t="-7143"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2023460" y="6041716"/>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rgbClr val="0000FF"/>
                          </a:solidFill>
                          <a:latin typeface="Cambria Math" panose="02040503050406030204" pitchFamily="18" charset="0"/>
                        </a:rPr>
                        <m:t>⇒</m:t>
                      </m:r>
                    </m:oMath>
                  </m:oMathPara>
                </a14:m>
                <a:endParaRPr lang="en-US" dirty="0">
                  <a:solidFill>
                    <a:srgbClr val="0000FF"/>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2023460" y="6041716"/>
                <a:ext cx="437940" cy="369332"/>
              </a:xfrm>
              <a:prstGeom prst="rect">
                <a:avLst/>
              </a:prstGeom>
              <a:blipFill>
                <a:blip r:embed="rId18"/>
                <a:stretch>
                  <a:fillRect/>
                </a:stretch>
              </a:blipFill>
            </p:spPr>
            <p:txBody>
              <a:bodyPr/>
              <a:lstStyle/>
              <a:p>
                <a:r>
                  <a:rPr lang="en-US">
                    <a:noFill/>
                  </a:rPr>
                  <a:t> </a:t>
                </a:r>
              </a:p>
            </p:txBody>
          </p:sp>
        </mc:Fallback>
      </mc:AlternateContent>
      <p:sp>
        <p:nvSpPr>
          <p:cNvPr id="31" name="Left Brace 30"/>
          <p:cNvSpPr/>
          <p:nvPr/>
        </p:nvSpPr>
        <p:spPr>
          <a:xfrm>
            <a:off x="2461400" y="5854841"/>
            <a:ext cx="218098" cy="805022"/>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96924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a:t>
            </a:fld>
            <a:endParaRPr lang="en-US" dirty="0"/>
          </a:p>
        </p:txBody>
      </p:sp>
      <mc:AlternateContent xmlns:mc="http://schemas.openxmlformats.org/markup-compatibility/2006" xmlns:a14="http://schemas.microsoft.com/office/drawing/2010/main">
        <mc:Choice Requires="a14">
          <p:sp>
            <p:nvSpPr>
              <p:cNvPr id="5" name="Rectangle 4"/>
              <p:cNvSpPr/>
              <p:nvPr/>
            </p:nvSpPr>
            <p:spPr>
              <a:xfrm>
                <a:off x="152400" y="228600"/>
                <a:ext cx="8686800" cy="2445221"/>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q"/>
                </a:pPr>
                <a:r>
                  <a:rPr lang="fa-IR" b="1" kern="1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مثال)</a:t>
                </a:r>
                <a:r>
                  <a:rPr lang="fa-IR" kern="1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اگر داشته باشیم </a:t>
                </a:r>
                <a14:m>
                  <m:oMath xmlns:m="http://schemas.openxmlformats.org/officeDocument/2006/math">
                    <m:r>
                      <a:rPr lang="fa-IR" b="0" i="0" kern="100" smtClean="0">
                        <a:latin typeface="Cambria Math" panose="02040503050406030204" pitchFamily="18" charset="0"/>
                        <a:ea typeface="Times New Roman" panose="02020603050405020304" pitchFamily="18" charset="0"/>
                        <a:cs typeface="B Nazanin" panose="00000400000000000000" pitchFamily="2" charset="-78"/>
                      </a:rPr>
                      <m:t> </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x</m:t>
                        </m:r>
                      </m:e>
                      <m:sub>
                        <m:r>
                          <a:rPr lang="en-US" kern="100">
                            <a:latin typeface="Cambria Math" panose="02040503050406030204" pitchFamily="18" charset="0"/>
                            <a:ea typeface="Times New Roman" panose="02020603050405020304" pitchFamily="18" charset="0"/>
                            <a:cs typeface="B Nazanin" panose="00000400000000000000" pitchFamily="2" charset="-78"/>
                          </a:rPr>
                          <m:t>1</m:t>
                        </m:r>
                      </m:sub>
                    </m:sSub>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20</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Cos</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ωt</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25</m:t>
                    </m:r>
                    <m:r>
                      <a:rPr lang="en-US" kern="100">
                        <a:latin typeface="Cambria Math" panose="02040503050406030204" pitchFamily="18" charset="0"/>
                        <a:ea typeface="Times New Roman" panose="02020603050405020304" pitchFamily="18" charset="0"/>
                        <a:cs typeface="B Nazanin" panose="00000400000000000000" pitchFamily="2" charset="-78"/>
                      </a:rPr>
                      <m:t>) ,  </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x</m:t>
                        </m:r>
                      </m:e>
                      <m:sub>
                        <m:r>
                          <a:rPr lang="en-US" kern="100">
                            <a:latin typeface="Cambria Math" panose="02040503050406030204" pitchFamily="18" charset="0"/>
                            <a:ea typeface="Times New Roman" panose="02020603050405020304" pitchFamily="18" charset="0"/>
                            <a:cs typeface="B Nazanin" panose="00000400000000000000" pitchFamily="2" charset="-78"/>
                          </a:rPr>
                          <m:t>2</m:t>
                        </m:r>
                      </m:sub>
                    </m:sSub>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30</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Cos</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ωt</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50</m:t>
                    </m:r>
                    <m:r>
                      <a:rPr lang="en-US" kern="100">
                        <a:latin typeface="Cambria Math" panose="02040503050406030204" pitchFamily="18" charset="0"/>
                        <a:ea typeface="Times New Roman" panose="02020603050405020304" pitchFamily="18" charset="0"/>
                        <a:cs typeface="B Nazanin" panose="00000400000000000000" pitchFamily="2" charset="-78"/>
                      </a:rPr>
                      <m:t>)</m:t>
                    </m:r>
                  </m:oMath>
                </a14:m>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kern="100" dirty="0">
                    <a:latin typeface="Calibri" panose="020F0502020204030204" pitchFamily="34" charset="0"/>
                    <a:ea typeface="Times New Roman" panose="02020603050405020304" pitchFamily="18" charset="0"/>
                    <a:cs typeface="B Nazanin" panose="00000400000000000000" pitchFamily="2" charset="-78"/>
                  </a:rPr>
                  <a:t>مجموع</a:t>
                </a:r>
                <a14:m>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𝑥</m:t>
                        </m:r>
                      </m:e>
                      <m:sub>
                        <m:r>
                          <a:rPr lang="en-US" i="1" kern="100">
                            <a:latin typeface="Cambria Math" panose="02040503050406030204" pitchFamily="18" charset="0"/>
                            <a:ea typeface="Times New Roman" panose="02020603050405020304" pitchFamily="18" charset="0"/>
                            <a:cs typeface="B Nazanin" panose="00000400000000000000" pitchFamily="2" charset="-78"/>
                          </a:rPr>
                          <m:t>1</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i="1" kern="100">
                            <a:latin typeface="Cambria Math" panose="02040503050406030204" pitchFamily="18" charset="0"/>
                            <a:ea typeface="Times New Roman" panose="02020603050405020304" pitchFamily="18" charset="0"/>
                            <a:cs typeface="B Nazanin" panose="00000400000000000000" pitchFamily="2" charset="-78"/>
                          </a:rPr>
                          <m:t>𝑥</m:t>
                        </m:r>
                      </m:e>
                      <m:sub>
                        <m:r>
                          <a:rPr lang="en-US" i="1" kern="100">
                            <a:latin typeface="Cambria Math" panose="02040503050406030204" pitchFamily="18" charset="0"/>
                            <a:ea typeface="Times New Roman" panose="02020603050405020304" pitchFamily="18" charset="0"/>
                            <a:cs typeface="B Nazanin" panose="00000400000000000000" pitchFamily="2" charset="-78"/>
                          </a:rPr>
                          <m:t>2</m:t>
                        </m:r>
                      </m:sub>
                    </m:sSub>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 </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را به صورت یک سینوسی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بنویسید.</a:t>
                </a:r>
              </a:p>
              <a:p>
                <a:pPr algn="r" rtl="1">
                  <a:lnSpc>
                    <a:spcPct val="107000"/>
                  </a:lnSpc>
                  <a:spcAft>
                    <a:spcPts val="800"/>
                  </a:spcAft>
                </a:pP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x</m:t>
                          </m:r>
                        </m:e>
                        <m:sub>
                          <m:r>
                            <a:rPr lang="en-US" kern="100">
                              <a:latin typeface="Cambria Math" panose="02040503050406030204" pitchFamily="18" charset="0"/>
                              <a:ea typeface="Times New Roman" panose="02020603050405020304" pitchFamily="18" charset="0"/>
                              <a:cs typeface="B Nazanin" panose="00000400000000000000" pitchFamily="2" charset="-78"/>
                            </a:rPr>
                            <m:t>1</m:t>
                          </m:r>
                        </m:sub>
                      </m:sSub>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Re</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20</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25</m:t>
                          </m:r>
                        </m:sup>
                      </m:sSup>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jωt</m:t>
                          </m:r>
                        </m:sup>
                      </m:sSup>
                      <m:r>
                        <a:rPr lang="en-US" kern="100">
                          <a:latin typeface="Cambria Math" panose="02040503050406030204" pitchFamily="18" charset="0"/>
                          <a:ea typeface="Times New Roman" panose="02020603050405020304" pitchFamily="18" charset="0"/>
                          <a:cs typeface="B Nazanin" panose="00000400000000000000" pitchFamily="2" charset="-78"/>
                        </a:rPr>
                        <m:t>] , </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x</m:t>
                          </m:r>
                        </m:e>
                        <m:sub>
                          <m:r>
                            <a:rPr lang="en-US" kern="100">
                              <a:latin typeface="Cambria Math" panose="02040503050406030204" pitchFamily="18" charset="0"/>
                              <a:ea typeface="Times New Roman" panose="02020603050405020304" pitchFamily="18" charset="0"/>
                              <a:cs typeface="B Nazanin" panose="00000400000000000000" pitchFamily="2" charset="-78"/>
                            </a:rPr>
                            <m:t>2</m:t>
                          </m:r>
                        </m:sub>
                      </m:sSub>
                      <m:r>
                        <a:rPr lang="en-US" kern="100" smtClean="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Re</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30</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50</m:t>
                          </m:r>
                        </m:sup>
                      </m:sSup>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jωt</m:t>
                          </m:r>
                        </m:sup>
                      </m:sSup>
                      <m:r>
                        <a:rPr lang="en-US" kern="100">
                          <a:latin typeface="Cambria Math" panose="02040503050406030204" pitchFamily="18" charset="0"/>
                          <a:ea typeface="Times New Roman" panose="02020603050405020304" pitchFamily="18" charset="0"/>
                          <a:cs typeface="B Nazanin" panose="00000400000000000000" pitchFamily="2" charset="-78"/>
                        </a:rPr>
                        <m:t>]</m:t>
                      </m:r>
                    </m:oMath>
                  </m:oMathPara>
                </a14:m>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x</m:t>
                          </m:r>
                        </m:e>
                        <m:sub>
                          <m:r>
                            <a:rPr lang="en-US" kern="100">
                              <a:latin typeface="Cambria Math" panose="02040503050406030204" pitchFamily="18" charset="0"/>
                              <a:ea typeface="Times New Roman" panose="02020603050405020304" pitchFamily="18" charset="0"/>
                              <a:cs typeface="B Nazanin" panose="00000400000000000000" pitchFamily="2" charset="-78"/>
                            </a:rPr>
                            <m:t>1</m:t>
                          </m:r>
                        </m:sub>
                      </m:sSub>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r>
                        <a:rPr lang="en-US" kern="100">
                          <a:latin typeface="Cambria Math" panose="02040503050406030204" pitchFamily="18" charset="0"/>
                          <a:ea typeface="Times New Roman" panose="02020603050405020304" pitchFamily="18" charset="0"/>
                          <a:cs typeface="B Nazanin" panose="00000400000000000000" pitchFamily="2" charset="-78"/>
                        </a:rPr>
                        <m:t>)+</m:t>
                      </m:r>
                      <m:sSub>
                        <m:sSub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b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x</m:t>
                          </m:r>
                        </m:e>
                        <m:sub>
                          <m:r>
                            <a:rPr lang="en-US" kern="100">
                              <a:latin typeface="Cambria Math" panose="02040503050406030204" pitchFamily="18" charset="0"/>
                              <a:ea typeface="Times New Roman" panose="02020603050405020304" pitchFamily="18" charset="0"/>
                              <a:cs typeface="B Nazanin" panose="00000400000000000000" pitchFamily="2" charset="-78"/>
                            </a:rPr>
                            <m:t>2</m:t>
                          </m:r>
                        </m:sub>
                      </m:sSub>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Re</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20</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25</m:t>
                          </m:r>
                        </m:sup>
                      </m:sSup>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30</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50</m:t>
                          </m:r>
                        </m:sup>
                      </m:sSup>
                      <m:r>
                        <a:rPr lang="en-US"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jωt</m:t>
                          </m:r>
                        </m:sup>
                      </m:sSup>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Re</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37</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413</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14</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529</m:t>
                      </m:r>
                      <m:r>
                        <a:rPr lang="en-US"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jωt</m:t>
                          </m:r>
                        </m:sup>
                      </m:sSup>
                      <m:r>
                        <a:rPr lang="en-US" kern="100">
                          <a:latin typeface="Cambria Math" panose="02040503050406030204" pitchFamily="18" charset="0"/>
                          <a:ea typeface="Times New Roman" panose="02020603050405020304" pitchFamily="18" charset="0"/>
                          <a:cs typeface="B Nazanin" panose="00000400000000000000" pitchFamily="2" charset="-78"/>
                        </a:rPr>
                        <m:t>]</m:t>
                      </m:r>
                    </m:oMath>
                  </m:oMathPara>
                </a14:m>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kern="100">
                              <a:latin typeface="Cambria Math" panose="02040503050406030204" pitchFamily="18" charset="0"/>
                              <a:ea typeface="Times New Roman" panose="02020603050405020304" pitchFamily="18" charset="0"/>
                              <a:cs typeface="B Nazanin" panose="00000400000000000000" pitchFamily="2" charset="-78"/>
                            </a:rPr>
                            <m:t>40</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135</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21</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22</m:t>
                              </m:r>
                            </m:sup>
                          </m:sSup>
                          <m:r>
                            <a:rPr lang="en-US"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jωt</m:t>
                              </m:r>
                            </m:sup>
                          </m:sSup>
                        </m:e>
                      </m:d>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40</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135</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Cos</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ωt</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21</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22</m:t>
                          </m:r>
                        </m:e>
                      </m:d>
                    </m:oMath>
                  </m:oMathPara>
                </a14:m>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52400" y="228600"/>
                <a:ext cx="8686800" cy="2445221"/>
              </a:xfrm>
              <a:prstGeom prst="rect">
                <a:avLst/>
              </a:prstGeom>
              <a:blipFill>
                <a:blip r:embed="rId3"/>
                <a:stretch>
                  <a:fillRect t="-998" r="-561"/>
                </a:stretch>
              </a:blipFill>
            </p:spPr>
            <p:txBody>
              <a:bodyPr/>
              <a:lstStyle/>
              <a:p>
                <a:r>
                  <a:rPr lang="en-US">
                    <a:noFill/>
                  </a:rPr>
                  <a:t> </a:t>
                </a:r>
              </a:p>
            </p:txBody>
          </p:sp>
        </mc:Fallback>
      </mc:AlternateContent>
      <p:sp>
        <p:nvSpPr>
          <p:cNvPr id="6" name="Rectangle 5"/>
          <p:cNvSpPr/>
          <p:nvPr/>
        </p:nvSpPr>
        <p:spPr>
          <a:xfrm>
            <a:off x="8013333" y="949784"/>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sp>
        <p:nvSpPr>
          <p:cNvPr id="7" name="Rectangle 6"/>
          <p:cNvSpPr/>
          <p:nvPr/>
        </p:nvSpPr>
        <p:spPr>
          <a:xfrm>
            <a:off x="1371600" y="2590800"/>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mc:AlternateContent xmlns:mc="http://schemas.openxmlformats.org/markup-compatibility/2006" xmlns:a14="http://schemas.microsoft.com/office/drawing/2010/main">
        <mc:Choice Requires="a14">
          <p:sp>
            <p:nvSpPr>
              <p:cNvPr id="9" name="Rectangle 8"/>
              <p:cNvSpPr/>
              <p:nvPr/>
            </p:nvSpPr>
            <p:spPr>
              <a:xfrm>
                <a:off x="228600" y="2932657"/>
                <a:ext cx="8763000" cy="2547877"/>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q"/>
                </a:pPr>
                <a:r>
                  <a:rPr lang="fa-IR"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مثال)</a:t>
                </a:r>
                <a:r>
                  <a:rPr lang="fa-IR"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 </a:t>
                </a:r>
                <a:r>
                  <a:rPr lang="fa-IR" kern="100" dirty="0">
                    <a:latin typeface="Cambria Math" panose="02040503050406030204" pitchFamily="18" charset="0"/>
                    <a:ea typeface="Times New Roman" panose="02020603050405020304" pitchFamily="18" charset="0"/>
                    <a:cs typeface="B Nazanin" panose="00000400000000000000" pitchFamily="2" charset="-78"/>
                  </a:rPr>
                  <a:t>عبارت </a:t>
                </a:r>
                <a14:m>
                  <m:oMath xmlns:m="http://schemas.openxmlformats.org/officeDocument/2006/math">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x</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aCosωt</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bSinωt</m:t>
                    </m:r>
                  </m:oMath>
                </a14:m>
                <a:r>
                  <a:rPr lang="fa-IR" kern="100" dirty="0">
                    <a:latin typeface="Cambria Math" panose="02040503050406030204" pitchFamily="18" charset="0"/>
                    <a:ea typeface="Times New Roman" panose="02020603050405020304" pitchFamily="18" charset="0"/>
                    <a:cs typeface="B Nazanin" panose="00000400000000000000" pitchFamily="2" charset="-78"/>
                  </a:rPr>
                  <a:t> را به صورت یک سینوسی با فرکانس </a:t>
                </a:r>
                <a:r>
                  <a:rPr lang="el-GR" kern="100" dirty="0">
                    <a:latin typeface="Cambria Math" panose="02040503050406030204" pitchFamily="18" charset="0"/>
                    <a:ea typeface="Times New Roman" panose="02020603050405020304" pitchFamily="18" charset="0"/>
                    <a:cs typeface="B Nazanin" panose="00000400000000000000" pitchFamily="2" charset="-78"/>
                  </a:rPr>
                  <a:t>ω</a:t>
                </a:r>
                <a:r>
                  <a:rPr lang="fa-IR" kern="100" dirty="0">
                    <a:latin typeface="Cambria Math" panose="02040503050406030204" pitchFamily="18" charset="0"/>
                    <a:ea typeface="Times New Roman" panose="02020603050405020304" pitchFamily="18" charset="0"/>
                    <a:cs typeface="B Nazanin" panose="00000400000000000000" pitchFamily="2" charset="-78"/>
                  </a:rPr>
                  <a:t> </a:t>
                </a:r>
                <a:r>
                  <a:rPr lang="fa-IR" kern="100" dirty="0" smtClean="0">
                    <a:latin typeface="Cambria Math" panose="02040503050406030204" pitchFamily="18" charset="0"/>
                    <a:ea typeface="Times New Roman" panose="02020603050405020304" pitchFamily="18" charset="0"/>
                    <a:cs typeface="B Nazanin" panose="00000400000000000000" pitchFamily="2" charset="-78"/>
                  </a:rPr>
                  <a:t>بنویسید.</a:t>
                </a:r>
              </a:p>
              <a:p>
                <a:pPr algn="r" rtl="1">
                  <a:lnSpc>
                    <a:spcPct val="107000"/>
                  </a:lnSpc>
                  <a:spcAft>
                    <a:spcPts val="800"/>
                  </a:spcAft>
                </a:pPr>
                <a:endParaRPr lang="en-US" sz="1200" kern="100" dirty="0">
                  <a:effectLst/>
                  <a:latin typeface="Cambria Math" panose="02040503050406030204" pitchFamily="18"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l-GR" kern="100">
                          <a:latin typeface="Cambria Math" panose="02040503050406030204" pitchFamily="18" charset="0"/>
                          <a:ea typeface="Times New Roman" panose="02020603050405020304" pitchFamily="18" charset="0"/>
                          <a:cs typeface="B Nazanin" panose="00000400000000000000" pitchFamily="2" charset="-78"/>
                        </a:rPr>
                        <m:t>x</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e>
                      </m:d>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a</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jωt</m:t>
                              </m:r>
                            </m:sup>
                          </m:sSup>
                        </m:e>
                      </m:d>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a:rPr lang="en-US" i="1"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jb</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jωt</m:t>
                              </m:r>
                            </m:sup>
                          </m:sSup>
                        </m:e>
                      </m:d>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a</m:t>
                              </m:r>
                              <m:r>
                                <a:rPr lang="en-US" i="1"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jb</m:t>
                              </m:r>
                            </m:e>
                          </m:d>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jωt</m:t>
                              </m:r>
                            </m:sup>
                          </m:sSup>
                        </m:e>
                      </m:d>
                    </m:oMath>
                  </m:oMathPara>
                </a14:m>
                <a:endParaRPr lang="en-US" sz="1200" kern="100" dirty="0">
                  <a:effectLst/>
                  <a:latin typeface="Cambria Math" panose="02040503050406030204" pitchFamily="18"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Re</m:t>
                      </m:r>
                      <m:d>
                        <m:dPr>
                          <m:begChr m:val="["/>
                          <m:endChr m:val="]"/>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ad>
                            <m:radPr>
                              <m:degHide m:val="on"/>
                              <m:ctrlPr>
                                <a:rPr lang="en-US" i="1" kern="100">
                                  <a:latin typeface="Cambria Math" panose="02040503050406030204" pitchFamily="18" charset="0"/>
                                  <a:ea typeface="Times New Roman" panose="02020603050405020304" pitchFamily="18" charset="0"/>
                                  <a:cs typeface="B Nazanin" panose="00000400000000000000" pitchFamily="2" charset="-78"/>
                                </a:rPr>
                              </m:ctrlPr>
                            </m:radPr>
                            <m:deg/>
                            <m:e>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a</m:t>
                                  </m:r>
                                </m:e>
                                <m:sup>
                                  <m:r>
                                    <a:rPr lang="en-US" kern="100">
                                      <a:latin typeface="Cambria Math" panose="02040503050406030204" pitchFamily="18" charset="0"/>
                                      <a:ea typeface="Times New Roman" panose="02020603050405020304" pitchFamily="18" charset="0"/>
                                      <a:cs typeface="B Nazanin" panose="00000400000000000000" pitchFamily="2" charset="-78"/>
                                    </a:rPr>
                                    <m:t>2</m:t>
                                  </m:r>
                                </m:sup>
                              </m:sSup>
                              <m:r>
                                <a:rPr lang="en-US"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b</m:t>
                                  </m:r>
                                </m:e>
                                <m:sup>
                                  <m:r>
                                    <a:rPr lang="en-US" kern="100">
                                      <a:latin typeface="Cambria Math" panose="02040503050406030204" pitchFamily="18" charset="0"/>
                                      <a:ea typeface="Times New Roman" panose="02020603050405020304" pitchFamily="18" charset="0"/>
                                      <a:cs typeface="B Nazanin" panose="00000400000000000000" pitchFamily="2" charset="-78"/>
                                    </a:rPr>
                                    <m:t>2</m:t>
                                  </m:r>
                                </m:sup>
                              </m:sSup>
                            </m:e>
                          </m:rad>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tan</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1</m:t>
                                  </m:r>
                                </m:sup>
                              </m:sSup>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b</m:t>
                                  </m:r>
                                </m:num>
                                <m:den>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a</m:t>
                                  </m:r>
                                </m:den>
                              </m:f>
                            </m:sup>
                          </m:sSup>
                          <m:r>
                            <a:rPr lang="en-US"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jωt</m:t>
                              </m:r>
                            </m:sup>
                          </m:sSup>
                        </m:e>
                      </m:d>
                    </m:oMath>
                  </m:oMathPara>
                </a14:m>
                <a:endParaRPr lang="en-US" sz="1200" kern="100" dirty="0">
                  <a:effectLst/>
                  <a:latin typeface="Cambria Math" panose="02040503050406030204" pitchFamily="18"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x</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e>
                      </m:d>
                      <m:r>
                        <a:rPr lang="en-US" kern="100">
                          <a:latin typeface="Cambria Math" panose="02040503050406030204" pitchFamily="18" charset="0"/>
                          <a:ea typeface="Times New Roman" panose="02020603050405020304" pitchFamily="18" charset="0"/>
                          <a:cs typeface="B Nazanin" panose="00000400000000000000" pitchFamily="2" charset="-78"/>
                        </a:rPr>
                        <m:t>=</m:t>
                      </m:r>
                      <m:rad>
                        <m:radPr>
                          <m:degHide m:val="on"/>
                          <m:ctrlPr>
                            <a:rPr lang="en-US" i="1" kern="100">
                              <a:latin typeface="Cambria Math" panose="02040503050406030204" pitchFamily="18" charset="0"/>
                              <a:ea typeface="Times New Roman" panose="02020603050405020304" pitchFamily="18" charset="0"/>
                              <a:cs typeface="B Nazanin" panose="00000400000000000000" pitchFamily="2" charset="-78"/>
                            </a:rPr>
                          </m:ctrlPr>
                        </m:radPr>
                        <m:deg/>
                        <m:e>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a</m:t>
                              </m:r>
                            </m:e>
                            <m:sup>
                              <m:r>
                                <a:rPr lang="en-US" kern="100">
                                  <a:latin typeface="Cambria Math" panose="02040503050406030204" pitchFamily="18" charset="0"/>
                                  <a:ea typeface="Times New Roman" panose="02020603050405020304" pitchFamily="18" charset="0"/>
                                  <a:cs typeface="B Nazanin" panose="00000400000000000000" pitchFamily="2" charset="-78"/>
                                </a:rPr>
                                <m:t>2</m:t>
                              </m:r>
                            </m:sup>
                          </m:sSup>
                          <m:r>
                            <a:rPr lang="en-US"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b</m:t>
                              </m:r>
                            </m:e>
                            <m:sup>
                              <m:r>
                                <a:rPr lang="en-US" kern="100">
                                  <a:latin typeface="Cambria Math" panose="02040503050406030204" pitchFamily="18" charset="0"/>
                                  <a:ea typeface="Times New Roman" panose="02020603050405020304" pitchFamily="18" charset="0"/>
                                  <a:cs typeface="B Nazanin" panose="00000400000000000000" pitchFamily="2" charset="-78"/>
                                </a:rPr>
                                <m:t>2</m:t>
                              </m:r>
                            </m:sup>
                          </m:sSup>
                        </m:e>
                      </m:rad>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Cos</m:t>
                      </m:r>
                      <m:d>
                        <m:dPr>
                          <m:ctrlPr>
                            <a:rPr lang="en-US" i="1" kern="100">
                              <a:latin typeface="Cambria Math" panose="02040503050406030204" pitchFamily="18" charset="0"/>
                              <a:ea typeface="Times New Roman" panose="02020603050405020304" pitchFamily="18" charset="0"/>
                              <a:cs typeface="B Nazanin" panose="00000400000000000000" pitchFamily="2" charset="-78"/>
                            </a:rPr>
                          </m:ctrlPr>
                        </m:d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ωt</m:t>
                          </m:r>
                          <m:r>
                            <a:rPr lang="en-US" i="1"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tan</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1</m:t>
                              </m:r>
                            </m:sup>
                          </m:sSup>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b</m:t>
                              </m:r>
                            </m:num>
                            <m:den>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a</m:t>
                              </m:r>
                            </m:den>
                          </m:f>
                        </m:e>
                      </m:d>
                    </m:oMath>
                  </m:oMathPara>
                </a14:m>
                <a:endParaRPr lang="en-US" sz="1200" kern="100" dirty="0">
                  <a:effectLst/>
                  <a:latin typeface="Cambria Math" panose="02040503050406030204" pitchFamily="18"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28600" y="2932657"/>
                <a:ext cx="8763000" cy="2547877"/>
              </a:xfrm>
              <a:prstGeom prst="rect">
                <a:avLst/>
              </a:prstGeom>
              <a:blipFill>
                <a:blip r:embed="rId4"/>
                <a:stretch>
                  <a:fillRect t="-1675" r="-487"/>
                </a:stretch>
              </a:blipFill>
            </p:spPr>
            <p:txBody>
              <a:bodyPr/>
              <a:lstStyle/>
              <a:p>
                <a:r>
                  <a:rPr lang="en-US">
                    <a:noFill/>
                  </a:rPr>
                  <a:t> </a:t>
                </a:r>
              </a:p>
            </p:txBody>
          </p:sp>
        </mc:Fallback>
      </mc:AlternateContent>
      <p:sp>
        <p:nvSpPr>
          <p:cNvPr id="10" name="Rectangle 9"/>
          <p:cNvSpPr/>
          <p:nvPr/>
        </p:nvSpPr>
        <p:spPr>
          <a:xfrm>
            <a:off x="8151878" y="3352800"/>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mc:AlternateContent xmlns:mc="http://schemas.openxmlformats.org/markup-compatibility/2006" xmlns:a14="http://schemas.microsoft.com/office/drawing/2010/main">
        <mc:Choice Requires="a14">
          <p:sp>
            <p:nvSpPr>
              <p:cNvPr id="12" name="Rectangle 11"/>
              <p:cNvSpPr/>
              <p:nvPr/>
            </p:nvSpPr>
            <p:spPr>
              <a:xfrm>
                <a:off x="564126" y="5814606"/>
                <a:ext cx="8382000" cy="890244"/>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v"/>
                </a:pPr>
                <a:r>
                  <a:rPr lang="fa-IR"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نتیجه: </a:t>
                </a:r>
                <a:r>
                  <a:rPr lang="fa-IR"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اگر سیگنال سینوسی </a:t>
                </a:r>
                <a:r>
                  <a:rPr lang="el-GR"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ω</a:t>
                </a:r>
                <a:r>
                  <a:rPr lang="fa-IR" i="1"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 </a:t>
                </a:r>
                <a:r>
                  <a:rPr lang="fa-IR"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دارای فیزور</a:t>
                </a:r>
                <a14:m>
                  <m:oMath xmlns:m="http://schemas.openxmlformats.org/officeDocument/2006/math">
                    <m:r>
                      <a:rPr lang="en-US"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𝑎</m:t>
                    </m:r>
                    <m:r>
                      <a:rPr lang="en-US"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r>
                      <a:rPr lang="en-US"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𝑗𝑏</m:t>
                    </m:r>
                    <m:r>
                      <a:rPr lang="en-US" i="1" kern="100">
                        <a:solidFill>
                          <a:srgbClr val="0000FF"/>
                        </a:solidFill>
                        <a:latin typeface="Cambria Math" panose="02040503050406030204" pitchFamily="18" charset="0"/>
                        <a:ea typeface="Times New Roman" panose="02020603050405020304" pitchFamily="18" charset="0"/>
                        <a:cs typeface="B Nazanin" panose="00000400000000000000" pitchFamily="2" charset="-78"/>
                      </a:rPr>
                      <m:t> </m:t>
                    </m:r>
                  </m:oMath>
                </a14:m>
                <a:r>
                  <a:rPr lang="fa-IR"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a:t>
                </a:r>
                <a:r>
                  <a:rPr lang="fa-IR"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باشد، </a:t>
                </a:r>
                <a:r>
                  <a:rPr lang="fa-IR"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شکل آن به صورت زیر خواهد بود.</a:t>
                </a:r>
                <a:endParaRPr lang="en-US" sz="1200" kern="100" dirty="0">
                  <a:solidFill>
                    <a:srgbClr val="0000FF"/>
                  </a:solidFill>
                  <a:effectLst/>
                  <a:latin typeface="Cambria Math" panose="02040503050406030204" pitchFamily="18"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n-US" kern="10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m:t>a</m:t>
                      </m:r>
                      <m:r>
                        <m:rPr>
                          <m:sty m:val="p"/>
                        </m:rPr>
                        <a:rPr lang="en-US" b="0" i="0" kern="10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m:t>c</m:t>
                      </m:r>
                      <m:r>
                        <m:rPr>
                          <m:sty m:val="p"/>
                        </m:rPr>
                        <a:rPr lang="en-US" kern="10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m:t>osωt</m:t>
                      </m:r>
                      <m:r>
                        <a:rPr lang="en-US" i="1"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m:t>∓</m:t>
                      </m:r>
                      <m:r>
                        <m:rPr>
                          <m:sty m:val="p"/>
                        </m:rPr>
                        <a:rPr lang="en-US"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b</m:t>
                      </m:r>
                      <m:r>
                        <m:rPr>
                          <m:sty m:val="p"/>
                        </m:rPr>
                        <a:rPr lang="en-US" b="0" i="0" kern="10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m:t>s</m:t>
                      </m:r>
                      <m:r>
                        <m:rPr>
                          <m:sty m:val="p"/>
                        </m:rPr>
                        <a:rPr lang="en-US" kern="100">
                          <a:solidFill>
                            <a:srgbClr val="FF0000"/>
                          </a:solidFill>
                          <a:latin typeface="Cambria Math" panose="02040503050406030204" pitchFamily="18" charset="0"/>
                          <a:ea typeface="Times New Roman" panose="02020603050405020304" pitchFamily="18" charset="0"/>
                          <a:cs typeface="B Nazanin" panose="00000400000000000000" pitchFamily="2" charset="-78"/>
                        </a:rPr>
                        <m:t>inωt</m:t>
                      </m:r>
                    </m:oMath>
                  </m:oMathPara>
                </a14:m>
                <a:endParaRPr lang="en-US" sz="1200" kern="100" dirty="0">
                  <a:solidFill>
                    <a:srgbClr val="FF0000"/>
                  </a:solidFill>
                  <a:effectLst/>
                  <a:latin typeface="Cambria Math" panose="02040503050406030204" pitchFamily="18"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64126" y="5814606"/>
                <a:ext cx="8382000" cy="890244"/>
              </a:xfrm>
              <a:prstGeom prst="rect">
                <a:avLst/>
              </a:prstGeom>
              <a:blipFill>
                <a:blip r:embed="rId5"/>
                <a:stretch>
                  <a:fillRect t="-5479" r="-509"/>
                </a:stretch>
              </a:blipFill>
            </p:spPr>
            <p:txBody>
              <a:bodyPr/>
              <a:lstStyle/>
              <a:p>
                <a:r>
                  <a:rPr lang="en-US">
                    <a:noFill/>
                  </a:rPr>
                  <a:t> </a:t>
                </a:r>
              </a:p>
            </p:txBody>
          </p:sp>
        </mc:Fallback>
      </mc:AlternateContent>
      <p:sp>
        <p:nvSpPr>
          <p:cNvPr id="13" name="Rectangle 12"/>
          <p:cNvSpPr/>
          <p:nvPr/>
        </p:nvSpPr>
        <p:spPr>
          <a:xfrm>
            <a:off x="1488847" y="5345885"/>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8576759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dirty="0"/>
          </a:p>
        </p:txBody>
      </p:sp>
      <p:sp>
        <p:nvSpPr>
          <p:cNvPr id="3" name="Rectangle 2"/>
          <p:cNvSpPr/>
          <p:nvPr/>
        </p:nvSpPr>
        <p:spPr>
          <a:xfrm>
            <a:off x="3930100" y="193188"/>
            <a:ext cx="5101243" cy="854080"/>
          </a:xfrm>
          <a:prstGeom prst="rect">
            <a:avLst/>
          </a:prstGeom>
        </p:spPr>
        <p:txBody>
          <a:bodyPr wrap="square">
            <a:spAutoFit/>
          </a:bodyPr>
          <a:lstStyle/>
          <a:p>
            <a:pPr marL="342900" indent="-342900" algn="just" rtl="1">
              <a:buClr>
                <a:srgbClr val="FF0000"/>
              </a:buClr>
              <a:buFont typeface="Wingdings" panose="05000000000000000000" pitchFamily="2" charset="2"/>
              <a:buChar char="v"/>
            </a:pPr>
            <a:r>
              <a:rPr lang="fa-IR" altLang="en-US" sz="165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خاصیت جمع آثار در توان متوسط برای چند منبع سینوسی با فرکانس های متفاوت: </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مدار </a:t>
            </a:r>
            <a:r>
              <a:rPr lang="fa-IR" altLang="en-US" sz="1650" dirty="0">
                <a:latin typeface="Times New Roman" panose="02020603050405020304" pitchFamily="18" charset="0"/>
                <a:ea typeface="Calibri" panose="020F0502020204030204" pitchFamily="34" charset="0"/>
                <a:cs typeface="B Nazanin" panose="00000400000000000000" pitchFamily="2" charset="-78"/>
              </a:rPr>
              <a:t>مقابل را با دو ورودی سینوسی ولی با </a:t>
            </a:r>
            <a:r>
              <a:rPr lang="fa-IR" altLang="en-US" sz="1650" dirty="0" smtClean="0">
                <a:latin typeface="Times New Roman" panose="02020603050405020304" pitchFamily="18" charset="0"/>
                <a:ea typeface="Calibri" panose="020F0502020204030204" pitchFamily="34" charset="0"/>
                <a:cs typeface="B Nazanin" panose="00000400000000000000" pitchFamily="2" charset="-78"/>
              </a:rPr>
              <a:t>فرکانس های </a:t>
            </a:r>
            <a:r>
              <a:rPr lang="fa-IR" altLang="en-US" sz="1650" dirty="0">
                <a:latin typeface="Times New Roman" panose="02020603050405020304" pitchFamily="18" charset="0"/>
                <a:ea typeface="Calibri" panose="020F0502020204030204" pitchFamily="34" charset="0"/>
                <a:cs typeface="B Nazanin" panose="00000400000000000000" pitchFamily="2" charset="-78"/>
              </a:rPr>
              <a:t>مختلف در نظر بگیرید: </a:t>
            </a:r>
            <a:endParaRPr lang="en-US" altLang="en-US" sz="1650" dirty="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52400" y="9525"/>
            <a:ext cx="3585557" cy="1387897"/>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3355777" y="1061555"/>
                <a:ext cx="247176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0">
                                  <a:latin typeface="Cambria Math" panose="02040503050406030204" pitchFamily="18" charset="0"/>
                                </a:rPr>
                                <m:t>1</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m:rPr>
                                  <m:sty m:val="p"/>
                                </m:rPr>
                                <a:rPr lang="en-US" sz="1600" i="0">
                                  <a:latin typeface="Cambria Math" panose="02040503050406030204" pitchFamily="18" charset="0"/>
                                </a:rPr>
                                <m:t>I</m:t>
                              </m:r>
                            </m:e>
                            <m:sub>
                              <m:r>
                                <a:rPr lang="en-US" sz="1600" i="1">
                                  <a:latin typeface="Cambria Math" panose="02040503050406030204" pitchFamily="18" charset="0"/>
                                </a:rPr>
                                <m:t>𝑚</m:t>
                              </m:r>
                              <m:r>
                                <a:rPr lang="en-US" sz="1600" i="0">
                                  <a:latin typeface="Cambria Math" panose="02040503050406030204" pitchFamily="18" charset="0"/>
                                </a:rPr>
                                <m:t>1</m:t>
                              </m:r>
                            </m:sub>
                          </m:sSub>
                          <m:r>
                            <m:rPr>
                              <m:sty m:val="p"/>
                            </m:rPr>
                            <a:rPr lang="en-US" sz="1600" i="0">
                              <a:latin typeface="Cambria Math" panose="02040503050406030204" pitchFamily="18" charset="0"/>
                            </a:rPr>
                            <m:t>cos</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1</m:t>
                              </m:r>
                            </m:sub>
                          </m:sSub>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𝜑</m:t>
                              </m:r>
                            </m:e>
                            <m:sub>
                              <m:r>
                                <a:rPr lang="en-US" sz="1600" i="0">
                                  <a:latin typeface="Cambria Math" panose="02040503050406030204" pitchFamily="18" charset="0"/>
                                </a:rPr>
                                <m:t>1</m:t>
                              </m:r>
                            </m:sub>
                          </m:sSub>
                        </m:e>
                      </m:d>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3355777" y="1061555"/>
                <a:ext cx="2471766" cy="338554"/>
              </a:xfrm>
              <a:prstGeom prst="rect">
                <a:avLst/>
              </a:prstGeom>
              <a:blipFill>
                <a:blip r:embed="rId4"/>
                <a:stretch>
                  <a:fillRect t="-108929" r="-17241" b="-16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5849710" y="1041530"/>
                <a:ext cx="301710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  </m:t>
                              </m:r>
                              <m:r>
                                <a:rPr lang="en-US" sz="1600" i="1" smtClean="0">
                                  <a:latin typeface="Cambria Math" panose="02040503050406030204" pitchFamily="18" charset="0"/>
                                </a:rPr>
                                <m:t>𝑖</m:t>
                              </m:r>
                            </m:e>
                            <m:sub>
                              <m:r>
                                <a:rPr lang="en-US" sz="1600" i="0">
                                  <a:latin typeface="Cambria Math" panose="02040503050406030204" pitchFamily="18" charset="0"/>
                                </a:rPr>
                                <m:t>2</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m:rPr>
                                  <m:sty m:val="p"/>
                                </m:rPr>
                                <a:rPr lang="en-US" sz="1600" i="0">
                                  <a:latin typeface="Cambria Math" panose="02040503050406030204" pitchFamily="18" charset="0"/>
                                </a:rPr>
                                <m:t>I</m:t>
                              </m:r>
                            </m:e>
                            <m:sub>
                              <m:r>
                                <a:rPr lang="en-US" sz="1600" i="1">
                                  <a:latin typeface="Cambria Math" panose="02040503050406030204" pitchFamily="18" charset="0"/>
                                </a:rPr>
                                <m:t>𝑚</m:t>
                              </m:r>
                              <m:r>
                                <a:rPr lang="en-US" sz="1600" i="0">
                                  <a:latin typeface="Cambria Math" panose="02040503050406030204" pitchFamily="18" charset="0"/>
                                </a:rPr>
                                <m:t>2</m:t>
                              </m:r>
                            </m:sub>
                          </m:sSub>
                          <m:r>
                            <m:rPr>
                              <m:sty m:val="p"/>
                            </m:rPr>
                            <a:rPr lang="en-US" sz="1600" i="0">
                              <a:latin typeface="Cambria Math" panose="02040503050406030204" pitchFamily="18" charset="0"/>
                            </a:rPr>
                            <m:t>cos</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2</m:t>
                              </m:r>
                            </m:sub>
                          </m:sSub>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𝜑</m:t>
                              </m:r>
                            </m:e>
                            <m:sub>
                              <m:r>
                                <a:rPr lang="en-US" sz="1600" i="0">
                                  <a:latin typeface="Cambria Math" panose="02040503050406030204" pitchFamily="18" charset="0"/>
                                </a:rPr>
                                <m:t>2</m:t>
                              </m:r>
                            </m:sub>
                          </m:sSub>
                        </m:e>
                      </m:d>
                    </m:oMath>
                  </m:oMathPara>
                </a14:m>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5849710" y="1041530"/>
                <a:ext cx="3017108" cy="338554"/>
              </a:xfrm>
              <a:prstGeom prst="rect">
                <a:avLst/>
              </a:prstGeom>
              <a:blipFill>
                <a:blip r:embed="rId5"/>
                <a:stretch>
                  <a:fillRect t="-110909" r="-13131" b="-172727"/>
                </a:stretch>
              </a:blipFill>
            </p:spPr>
            <p:txBody>
              <a:bodyPr/>
              <a:lstStyle/>
              <a:p>
                <a:r>
                  <a:rPr lang="en-US">
                    <a:noFill/>
                  </a:rPr>
                  <a:t> </a:t>
                </a:r>
              </a:p>
            </p:txBody>
          </p:sp>
        </mc:Fallback>
      </mc:AlternateContent>
      <p:sp>
        <p:nvSpPr>
          <p:cNvPr id="7" name="Rectangle 6"/>
          <p:cNvSpPr/>
          <p:nvPr/>
        </p:nvSpPr>
        <p:spPr>
          <a:xfrm>
            <a:off x="715190" y="1370724"/>
            <a:ext cx="8305800" cy="346249"/>
          </a:xfrm>
          <a:prstGeom prst="rect">
            <a:avLst/>
          </a:prstGeom>
        </p:spPr>
        <p:txBody>
          <a:bodyPr wrap="square">
            <a:spAutoFit/>
          </a:bodyPr>
          <a:lstStyle/>
          <a:p>
            <a:pPr algn="just" rtl="1">
              <a:buClr>
                <a:srgbClr val="FF0000"/>
              </a:buClr>
            </a:pPr>
            <a:r>
              <a:rPr lang="fa-IR" altLang="en-US" sz="1650" dirty="0">
                <a:latin typeface="Times New Roman" panose="02020603050405020304" pitchFamily="18" charset="0"/>
                <a:ea typeface="Calibri" panose="020F0502020204030204" pitchFamily="34" charset="0"/>
                <a:cs typeface="B Nazanin" panose="00000400000000000000" pitchFamily="2" charset="-78"/>
              </a:rPr>
              <a:t>در صورت اعمال هریک از منابع جریان به تنهایی، ولتاژ دو سر مدار به شکل زیر خواهد بود: </a:t>
            </a:r>
            <a:endParaRPr lang="en-US" altLang="en-US" sz="165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600200" y="1718846"/>
                <a:ext cx="251870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1</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𝑚</m:t>
                              </m:r>
                              <m:r>
                                <a:rPr lang="en-US" sz="1600" i="0">
                                  <a:latin typeface="Cambria Math" panose="02040503050406030204" pitchFamily="18" charset="0"/>
                                </a:rPr>
                                <m:t>1</m:t>
                              </m:r>
                            </m:sub>
                          </m:sSub>
                          <m:r>
                            <m:rPr>
                              <m:sty m:val="p"/>
                            </m:rPr>
                            <a:rPr lang="en-US" sz="1600" i="0">
                              <a:latin typeface="Cambria Math" panose="02040503050406030204" pitchFamily="18" charset="0"/>
                            </a:rPr>
                            <m:t>cos</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1</m:t>
                              </m:r>
                            </m:sub>
                          </m:sSub>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i="0">
                                  <a:latin typeface="Cambria Math" panose="02040503050406030204" pitchFamily="18" charset="0"/>
                                </a:rPr>
                                <m:t>1</m:t>
                              </m:r>
                            </m:sub>
                          </m:sSub>
                        </m:e>
                      </m:d>
                    </m:oMath>
                  </m:oMathPara>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1600200" y="1718846"/>
                <a:ext cx="2518702" cy="338554"/>
              </a:xfrm>
              <a:prstGeom prst="rect">
                <a:avLst/>
              </a:prstGeom>
              <a:blipFill>
                <a:blip r:embed="rId6"/>
                <a:stretch>
                  <a:fillRect t="-108929" r="-16949" b="-16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128916" y="1702520"/>
                <a:ext cx="301916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600" i="1" smtClean="0">
                              <a:latin typeface="Cambria Math" panose="02040503050406030204" pitchFamily="18" charset="0"/>
                            </a:rPr>
                          </m:ctrlPr>
                        </m:dPr>
                        <m:e>
                          <m:sSub>
                            <m:sSubPr>
                              <m:ctrlPr>
                                <a:rPr lang="en-US" sz="1600" i="1">
                                  <a:latin typeface="Cambria Math" panose="02040503050406030204" pitchFamily="18" charset="0"/>
                                </a:rPr>
                              </m:ctrlPr>
                            </m:sSubPr>
                            <m:e>
                              <m:r>
                                <a:rPr lang="en-US" sz="1600" b="0" i="1" smtClean="0">
                                  <a:latin typeface="Cambria Math" panose="02040503050406030204" pitchFamily="18" charset="0"/>
                                </a:rPr>
                                <m:t>,  </m:t>
                              </m:r>
                              <m:r>
                                <a:rPr lang="en-US" sz="1600" i="1">
                                  <a:latin typeface="Cambria Math" panose="02040503050406030204" pitchFamily="18" charset="0"/>
                                </a:rPr>
                                <m:t>𝑣</m:t>
                              </m:r>
                            </m:e>
                            <m:sub>
                              <m:r>
                                <a:rPr lang="fa-IR" sz="1600" b="0" i="0" smtClean="0">
                                  <a:latin typeface="Cambria Math" panose="02040503050406030204" pitchFamily="18" charset="0"/>
                                </a:rPr>
                                <m:t>2</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𝑚</m:t>
                              </m:r>
                              <m:r>
                                <a:rPr lang="fa-IR" sz="1600" b="0" i="0" smtClean="0">
                                  <a:latin typeface="Cambria Math" panose="02040503050406030204" pitchFamily="18" charset="0"/>
                                </a:rPr>
                                <m:t>2</m:t>
                              </m:r>
                            </m:sub>
                          </m:sSub>
                          <m:r>
                            <m:rPr>
                              <m:sty m:val="p"/>
                            </m:rPr>
                            <a:rPr lang="en-US" sz="1600" i="0">
                              <a:latin typeface="Cambria Math" panose="02040503050406030204" pitchFamily="18" charset="0"/>
                            </a:rPr>
                            <m:t>cos</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fa-IR" sz="1600" b="0" i="0" smtClean="0">
                                  <a:latin typeface="Cambria Math" panose="02040503050406030204" pitchFamily="18" charset="0"/>
                                </a:rPr>
                                <m:t>2</m:t>
                              </m:r>
                            </m:sub>
                          </m:sSub>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fa-IR" sz="1600" b="0" i="0" smtClean="0">
                                  <a:latin typeface="Cambria Math" panose="02040503050406030204" pitchFamily="18" charset="0"/>
                                </a:rPr>
                                <m:t>2</m:t>
                              </m:r>
                            </m:sub>
                          </m:sSub>
                        </m:e>
                      </m:d>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4128916" y="1702520"/>
                <a:ext cx="3019160" cy="338554"/>
              </a:xfrm>
              <a:prstGeom prst="rect">
                <a:avLst/>
              </a:prstGeom>
              <a:blipFill>
                <a:blip r:embed="rId7"/>
                <a:stretch>
                  <a:fillRect t="-108929" r="-14718" b="-167857"/>
                </a:stretch>
              </a:blipFill>
            </p:spPr>
            <p:txBody>
              <a:bodyPr/>
              <a:lstStyle/>
              <a:p>
                <a:r>
                  <a:rPr lang="en-US">
                    <a:noFill/>
                  </a:rPr>
                  <a:t> </a:t>
                </a:r>
              </a:p>
            </p:txBody>
          </p:sp>
        </mc:Fallback>
      </mc:AlternateContent>
      <p:sp>
        <p:nvSpPr>
          <p:cNvPr id="10" name="Rectangle 9"/>
          <p:cNvSpPr/>
          <p:nvPr/>
        </p:nvSpPr>
        <p:spPr>
          <a:xfrm>
            <a:off x="4386139" y="1993921"/>
            <a:ext cx="4572000" cy="369332"/>
          </a:xfrm>
          <a:prstGeom prst="rect">
            <a:avLst/>
          </a:prstGeom>
        </p:spPr>
        <p:txBody>
          <a:bodyPr>
            <a:spAutoFit/>
          </a:bodyPr>
          <a:lstStyle/>
          <a:p>
            <a:pPr algn="just" rtl="1">
              <a:buClr>
                <a:srgbClr val="FF0000"/>
              </a:buClr>
            </a:pPr>
            <a:r>
              <a:rPr lang="fa-IR" altLang="en-US" dirty="0">
                <a:latin typeface="Times New Roman" panose="02020603050405020304" pitchFamily="18" charset="0"/>
                <a:ea typeface="Calibri" panose="020F0502020204030204" pitchFamily="34" charset="0"/>
                <a:cs typeface="B Nazanin" panose="00000400000000000000" pitchFamily="2" charset="-78"/>
              </a:rPr>
              <a:t>مطابق جمع آثار، برای ولتاژ </a:t>
            </a:r>
            <a:r>
              <a:rPr lang="en-US" altLang="en-US" dirty="0">
                <a:latin typeface="Times New Roman" panose="02020603050405020304" pitchFamily="18" charset="0"/>
                <a:ea typeface="Calibri" panose="020F0502020204030204" pitchFamily="34" charset="0"/>
                <a:cs typeface="B Nazanin" panose="00000400000000000000" pitchFamily="2" charset="-78"/>
              </a:rPr>
              <a:t>v(t)</a:t>
            </a:r>
            <a:r>
              <a:rPr lang="fa-IR" altLang="en-US" dirty="0">
                <a:latin typeface="Times New Roman" panose="02020603050405020304" pitchFamily="18" charset="0"/>
                <a:ea typeface="Calibri" panose="020F0502020204030204" pitchFamily="34" charset="0"/>
                <a:cs typeface="B Nazanin" panose="00000400000000000000" pitchFamily="2" charset="-78"/>
              </a:rPr>
              <a:t> و جریان </a:t>
            </a:r>
            <a:r>
              <a:rPr lang="en-US" altLang="en-US" dirty="0" err="1">
                <a:latin typeface="Times New Roman" panose="02020603050405020304" pitchFamily="18" charset="0"/>
                <a:ea typeface="Calibri" panose="020F0502020204030204" pitchFamily="34" charset="0"/>
                <a:cs typeface="B Nazanin" panose="00000400000000000000" pitchFamily="2" charset="-78"/>
              </a:rPr>
              <a:t>i</a:t>
            </a:r>
            <a:r>
              <a:rPr lang="en-US" altLang="en-US" dirty="0">
                <a:latin typeface="Times New Roman" panose="02020603050405020304" pitchFamily="18" charset="0"/>
                <a:ea typeface="Calibri" panose="020F0502020204030204" pitchFamily="34" charset="0"/>
                <a:cs typeface="B Nazanin" panose="00000400000000000000" pitchFamily="2" charset="-78"/>
              </a:rPr>
              <a:t>(t)</a:t>
            </a:r>
            <a:r>
              <a:rPr lang="fa-IR" altLang="en-US" dirty="0">
                <a:latin typeface="Times New Roman" panose="02020603050405020304" pitchFamily="18" charset="0"/>
                <a:ea typeface="Calibri" panose="020F0502020204030204" pitchFamily="34" charset="0"/>
                <a:cs typeface="B Nazanin" panose="00000400000000000000" pitchFamily="2" charset="-78"/>
              </a:rPr>
              <a:t> میتوان نوشت: </a:t>
            </a:r>
            <a:endParaRPr lang="en-US" altLang="en-US"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261939" y="2323254"/>
                <a:ext cx="6792613"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r>
                            <a:rPr lang="en-US" sz="1600" i="1">
                              <a:latin typeface="Cambria Math" panose="02040503050406030204" pitchFamily="18" charset="0"/>
                            </a:rPr>
                            <m:t>𝑣</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1</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a:rPr lang="en-US" sz="1600" i="0">
                                  <a:latin typeface="Cambria Math" panose="02040503050406030204" pitchFamily="18" charset="0"/>
                                </a:rPr>
                                <m:t>2</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𝑚</m:t>
                              </m:r>
                              <m:r>
                                <a:rPr lang="en-US" sz="1600" i="0">
                                  <a:latin typeface="Cambria Math" panose="02040503050406030204" pitchFamily="18" charset="0"/>
                                </a:rPr>
                                <m:t>1</m:t>
                              </m:r>
                            </m:sub>
                          </m:sSub>
                          <m:r>
                            <m:rPr>
                              <m:sty m:val="p"/>
                            </m:rPr>
                            <a:rPr lang="en-US" sz="1600" i="0">
                              <a:latin typeface="Cambria Math" panose="02040503050406030204" pitchFamily="18" charset="0"/>
                            </a:rPr>
                            <m:t>cos</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1</m:t>
                              </m:r>
                            </m:sub>
                          </m:sSub>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i="0">
                                  <a:latin typeface="Cambria Math" panose="02040503050406030204" pitchFamily="18" charset="0"/>
                                </a:rPr>
                                <m:t>1</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𝑚</m:t>
                              </m:r>
                              <m:r>
                                <a:rPr lang="en-US" sz="1600" i="0">
                                  <a:latin typeface="Cambria Math" panose="02040503050406030204" pitchFamily="18" charset="0"/>
                                </a:rPr>
                                <m:t>2</m:t>
                              </m:r>
                            </m:sub>
                          </m:sSub>
                          <m:r>
                            <m:rPr>
                              <m:sty m:val="p"/>
                            </m:rPr>
                            <a:rPr lang="en-US" sz="1600" i="0">
                              <a:latin typeface="Cambria Math" panose="02040503050406030204" pitchFamily="18" charset="0"/>
                            </a:rPr>
                            <m:t>cos</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2</m:t>
                              </m:r>
                            </m:sub>
                          </m:sSub>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i="0">
                                  <a:latin typeface="Cambria Math" panose="02040503050406030204" pitchFamily="18" charset="0"/>
                                </a:rPr>
                                <m:t>2</m:t>
                              </m:r>
                            </m:sub>
                          </m:sSub>
                        </m:e>
                      </m:d>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261939" y="2323254"/>
                <a:ext cx="6792613" cy="338554"/>
              </a:xfrm>
              <a:prstGeom prst="rect">
                <a:avLst/>
              </a:prstGeom>
              <a:blipFill>
                <a:blip r:embed="rId8"/>
                <a:stretch>
                  <a:fillRect t="-108929" b="-167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67515" y="2553092"/>
                <a:ext cx="6776224"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0">
                                  <a:latin typeface="Cambria Math" panose="02040503050406030204" pitchFamily="18" charset="0"/>
                                </a:rPr>
                                <m:t>1</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0">
                                  <a:latin typeface="Cambria Math" panose="02040503050406030204" pitchFamily="18" charset="0"/>
                                </a:rPr>
                                <m:t>2</m:t>
                              </m:r>
                            </m:sub>
                          </m:sSub>
                          <m:r>
                            <a:rPr lang="en-US" sz="1600" i="0">
                              <a:latin typeface="Cambria Math" panose="02040503050406030204" pitchFamily="18" charset="0"/>
                            </a:rPr>
                            <m:t>(</m:t>
                          </m:r>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𝑚</m:t>
                              </m:r>
                              <m:r>
                                <a:rPr lang="en-US" sz="1600" i="0">
                                  <a:latin typeface="Cambria Math" panose="02040503050406030204" pitchFamily="18" charset="0"/>
                                </a:rPr>
                                <m:t>1</m:t>
                              </m:r>
                            </m:sub>
                          </m:sSub>
                          <m:r>
                            <m:rPr>
                              <m:sty m:val="p"/>
                            </m:rPr>
                            <a:rPr lang="en-US" sz="1600" i="0">
                              <a:latin typeface="Cambria Math" panose="02040503050406030204" pitchFamily="18" charset="0"/>
                            </a:rPr>
                            <m:t>cos</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1</m:t>
                              </m:r>
                            </m:sub>
                          </m:sSub>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𝜑</m:t>
                              </m:r>
                            </m:e>
                            <m:sub>
                              <m:r>
                                <a:rPr lang="en-US" sz="1600" i="0">
                                  <a:latin typeface="Cambria Math" panose="02040503050406030204" pitchFamily="18" charset="0"/>
                                </a:rPr>
                                <m:t>1</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i="1">
                                  <a:latin typeface="Cambria Math" panose="02040503050406030204" pitchFamily="18" charset="0"/>
                                </a:rPr>
                                <m:t>𝑚</m:t>
                              </m:r>
                              <m:r>
                                <a:rPr lang="en-US" sz="1600" i="0">
                                  <a:latin typeface="Cambria Math" panose="02040503050406030204" pitchFamily="18" charset="0"/>
                                </a:rPr>
                                <m:t>2</m:t>
                              </m:r>
                            </m:sub>
                          </m:sSub>
                          <m:r>
                            <m:rPr>
                              <m:sty m:val="p"/>
                            </m:rPr>
                            <a:rPr lang="en-US" sz="1600" i="0">
                              <a:latin typeface="Cambria Math" panose="02040503050406030204" pitchFamily="18" charset="0"/>
                            </a:rPr>
                            <m:t>cos</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𝜔</m:t>
                              </m:r>
                            </m:e>
                            <m:sub>
                              <m:r>
                                <a:rPr lang="en-US" sz="1600" i="0">
                                  <a:latin typeface="Cambria Math" panose="02040503050406030204" pitchFamily="18" charset="0"/>
                                </a:rPr>
                                <m:t>2</m:t>
                              </m:r>
                            </m:sub>
                          </m:sSub>
                          <m:r>
                            <a:rPr lang="en-US" sz="1600" i="1">
                              <a:latin typeface="Cambria Math" panose="02040503050406030204" pitchFamily="18" charset="0"/>
                            </a:rPr>
                            <m:t>𝑡</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𝜑</m:t>
                              </m:r>
                            </m:e>
                            <m:sub>
                              <m:r>
                                <a:rPr lang="en-US" sz="1600" i="0">
                                  <a:latin typeface="Cambria Math" panose="02040503050406030204" pitchFamily="18" charset="0"/>
                                </a:rPr>
                                <m:t>2</m:t>
                              </m:r>
                            </m:sub>
                          </m:sSub>
                        </m:e>
                      </m:d>
                    </m:oMath>
                  </m:oMathPara>
                </a14:m>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1267515" y="2553092"/>
                <a:ext cx="6776224" cy="338554"/>
              </a:xfrm>
              <a:prstGeom prst="rect">
                <a:avLst/>
              </a:prstGeom>
              <a:blipFill>
                <a:blip r:embed="rId9"/>
                <a:stretch>
                  <a:fillRect t="-110909" b="-1727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5031" y="2891646"/>
                <a:ext cx="7839017" cy="191456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500" i="1" smtClean="0">
                          <a:latin typeface="Cambria Math" panose="02040503050406030204" pitchFamily="18" charset="0"/>
                        </a:rPr>
                        <m:t>𝑝</m:t>
                      </m:r>
                      <m:r>
                        <a:rPr lang="en-US" sz="1500" i="0">
                          <a:latin typeface="Cambria Math" panose="02040503050406030204" pitchFamily="18" charset="0"/>
                        </a:rPr>
                        <m:t>(</m:t>
                      </m:r>
                      <m:r>
                        <a:rPr lang="en-US" sz="1500" i="1">
                          <a:latin typeface="Cambria Math" panose="02040503050406030204" pitchFamily="18" charset="0"/>
                        </a:rPr>
                        <m:t>𝑡</m:t>
                      </m:r>
                      <m:r>
                        <a:rPr lang="en-US" sz="1500" i="0">
                          <a:latin typeface="Cambria Math" panose="02040503050406030204" pitchFamily="18" charset="0"/>
                        </a:rPr>
                        <m:t>)=</m:t>
                      </m:r>
                      <m:r>
                        <a:rPr lang="en-US" sz="1500" i="1">
                          <a:latin typeface="Cambria Math" panose="02040503050406030204" pitchFamily="18" charset="0"/>
                        </a:rPr>
                        <m:t>𝑣</m:t>
                      </m:r>
                      <m:r>
                        <a:rPr lang="en-US" sz="1500" i="0">
                          <a:latin typeface="Cambria Math" panose="02040503050406030204" pitchFamily="18" charset="0"/>
                        </a:rPr>
                        <m:t>(</m:t>
                      </m:r>
                      <m:r>
                        <a:rPr lang="en-US" sz="1500" i="1">
                          <a:latin typeface="Cambria Math" panose="02040503050406030204" pitchFamily="18" charset="0"/>
                        </a:rPr>
                        <m:t>𝑡</m:t>
                      </m:r>
                      <m:r>
                        <a:rPr lang="en-US" sz="1500" i="0">
                          <a:latin typeface="Cambria Math" panose="02040503050406030204" pitchFamily="18" charset="0"/>
                        </a:rPr>
                        <m:t>)</m:t>
                      </m:r>
                      <m:r>
                        <a:rPr lang="en-US" sz="1500" i="1">
                          <a:latin typeface="Cambria Math" panose="02040503050406030204" pitchFamily="18" charset="0"/>
                        </a:rPr>
                        <m:t>𝑖</m:t>
                      </m:r>
                      <m:r>
                        <a:rPr lang="en-US" sz="1500" i="0">
                          <a:latin typeface="Cambria Math" panose="02040503050406030204" pitchFamily="18" charset="0"/>
                        </a:rPr>
                        <m:t>(</m:t>
                      </m:r>
                      <m:r>
                        <a:rPr lang="en-US" sz="1500" i="1">
                          <a:latin typeface="Cambria Math" panose="02040503050406030204" pitchFamily="18" charset="0"/>
                        </a:rPr>
                        <m:t>𝑡</m:t>
                      </m:r>
                      <m:r>
                        <a:rPr lang="en-US" sz="1500" i="0">
                          <a:latin typeface="Cambria Math" panose="02040503050406030204" pitchFamily="18" charset="0"/>
                        </a:rPr>
                        <m:t>)=</m:t>
                      </m:r>
                      <m:m>
                        <m:mPr>
                          <m:mcs>
                            <m:mc>
                              <m:mcPr>
                                <m:count m:val="1"/>
                                <m:mcJc m:val="center"/>
                              </m:mcPr>
                            </m:mc>
                          </m:mcs>
                          <m:ctrlPr>
                            <a:rPr lang="en-US" sz="1500" i="1">
                              <a:latin typeface="Cambria Math" panose="02040503050406030204" pitchFamily="18" charset="0"/>
                            </a:rPr>
                          </m:ctrlPr>
                        </m:mPr>
                        <m:mr>
                          <m:e>
                            <m:r>
                              <m:rPr>
                                <m:brk m:alnAt="7"/>
                              </m:rPr>
                              <a:rPr lang="en-US" sz="1500" b="0" i="1" smtClean="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𝑉</m:t>
                                    </m:r>
                                  </m:e>
                                  <m:sub>
                                    <m:r>
                                      <a:rPr lang="en-US" sz="1500" i="1">
                                        <a:latin typeface="Cambria Math" panose="02040503050406030204" pitchFamily="18" charset="0"/>
                                      </a:rPr>
                                      <m:t>𝑚</m:t>
                                    </m:r>
                                    <m:r>
                                      <a:rPr lang="en-US" sz="1500">
                                        <a:latin typeface="Cambria Math" panose="02040503050406030204" pitchFamily="18" charset="0"/>
                                      </a:rPr>
                                      <m:t>1</m:t>
                                    </m:r>
                                  </m:sub>
                                </m:sSub>
                                <m:sSub>
                                  <m:sSubPr>
                                    <m:ctrlPr>
                                      <a:rPr lang="en-US" sz="1500" i="1">
                                        <a:latin typeface="Cambria Math" panose="02040503050406030204" pitchFamily="18" charset="0"/>
                                      </a:rPr>
                                    </m:ctrlPr>
                                  </m:sSubPr>
                                  <m:e>
                                    <m:r>
                                      <m:rPr>
                                        <m:sty m:val="p"/>
                                      </m:rPr>
                                      <a:rPr lang="en-US" sz="1500">
                                        <a:latin typeface="Cambria Math" panose="02040503050406030204" pitchFamily="18" charset="0"/>
                                      </a:rPr>
                                      <m:t>I</m:t>
                                    </m:r>
                                  </m:e>
                                  <m:sub>
                                    <m:r>
                                      <a:rPr lang="en-US" sz="1500" i="1">
                                        <a:latin typeface="Cambria Math" panose="02040503050406030204" pitchFamily="18" charset="0"/>
                                      </a:rPr>
                                      <m:t>𝑚</m:t>
                                    </m:r>
                                    <m:r>
                                      <a:rPr lang="en-US" sz="1500">
                                        <a:latin typeface="Cambria Math" panose="02040503050406030204" pitchFamily="18" charset="0"/>
                                      </a:rPr>
                                      <m:t>1</m:t>
                                    </m:r>
                                  </m:sub>
                                </m:sSub>
                              </m:num>
                              <m:den>
                                <m:r>
                                  <a:rPr lang="en-US" sz="1500">
                                    <a:latin typeface="Cambria Math" panose="02040503050406030204" pitchFamily="18" charset="0"/>
                                  </a:rPr>
                                  <m:t>2</m:t>
                                </m:r>
                              </m:den>
                            </m:f>
                            <m:r>
                              <m:rPr>
                                <m:sty m:val="p"/>
                              </m:rPr>
                              <a:rPr lang="en-US" sz="1500">
                                <a:latin typeface="Cambria Math" panose="02040503050406030204" pitchFamily="18" charset="0"/>
                              </a:rPr>
                              <m:t>cos</m:t>
                            </m:r>
                            <m:r>
                              <a:rPr lang="en-US" sz="1500">
                                <a:latin typeface="Cambria Math" panose="02040503050406030204" pitchFamily="18" charset="0"/>
                              </a:rPr>
                              <m:t>(</m:t>
                            </m:r>
                            <m:r>
                              <a:rPr lang="en-US" sz="1500">
                                <a:latin typeface="Cambria Math" panose="02040503050406030204" pitchFamily="18" charset="0"/>
                              </a:rPr>
                              <m:t>2</m:t>
                            </m:r>
                            <m:r>
                              <a:rPr lang="en-US" sz="1500" i="1">
                                <a:latin typeface="Cambria Math" panose="02040503050406030204" pitchFamily="18" charset="0"/>
                              </a:rPr>
                              <m:t>𝜔</m:t>
                            </m:r>
                            <m:r>
                              <a:rPr lang="fa-IR" sz="1500" i="1" baseline="-25000">
                                <a:latin typeface="Cambria Math" panose="02040503050406030204" pitchFamily="18" charset="0"/>
                              </a:rPr>
                              <m:t>1</m:t>
                            </m:r>
                            <m:r>
                              <m:rPr>
                                <m:sty m:val="p"/>
                              </m:rPr>
                              <a:rPr lang="en-US" sz="1500">
                                <a:latin typeface="Cambria Math" panose="02040503050406030204" pitchFamily="18" charset="0"/>
                              </a:rPr>
                              <m:t>t</m:t>
                            </m:r>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𝜃</m:t>
                                </m:r>
                              </m:e>
                              <m:sub>
                                <m:r>
                                  <a:rPr lang="en-US" sz="1500">
                                    <a:latin typeface="Cambria Math" panose="02040503050406030204" pitchFamily="18" charset="0"/>
                                  </a:rPr>
                                  <m:t>1</m:t>
                                </m:r>
                              </m:sub>
                            </m:sSub>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𝜑</m:t>
                                </m:r>
                              </m:e>
                              <m:sub>
                                <m:r>
                                  <a:rPr lang="en-US" sz="1500">
                                    <a:latin typeface="Cambria Math" panose="02040503050406030204" pitchFamily="18" charset="0"/>
                                  </a:rPr>
                                  <m:t>1</m:t>
                                </m:r>
                              </m:sub>
                            </m:sSub>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𝑉</m:t>
                                    </m:r>
                                  </m:e>
                                  <m:sub>
                                    <m:r>
                                      <a:rPr lang="en-US" sz="1500" i="1">
                                        <a:latin typeface="Cambria Math" panose="02040503050406030204" pitchFamily="18" charset="0"/>
                                      </a:rPr>
                                      <m:t>𝑚</m:t>
                                    </m:r>
                                    <m:r>
                                      <a:rPr lang="en-US" sz="1500">
                                        <a:latin typeface="Cambria Math" panose="02040503050406030204" pitchFamily="18" charset="0"/>
                                      </a:rPr>
                                      <m:t>1</m:t>
                                    </m:r>
                                  </m:sub>
                                </m:sSub>
                                <m:sSub>
                                  <m:sSubPr>
                                    <m:ctrlPr>
                                      <a:rPr lang="en-US" sz="1500" i="1">
                                        <a:latin typeface="Cambria Math" panose="02040503050406030204" pitchFamily="18" charset="0"/>
                                      </a:rPr>
                                    </m:ctrlPr>
                                  </m:sSubPr>
                                  <m:e>
                                    <m:r>
                                      <m:rPr>
                                        <m:sty m:val="p"/>
                                      </m:rPr>
                                      <a:rPr lang="en-US" sz="1500">
                                        <a:latin typeface="Cambria Math" panose="02040503050406030204" pitchFamily="18" charset="0"/>
                                      </a:rPr>
                                      <m:t>I</m:t>
                                    </m:r>
                                  </m:e>
                                  <m:sub>
                                    <m:r>
                                      <a:rPr lang="en-US" sz="1500" i="1">
                                        <a:latin typeface="Cambria Math" panose="02040503050406030204" pitchFamily="18" charset="0"/>
                                      </a:rPr>
                                      <m:t>𝑚</m:t>
                                    </m:r>
                                    <m:r>
                                      <a:rPr lang="en-US" sz="1500">
                                        <a:latin typeface="Cambria Math" panose="02040503050406030204" pitchFamily="18" charset="0"/>
                                      </a:rPr>
                                      <m:t>1</m:t>
                                    </m:r>
                                  </m:sub>
                                </m:sSub>
                              </m:num>
                              <m:den>
                                <m:r>
                                  <a:rPr lang="en-US" sz="1500">
                                    <a:latin typeface="Cambria Math" panose="02040503050406030204" pitchFamily="18" charset="0"/>
                                  </a:rPr>
                                  <m:t>2</m:t>
                                </m:r>
                              </m:den>
                            </m:f>
                            <m:r>
                              <m:rPr>
                                <m:sty m:val="p"/>
                              </m:rPr>
                              <a:rPr lang="en-US" sz="1500">
                                <a:latin typeface="Cambria Math" panose="02040503050406030204" pitchFamily="18" charset="0"/>
                              </a:rPr>
                              <m:t>cos</m:t>
                            </m:r>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𝜃</m:t>
                                </m:r>
                              </m:e>
                              <m:sub>
                                <m:r>
                                  <a:rPr lang="en-US" sz="1500">
                                    <a:latin typeface="Cambria Math" panose="02040503050406030204" pitchFamily="18" charset="0"/>
                                  </a:rPr>
                                  <m:t>1</m:t>
                                </m:r>
                              </m:sub>
                            </m:sSub>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𝜑</m:t>
                                </m:r>
                              </m:e>
                              <m:sub>
                                <m:r>
                                  <a:rPr lang="en-US" sz="1500">
                                    <a:latin typeface="Cambria Math" panose="02040503050406030204" pitchFamily="18" charset="0"/>
                                  </a:rPr>
                                  <m:t>1</m:t>
                                </m:r>
                              </m:sub>
                            </m:sSub>
                            <m:r>
                              <a:rPr lang="en-US" sz="1500" b="0" i="1" smtClean="0">
                                <a:latin typeface="Cambria Math" panose="02040503050406030204" pitchFamily="18" charset="0"/>
                              </a:rPr>
                              <m:t>)</m:t>
                            </m:r>
                          </m:e>
                        </m:mr>
                        <m:mr>
                          <m:e>
                            <m:r>
                              <a:rPr lang="en-US" sz="1500" b="0" i="1" smtClean="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𝑉</m:t>
                                    </m:r>
                                  </m:e>
                                  <m:sub>
                                    <m:r>
                                      <a:rPr lang="en-US" sz="1500" i="1">
                                        <a:latin typeface="Cambria Math" panose="02040503050406030204" pitchFamily="18" charset="0"/>
                                      </a:rPr>
                                      <m:t>𝑚</m:t>
                                    </m:r>
                                    <m:r>
                                      <a:rPr lang="en-US" sz="1500">
                                        <a:latin typeface="Cambria Math" panose="02040503050406030204" pitchFamily="18" charset="0"/>
                                      </a:rPr>
                                      <m:t>2</m:t>
                                    </m:r>
                                  </m:sub>
                                </m:sSub>
                                <m:sSub>
                                  <m:sSubPr>
                                    <m:ctrlPr>
                                      <a:rPr lang="en-US" sz="1500" i="1">
                                        <a:latin typeface="Cambria Math" panose="02040503050406030204" pitchFamily="18" charset="0"/>
                                      </a:rPr>
                                    </m:ctrlPr>
                                  </m:sSubPr>
                                  <m:e>
                                    <m:r>
                                      <m:rPr>
                                        <m:sty m:val="p"/>
                                      </m:rPr>
                                      <a:rPr lang="en-US" sz="1500">
                                        <a:latin typeface="Cambria Math" panose="02040503050406030204" pitchFamily="18" charset="0"/>
                                      </a:rPr>
                                      <m:t>I</m:t>
                                    </m:r>
                                  </m:e>
                                  <m:sub>
                                    <m:r>
                                      <a:rPr lang="en-US" sz="1500" i="1">
                                        <a:latin typeface="Cambria Math" panose="02040503050406030204" pitchFamily="18" charset="0"/>
                                      </a:rPr>
                                      <m:t>𝑚</m:t>
                                    </m:r>
                                    <m:r>
                                      <a:rPr lang="en-US" sz="1500">
                                        <a:latin typeface="Cambria Math" panose="02040503050406030204" pitchFamily="18" charset="0"/>
                                      </a:rPr>
                                      <m:t>2</m:t>
                                    </m:r>
                                  </m:sub>
                                </m:sSub>
                              </m:num>
                              <m:den>
                                <m:r>
                                  <a:rPr lang="en-US" sz="1500">
                                    <a:latin typeface="Cambria Math" panose="02040503050406030204" pitchFamily="18" charset="0"/>
                                  </a:rPr>
                                  <m:t>2</m:t>
                                </m:r>
                              </m:den>
                            </m:f>
                            <m:r>
                              <m:rPr>
                                <m:sty m:val="p"/>
                              </m:rPr>
                              <a:rPr lang="en-US" sz="1500">
                                <a:latin typeface="Cambria Math" panose="02040503050406030204" pitchFamily="18" charset="0"/>
                              </a:rPr>
                              <m:t>cos</m:t>
                            </m:r>
                            <m:r>
                              <a:rPr lang="en-US" sz="1500">
                                <a:latin typeface="Cambria Math" panose="02040503050406030204" pitchFamily="18" charset="0"/>
                              </a:rPr>
                              <m:t>(</m:t>
                            </m:r>
                            <m:r>
                              <a:rPr lang="en-US" sz="1500">
                                <a:latin typeface="Cambria Math" panose="02040503050406030204" pitchFamily="18" charset="0"/>
                              </a:rPr>
                              <m:t>2</m:t>
                            </m:r>
                            <m:r>
                              <a:rPr lang="en-US" sz="1500" i="1">
                                <a:latin typeface="Cambria Math" panose="02040503050406030204" pitchFamily="18" charset="0"/>
                              </a:rPr>
                              <m:t>𝜔</m:t>
                            </m:r>
                            <m:r>
                              <a:rPr lang="en-US" sz="1500" b="0" i="1" baseline="-25000" smtClean="0">
                                <a:latin typeface="Cambria Math" panose="02040503050406030204" pitchFamily="18" charset="0"/>
                              </a:rPr>
                              <m:t>2</m:t>
                            </m:r>
                            <m:r>
                              <m:rPr>
                                <m:sty m:val="p"/>
                              </m:rPr>
                              <a:rPr lang="en-US" sz="1500">
                                <a:latin typeface="Cambria Math" panose="02040503050406030204" pitchFamily="18" charset="0"/>
                              </a:rPr>
                              <m:t>t</m:t>
                            </m:r>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𝜃</m:t>
                                </m:r>
                              </m:e>
                              <m:sub>
                                <m:r>
                                  <a:rPr lang="en-US" sz="1500">
                                    <a:latin typeface="Cambria Math" panose="02040503050406030204" pitchFamily="18" charset="0"/>
                                  </a:rPr>
                                  <m:t>2</m:t>
                                </m:r>
                              </m:sub>
                            </m:sSub>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𝜑</m:t>
                                </m:r>
                              </m:e>
                              <m:sub>
                                <m:r>
                                  <a:rPr lang="en-US" sz="1500">
                                    <a:latin typeface="Cambria Math" panose="02040503050406030204" pitchFamily="18" charset="0"/>
                                  </a:rPr>
                                  <m:t>2</m:t>
                                </m:r>
                              </m:sub>
                            </m:sSub>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𝑉</m:t>
                                    </m:r>
                                  </m:e>
                                  <m:sub>
                                    <m:r>
                                      <a:rPr lang="en-US" sz="1500" i="1">
                                        <a:latin typeface="Cambria Math" panose="02040503050406030204" pitchFamily="18" charset="0"/>
                                      </a:rPr>
                                      <m:t>𝑚</m:t>
                                    </m:r>
                                    <m:r>
                                      <a:rPr lang="en-US" sz="1500">
                                        <a:latin typeface="Cambria Math" panose="02040503050406030204" pitchFamily="18" charset="0"/>
                                      </a:rPr>
                                      <m:t>2</m:t>
                                    </m:r>
                                  </m:sub>
                                </m:sSub>
                                <m:sSub>
                                  <m:sSubPr>
                                    <m:ctrlPr>
                                      <a:rPr lang="en-US" sz="1500" i="1">
                                        <a:latin typeface="Cambria Math" panose="02040503050406030204" pitchFamily="18" charset="0"/>
                                      </a:rPr>
                                    </m:ctrlPr>
                                  </m:sSubPr>
                                  <m:e>
                                    <m:r>
                                      <m:rPr>
                                        <m:sty m:val="p"/>
                                      </m:rPr>
                                      <a:rPr lang="en-US" sz="1500">
                                        <a:latin typeface="Cambria Math" panose="02040503050406030204" pitchFamily="18" charset="0"/>
                                      </a:rPr>
                                      <m:t>I</m:t>
                                    </m:r>
                                  </m:e>
                                  <m:sub>
                                    <m:r>
                                      <a:rPr lang="en-US" sz="1500" i="1">
                                        <a:latin typeface="Cambria Math" panose="02040503050406030204" pitchFamily="18" charset="0"/>
                                      </a:rPr>
                                      <m:t>𝑚</m:t>
                                    </m:r>
                                    <m:r>
                                      <a:rPr lang="en-US" sz="1500">
                                        <a:latin typeface="Cambria Math" panose="02040503050406030204" pitchFamily="18" charset="0"/>
                                      </a:rPr>
                                      <m:t>2</m:t>
                                    </m:r>
                                  </m:sub>
                                </m:sSub>
                              </m:num>
                              <m:den>
                                <m:r>
                                  <a:rPr lang="en-US" sz="1500">
                                    <a:latin typeface="Cambria Math" panose="02040503050406030204" pitchFamily="18" charset="0"/>
                                  </a:rPr>
                                  <m:t>2</m:t>
                                </m:r>
                              </m:den>
                            </m:f>
                            <m:r>
                              <m:rPr>
                                <m:sty m:val="p"/>
                              </m:rPr>
                              <a:rPr lang="en-US" sz="1500">
                                <a:latin typeface="Cambria Math" panose="02040503050406030204" pitchFamily="18" charset="0"/>
                              </a:rPr>
                              <m:t>cos</m:t>
                            </m:r>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𝜃</m:t>
                                </m:r>
                              </m:e>
                              <m:sub>
                                <m:r>
                                  <a:rPr lang="en-US" sz="1500">
                                    <a:latin typeface="Cambria Math" panose="02040503050406030204" pitchFamily="18" charset="0"/>
                                  </a:rPr>
                                  <m:t>2</m:t>
                                </m:r>
                              </m:sub>
                            </m:sSub>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𝜑</m:t>
                                </m:r>
                              </m:e>
                              <m:sub>
                                <m:r>
                                  <a:rPr lang="en-US" sz="1500">
                                    <a:latin typeface="Cambria Math" panose="02040503050406030204" pitchFamily="18" charset="0"/>
                                  </a:rPr>
                                  <m:t>2</m:t>
                                </m:r>
                              </m:sub>
                            </m:sSub>
                            <m:r>
                              <a:rPr lang="en-US" sz="1500" b="0" i="1" smtClean="0">
                                <a:latin typeface="Cambria Math" panose="02040503050406030204" pitchFamily="18" charset="0"/>
                              </a:rPr>
                              <m:t>)</m:t>
                            </m:r>
                          </m:e>
                        </m:mr>
                        <m:mr>
                          <m:e>
                            <m:r>
                              <a:rPr lang="en-US" sz="1500" b="0" i="1" smtClean="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𝑉</m:t>
                                    </m:r>
                                  </m:e>
                                  <m:sub>
                                    <m:r>
                                      <a:rPr lang="en-US" sz="1500" i="1">
                                        <a:latin typeface="Cambria Math" panose="02040503050406030204" pitchFamily="18" charset="0"/>
                                      </a:rPr>
                                      <m:t>𝑚</m:t>
                                    </m:r>
                                    <m:r>
                                      <a:rPr lang="en-US" sz="1500">
                                        <a:latin typeface="Cambria Math" panose="02040503050406030204" pitchFamily="18" charset="0"/>
                                      </a:rPr>
                                      <m:t>1</m:t>
                                    </m:r>
                                  </m:sub>
                                </m:sSub>
                                <m:sSub>
                                  <m:sSubPr>
                                    <m:ctrlPr>
                                      <a:rPr lang="en-US" sz="1500" i="1">
                                        <a:latin typeface="Cambria Math" panose="02040503050406030204" pitchFamily="18" charset="0"/>
                                      </a:rPr>
                                    </m:ctrlPr>
                                  </m:sSubPr>
                                  <m:e>
                                    <m:r>
                                      <m:rPr>
                                        <m:sty m:val="p"/>
                                      </m:rPr>
                                      <a:rPr lang="en-US" sz="1500">
                                        <a:latin typeface="Cambria Math" panose="02040503050406030204" pitchFamily="18" charset="0"/>
                                      </a:rPr>
                                      <m:t>I</m:t>
                                    </m:r>
                                  </m:e>
                                  <m:sub>
                                    <m:r>
                                      <a:rPr lang="en-US" sz="1500" i="1">
                                        <a:latin typeface="Cambria Math" panose="02040503050406030204" pitchFamily="18" charset="0"/>
                                      </a:rPr>
                                      <m:t>𝑚</m:t>
                                    </m:r>
                                    <m:r>
                                      <a:rPr lang="en-US" sz="1500">
                                        <a:latin typeface="Cambria Math" panose="02040503050406030204" pitchFamily="18" charset="0"/>
                                      </a:rPr>
                                      <m:t>2</m:t>
                                    </m:r>
                                  </m:sub>
                                </m:sSub>
                              </m:num>
                              <m:den>
                                <m:r>
                                  <a:rPr lang="en-US" sz="1500">
                                    <a:latin typeface="Cambria Math" panose="02040503050406030204" pitchFamily="18" charset="0"/>
                                  </a:rPr>
                                  <m:t>2</m:t>
                                </m:r>
                              </m:den>
                            </m:f>
                            <m:r>
                              <m:rPr>
                                <m:sty m:val="p"/>
                              </m:rPr>
                              <a:rPr lang="en-US" sz="1500">
                                <a:latin typeface="Cambria Math" panose="02040503050406030204" pitchFamily="18" charset="0"/>
                              </a:rPr>
                              <m:t>cos</m:t>
                            </m:r>
                            <m:r>
                              <a:rPr lang="en-US" sz="1500">
                                <a:latin typeface="Cambria Math" panose="02040503050406030204" pitchFamily="18" charset="0"/>
                              </a:rPr>
                              <m:t>((</m:t>
                            </m:r>
                            <m:r>
                              <a:rPr lang="en-US" sz="1500" i="1">
                                <a:latin typeface="Cambria Math" panose="02040503050406030204" pitchFamily="18" charset="0"/>
                              </a:rPr>
                              <m:t>𝜔</m:t>
                            </m:r>
                            <m:r>
                              <a:rPr lang="en-US" sz="1500" i="1" baseline="-25000">
                                <a:latin typeface="Cambria Math" panose="02040503050406030204" pitchFamily="18" charset="0"/>
                              </a:rPr>
                              <m:t>1</m:t>
                            </m:r>
                            <m:r>
                              <a:rPr lang="en-US" sz="1500" i="1">
                                <a:latin typeface="Cambria Math" panose="02040503050406030204" pitchFamily="18" charset="0"/>
                              </a:rPr>
                              <m:t>+</m:t>
                            </m:r>
                            <m:r>
                              <a:rPr lang="en-US" sz="1500" i="1">
                                <a:latin typeface="Cambria Math" panose="02040503050406030204" pitchFamily="18" charset="0"/>
                              </a:rPr>
                              <m:t>𝜔</m:t>
                            </m:r>
                            <m:r>
                              <a:rPr lang="en-US" sz="1500" i="1" baseline="-25000">
                                <a:latin typeface="Cambria Math" panose="02040503050406030204" pitchFamily="18" charset="0"/>
                              </a:rPr>
                              <m:t>2</m:t>
                            </m:r>
                            <m:r>
                              <a:rPr lang="en-US" sz="1500" i="1">
                                <a:latin typeface="Cambria Math" panose="02040503050406030204" pitchFamily="18" charset="0"/>
                              </a:rPr>
                              <m:t>)</m:t>
                            </m:r>
                            <m:r>
                              <a:rPr lang="en-US" sz="1500" i="1">
                                <a:latin typeface="Cambria Math" panose="02040503050406030204" pitchFamily="18" charset="0"/>
                              </a:rPr>
                              <m:t>𝑡</m:t>
                            </m:r>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𝜃</m:t>
                                </m:r>
                              </m:e>
                              <m:sub>
                                <m:r>
                                  <a:rPr lang="en-US" sz="1500">
                                    <a:latin typeface="Cambria Math" panose="02040503050406030204" pitchFamily="18" charset="0"/>
                                  </a:rPr>
                                  <m:t>1</m:t>
                                </m:r>
                              </m:sub>
                            </m:sSub>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𝜑</m:t>
                                </m:r>
                              </m:e>
                              <m:sub>
                                <m:r>
                                  <a:rPr lang="en-US" sz="1500">
                                    <a:latin typeface="Cambria Math" panose="02040503050406030204" pitchFamily="18" charset="0"/>
                                  </a:rPr>
                                  <m:t>2</m:t>
                                </m:r>
                              </m:sub>
                            </m:sSub>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𝑉</m:t>
                                    </m:r>
                                  </m:e>
                                  <m:sub>
                                    <m:r>
                                      <a:rPr lang="en-US" sz="1500" i="1">
                                        <a:latin typeface="Cambria Math" panose="02040503050406030204" pitchFamily="18" charset="0"/>
                                      </a:rPr>
                                      <m:t>𝑚</m:t>
                                    </m:r>
                                    <m:r>
                                      <a:rPr lang="en-US" sz="1500">
                                        <a:latin typeface="Cambria Math" panose="02040503050406030204" pitchFamily="18" charset="0"/>
                                      </a:rPr>
                                      <m:t>1</m:t>
                                    </m:r>
                                  </m:sub>
                                </m:sSub>
                                <m:sSub>
                                  <m:sSubPr>
                                    <m:ctrlPr>
                                      <a:rPr lang="en-US" sz="1500" i="1">
                                        <a:latin typeface="Cambria Math" panose="02040503050406030204" pitchFamily="18" charset="0"/>
                                      </a:rPr>
                                    </m:ctrlPr>
                                  </m:sSubPr>
                                  <m:e>
                                    <m:r>
                                      <m:rPr>
                                        <m:sty m:val="p"/>
                                      </m:rPr>
                                      <a:rPr lang="en-US" sz="1500">
                                        <a:latin typeface="Cambria Math" panose="02040503050406030204" pitchFamily="18" charset="0"/>
                                      </a:rPr>
                                      <m:t>I</m:t>
                                    </m:r>
                                  </m:e>
                                  <m:sub>
                                    <m:r>
                                      <a:rPr lang="en-US" sz="1500" i="1">
                                        <a:latin typeface="Cambria Math" panose="02040503050406030204" pitchFamily="18" charset="0"/>
                                      </a:rPr>
                                      <m:t>𝑚</m:t>
                                    </m:r>
                                    <m:r>
                                      <a:rPr lang="en-US" sz="1500">
                                        <a:latin typeface="Cambria Math" panose="02040503050406030204" pitchFamily="18" charset="0"/>
                                      </a:rPr>
                                      <m:t>2</m:t>
                                    </m:r>
                                  </m:sub>
                                </m:sSub>
                              </m:num>
                              <m:den>
                                <m:r>
                                  <a:rPr lang="en-US" sz="1500">
                                    <a:latin typeface="Cambria Math" panose="02040503050406030204" pitchFamily="18" charset="0"/>
                                  </a:rPr>
                                  <m:t>2</m:t>
                                </m:r>
                              </m:den>
                            </m:f>
                            <m:r>
                              <m:rPr>
                                <m:sty m:val="p"/>
                              </m:rPr>
                              <a:rPr lang="en-US" sz="1500">
                                <a:latin typeface="Cambria Math" panose="02040503050406030204" pitchFamily="18" charset="0"/>
                              </a:rPr>
                              <m:t>cos</m:t>
                            </m:r>
                            <m:r>
                              <a:rPr lang="en-US" sz="1500">
                                <a:latin typeface="Cambria Math" panose="02040503050406030204" pitchFamily="18" charset="0"/>
                              </a:rPr>
                              <m:t>((</m:t>
                            </m:r>
                            <m:r>
                              <a:rPr lang="en-US" sz="1500" i="1">
                                <a:latin typeface="Cambria Math" panose="02040503050406030204" pitchFamily="18" charset="0"/>
                              </a:rPr>
                              <m:t>𝜔</m:t>
                            </m:r>
                            <m:r>
                              <a:rPr lang="en-US" sz="1500" i="1" baseline="-25000">
                                <a:latin typeface="Cambria Math" panose="02040503050406030204" pitchFamily="18" charset="0"/>
                              </a:rPr>
                              <m:t>1</m:t>
                            </m:r>
                            <m:r>
                              <a:rPr lang="en-US" sz="1500" b="0" i="1" smtClean="0">
                                <a:latin typeface="Cambria Math" panose="02040503050406030204" pitchFamily="18" charset="0"/>
                              </a:rPr>
                              <m:t>−</m:t>
                            </m:r>
                            <m:r>
                              <a:rPr lang="en-US" sz="1500" i="1">
                                <a:latin typeface="Cambria Math" panose="02040503050406030204" pitchFamily="18" charset="0"/>
                              </a:rPr>
                              <m:t>𝜔</m:t>
                            </m:r>
                            <m:r>
                              <a:rPr lang="en-US" sz="1500" i="1" baseline="-25000">
                                <a:latin typeface="Cambria Math" panose="02040503050406030204" pitchFamily="18" charset="0"/>
                              </a:rPr>
                              <m:t>2</m:t>
                            </m:r>
                            <m:r>
                              <a:rPr lang="en-US" sz="1500" i="1">
                                <a:latin typeface="Cambria Math" panose="02040503050406030204" pitchFamily="18" charset="0"/>
                              </a:rPr>
                              <m:t>)</m:t>
                            </m:r>
                            <m:r>
                              <a:rPr lang="en-US" sz="1500" i="1">
                                <a:latin typeface="Cambria Math" panose="02040503050406030204" pitchFamily="18" charset="0"/>
                              </a:rPr>
                              <m:t>𝑡</m:t>
                            </m:r>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𝜃</m:t>
                                </m:r>
                              </m:e>
                              <m:sub>
                                <m:r>
                                  <a:rPr lang="en-US" sz="1500">
                                    <a:latin typeface="Cambria Math" panose="02040503050406030204" pitchFamily="18" charset="0"/>
                                  </a:rPr>
                                  <m:t>1</m:t>
                                </m:r>
                              </m:sub>
                            </m:sSub>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𝜑</m:t>
                                </m:r>
                              </m:e>
                              <m:sub>
                                <m:r>
                                  <a:rPr lang="en-US" sz="1500">
                                    <a:latin typeface="Cambria Math" panose="02040503050406030204" pitchFamily="18" charset="0"/>
                                  </a:rPr>
                                  <m:t>2</m:t>
                                </m:r>
                              </m:sub>
                            </m:sSub>
                            <m:r>
                              <a:rPr lang="en-US" sz="1500" b="0" i="1" smtClean="0">
                                <a:latin typeface="Cambria Math" panose="02040503050406030204" pitchFamily="18" charset="0"/>
                              </a:rPr>
                              <m:t>)</m:t>
                            </m:r>
                          </m:e>
                        </m:mr>
                        <m:mr>
                          <m:e>
                            <m:r>
                              <a:rPr lang="en-US" sz="1500" b="0" i="1" smtClean="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𝑉</m:t>
                                    </m:r>
                                  </m:e>
                                  <m:sub>
                                    <m:r>
                                      <a:rPr lang="en-US" sz="1500" i="1">
                                        <a:latin typeface="Cambria Math" panose="02040503050406030204" pitchFamily="18" charset="0"/>
                                      </a:rPr>
                                      <m:t>𝑚</m:t>
                                    </m:r>
                                    <m:r>
                                      <a:rPr lang="en-US" sz="1500">
                                        <a:latin typeface="Cambria Math" panose="02040503050406030204" pitchFamily="18" charset="0"/>
                                      </a:rPr>
                                      <m:t>2</m:t>
                                    </m:r>
                                  </m:sub>
                                </m:sSub>
                                <m:sSub>
                                  <m:sSubPr>
                                    <m:ctrlPr>
                                      <a:rPr lang="en-US" sz="1500" i="1">
                                        <a:latin typeface="Cambria Math" panose="02040503050406030204" pitchFamily="18" charset="0"/>
                                      </a:rPr>
                                    </m:ctrlPr>
                                  </m:sSubPr>
                                  <m:e>
                                    <m:r>
                                      <m:rPr>
                                        <m:sty m:val="p"/>
                                      </m:rPr>
                                      <a:rPr lang="en-US" sz="1500">
                                        <a:latin typeface="Cambria Math" panose="02040503050406030204" pitchFamily="18" charset="0"/>
                                      </a:rPr>
                                      <m:t>I</m:t>
                                    </m:r>
                                  </m:e>
                                  <m:sub>
                                    <m:r>
                                      <a:rPr lang="en-US" sz="1500" i="1">
                                        <a:latin typeface="Cambria Math" panose="02040503050406030204" pitchFamily="18" charset="0"/>
                                      </a:rPr>
                                      <m:t>𝑚</m:t>
                                    </m:r>
                                    <m:r>
                                      <a:rPr lang="en-US" sz="1500">
                                        <a:latin typeface="Cambria Math" panose="02040503050406030204" pitchFamily="18" charset="0"/>
                                      </a:rPr>
                                      <m:t>1</m:t>
                                    </m:r>
                                  </m:sub>
                                </m:sSub>
                              </m:num>
                              <m:den>
                                <m:r>
                                  <a:rPr lang="en-US" sz="1500">
                                    <a:latin typeface="Cambria Math" panose="02040503050406030204" pitchFamily="18" charset="0"/>
                                  </a:rPr>
                                  <m:t>2</m:t>
                                </m:r>
                              </m:den>
                            </m:f>
                            <m:r>
                              <m:rPr>
                                <m:sty m:val="p"/>
                              </m:rPr>
                              <a:rPr lang="en-US" sz="1500">
                                <a:latin typeface="Cambria Math" panose="02040503050406030204" pitchFamily="18" charset="0"/>
                              </a:rPr>
                              <m:t>cos</m:t>
                            </m:r>
                            <m:r>
                              <a:rPr lang="en-US" sz="1500">
                                <a:latin typeface="Cambria Math" panose="02040503050406030204" pitchFamily="18" charset="0"/>
                              </a:rPr>
                              <m:t>((</m:t>
                            </m:r>
                            <m:r>
                              <a:rPr lang="en-US" sz="1500" i="1">
                                <a:latin typeface="Cambria Math" panose="02040503050406030204" pitchFamily="18" charset="0"/>
                              </a:rPr>
                              <m:t>𝜔</m:t>
                            </m:r>
                            <m:r>
                              <a:rPr lang="en-US" sz="1500" i="1" baseline="-25000">
                                <a:latin typeface="Cambria Math" panose="02040503050406030204" pitchFamily="18" charset="0"/>
                              </a:rPr>
                              <m:t>1</m:t>
                            </m:r>
                            <m:r>
                              <a:rPr lang="en-US" sz="1500" i="1">
                                <a:latin typeface="Cambria Math" panose="02040503050406030204" pitchFamily="18" charset="0"/>
                              </a:rPr>
                              <m:t>+</m:t>
                            </m:r>
                            <m:r>
                              <a:rPr lang="en-US" sz="1500" i="1">
                                <a:latin typeface="Cambria Math" panose="02040503050406030204" pitchFamily="18" charset="0"/>
                              </a:rPr>
                              <m:t>𝜔</m:t>
                            </m:r>
                            <m:r>
                              <a:rPr lang="en-US" sz="1500" b="0" i="1" baseline="-25000" smtClean="0">
                                <a:latin typeface="Cambria Math" panose="02040503050406030204" pitchFamily="18" charset="0"/>
                              </a:rPr>
                              <m:t>2</m:t>
                            </m:r>
                            <m:r>
                              <a:rPr lang="en-US" sz="1500" b="0" i="1" smtClean="0">
                                <a:latin typeface="Cambria Math" panose="02040503050406030204" pitchFamily="18" charset="0"/>
                              </a:rPr>
                              <m:t>)</m:t>
                            </m:r>
                            <m:r>
                              <a:rPr lang="en-US" sz="1500" i="1">
                                <a:latin typeface="Cambria Math" panose="02040503050406030204" pitchFamily="18" charset="0"/>
                              </a:rPr>
                              <m:t>𝑡</m:t>
                            </m:r>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𝜃</m:t>
                                </m:r>
                              </m:e>
                              <m:sub>
                                <m:r>
                                  <a:rPr lang="en-US" sz="1500">
                                    <a:latin typeface="Cambria Math" panose="02040503050406030204" pitchFamily="18" charset="0"/>
                                  </a:rPr>
                                  <m:t>2</m:t>
                                </m:r>
                              </m:sub>
                            </m:sSub>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𝜑</m:t>
                                </m:r>
                              </m:e>
                              <m:sub>
                                <m:r>
                                  <a:rPr lang="en-US" sz="1500">
                                    <a:latin typeface="Cambria Math" panose="02040503050406030204" pitchFamily="18" charset="0"/>
                                  </a:rPr>
                                  <m:t>1</m:t>
                                </m:r>
                              </m:sub>
                            </m:sSub>
                            <m:r>
                              <a:rPr lang="en-US" sz="1500">
                                <a:latin typeface="Cambria Math" panose="02040503050406030204" pitchFamily="18" charset="0"/>
                              </a:rPr>
                              <m:t>)+</m:t>
                            </m:r>
                            <m:f>
                              <m:fPr>
                                <m:ctrlPr>
                                  <a:rPr lang="en-US" sz="1500" i="1">
                                    <a:latin typeface="Cambria Math" panose="02040503050406030204" pitchFamily="18" charset="0"/>
                                  </a:rPr>
                                </m:ctrlPr>
                              </m:fPr>
                              <m:num>
                                <m:sSub>
                                  <m:sSubPr>
                                    <m:ctrlPr>
                                      <a:rPr lang="en-US" sz="1500" i="1">
                                        <a:latin typeface="Cambria Math" panose="02040503050406030204" pitchFamily="18" charset="0"/>
                                      </a:rPr>
                                    </m:ctrlPr>
                                  </m:sSubPr>
                                  <m:e>
                                    <m:r>
                                      <a:rPr lang="en-US" sz="1500" i="1">
                                        <a:latin typeface="Cambria Math" panose="02040503050406030204" pitchFamily="18" charset="0"/>
                                      </a:rPr>
                                      <m:t>𝑉</m:t>
                                    </m:r>
                                  </m:e>
                                  <m:sub>
                                    <m:r>
                                      <a:rPr lang="en-US" sz="1500" i="1">
                                        <a:latin typeface="Cambria Math" panose="02040503050406030204" pitchFamily="18" charset="0"/>
                                      </a:rPr>
                                      <m:t>𝑚</m:t>
                                    </m:r>
                                    <m:r>
                                      <a:rPr lang="en-US" sz="1500">
                                        <a:latin typeface="Cambria Math" panose="02040503050406030204" pitchFamily="18" charset="0"/>
                                      </a:rPr>
                                      <m:t>2</m:t>
                                    </m:r>
                                  </m:sub>
                                </m:sSub>
                                <m:sSub>
                                  <m:sSubPr>
                                    <m:ctrlPr>
                                      <a:rPr lang="en-US" sz="1500" i="1">
                                        <a:latin typeface="Cambria Math" panose="02040503050406030204" pitchFamily="18" charset="0"/>
                                      </a:rPr>
                                    </m:ctrlPr>
                                  </m:sSubPr>
                                  <m:e>
                                    <m:r>
                                      <m:rPr>
                                        <m:sty m:val="p"/>
                                      </m:rPr>
                                      <a:rPr lang="en-US" sz="1500">
                                        <a:latin typeface="Cambria Math" panose="02040503050406030204" pitchFamily="18" charset="0"/>
                                      </a:rPr>
                                      <m:t>I</m:t>
                                    </m:r>
                                  </m:e>
                                  <m:sub>
                                    <m:r>
                                      <a:rPr lang="en-US" sz="1500" i="1">
                                        <a:latin typeface="Cambria Math" panose="02040503050406030204" pitchFamily="18" charset="0"/>
                                      </a:rPr>
                                      <m:t>𝑚</m:t>
                                    </m:r>
                                    <m:r>
                                      <a:rPr lang="en-US" sz="1500">
                                        <a:latin typeface="Cambria Math" panose="02040503050406030204" pitchFamily="18" charset="0"/>
                                      </a:rPr>
                                      <m:t>1</m:t>
                                    </m:r>
                                  </m:sub>
                                </m:sSub>
                              </m:num>
                              <m:den>
                                <m:r>
                                  <a:rPr lang="en-US" sz="1500">
                                    <a:latin typeface="Cambria Math" panose="02040503050406030204" pitchFamily="18" charset="0"/>
                                  </a:rPr>
                                  <m:t>2</m:t>
                                </m:r>
                              </m:den>
                            </m:f>
                            <m:r>
                              <m:rPr>
                                <m:sty m:val="p"/>
                              </m:rPr>
                              <a:rPr lang="en-US" sz="1500">
                                <a:latin typeface="Cambria Math" panose="02040503050406030204" pitchFamily="18" charset="0"/>
                              </a:rPr>
                              <m:t>cos</m:t>
                            </m:r>
                            <m:r>
                              <a:rPr lang="en-US" sz="1500">
                                <a:latin typeface="Cambria Math" panose="02040503050406030204" pitchFamily="18" charset="0"/>
                              </a:rPr>
                              <m:t>(</m:t>
                            </m:r>
                            <m:d>
                              <m:dPr>
                                <m:ctrlPr>
                                  <a:rPr lang="en-US" sz="1500" i="1">
                                    <a:latin typeface="Cambria Math" panose="02040503050406030204" pitchFamily="18" charset="0"/>
                                  </a:rPr>
                                </m:ctrlPr>
                              </m:dPr>
                              <m:e>
                                <m:r>
                                  <a:rPr lang="en-US" sz="1500" i="1">
                                    <a:latin typeface="Cambria Math" panose="02040503050406030204" pitchFamily="18" charset="0"/>
                                  </a:rPr>
                                  <m:t>𝜔</m:t>
                                </m:r>
                                <m:r>
                                  <a:rPr lang="en-US" sz="1500" i="1" baseline="-25000" smtClean="0">
                                    <a:latin typeface="Cambria Math" panose="02040503050406030204" pitchFamily="18" charset="0"/>
                                  </a:rPr>
                                  <m:t>1</m:t>
                                </m:r>
                                <m:r>
                                  <a:rPr lang="en-US" sz="1500" b="0" i="1" smtClean="0">
                                    <a:latin typeface="Cambria Math" panose="02040503050406030204" pitchFamily="18" charset="0"/>
                                  </a:rPr>
                                  <m:t>−</m:t>
                                </m:r>
                                <m:r>
                                  <a:rPr lang="en-US" sz="1500" i="1">
                                    <a:latin typeface="Cambria Math" panose="02040503050406030204" pitchFamily="18" charset="0"/>
                                  </a:rPr>
                                  <m:t>𝜔</m:t>
                                </m:r>
                                <m:r>
                                  <a:rPr lang="en-US" sz="1500" b="0" i="1" baseline="-25000" smtClean="0">
                                    <a:latin typeface="Cambria Math" panose="02040503050406030204" pitchFamily="18" charset="0"/>
                                  </a:rPr>
                                  <m:t>2</m:t>
                                </m:r>
                                <m:r>
                                  <a:rPr lang="en-US" sz="1500" b="0" i="1" smtClean="0">
                                    <a:latin typeface="Cambria Math" panose="02040503050406030204" pitchFamily="18" charset="0"/>
                                  </a:rPr>
                                  <m:t>)</m:t>
                                </m:r>
                                <m:r>
                                  <a:rPr lang="en-US" sz="1500" i="1">
                                    <a:latin typeface="Cambria Math" panose="02040503050406030204" pitchFamily="18" charset="0"/>
                                  </a:rPr>
                                  <m:t>𝑡</m:t>
                                </m:r>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𝜃</m:t>
                                    </m:r>
                                  </m:e>
                                  <m:sub>
                                    <m:r>
                                      <a:rPr lang="en-US" sz="1500">
                                        <a:latin typeface="Cambria Math" panose="02040503050406030204" pitchFamily="18" charset="0"/>
                                      </a:rPr>
                                      <m:t>2</m:t>
                                    </m:r>
                                  </m:sub>
                                </m:sSub>
                                <m:r>
                                  <a:rPr lang="en-US" sz="1500">
                                    <a:latin typeface="Cambria Math" panose="02040503050406030204" pitchFamily="18" charset="0"/>
                                  </a:rPr>
                                  <m:t>−</m:t>
                                </m:r>
                                <m:sSub>
                                  <m:sSubPr>
                                    <m:ctrlPr>
                                      <a:rPr lang="en-US" sz="1500" i="1">
                                        <a:latin typeface="Cambria Math" panose="02040503050406030204" pitchFamily="18" charset="0"/>
                                      </a:rPr>
                                    </m:ctrlPr>
                                  </m:sSubPr>
                                  <m:e>
                                    <m:r>
                                      <a:rPr lang="en-US" sz="1500" i="1">
                                        <a:latin typeface="Cambria Math" panose="02040503050406030204" pitchFamily="18" charset="0"/>
                                      </a:rPr>
                                      <m:t>𝜑</m:t>
                                    </m:r>
                                  </m:e>
                                  <m:sub>
                                    <m:r>
                                      <a:rPr lang="en-US" sz="1500">
                                        <a:latin typeface="Cambria Math" panose="02040503050406030204" pitchFamily="18" charset="0"/>
                                      </a:rPr>
                                      <m:t>1</m:t>
                                    </m:r>
                                  </m:sub>
                                </m:sSub>
                              </m:e>
                            </m:d>
                            <m:r>
                              <a:rPr lang="en-US" sz="1500" b="0" i="1" smtClean="0">
                                <a:latin typeface="Cambria Math" panose="02040503050406030204" pitchFamily="18" charset="0"/>
                              </a:rPr>
                              <m:t>]</m:t>
                            </m:r>
                            <m:r>
                              <a:rPr lang="en-US" sz="1500" i="1" smtClean="0">
                                <a:latin typeface="Cambria Math" panose="02040503050406030204" pitchFamily="18" charset="0"/>
                              </a:rPr>
                              <m:t> </m:t>
                            </m:r>
                          </m:e>
                        </m:mr>
                      </m:m>
                    </m:oMath>
                  </m:oMathPara>
                </a14:m>
                <a:endParaRPr lang="en-US" sz="1500" dirty="0"/>
              </a:p>
            </p:txBody>
          </p:sp>
        </mc:Choice>
        <mc:Fallback xmlns="">
          <p:sp>
            <p:nvSpPr>
              <p:cNvPr id="13" name="Rectangle 12"/>
              <p:cNvSpPr>
                <a:spLocks noRot="1" noChangeAspect="1" noMove="1" noResize="1" noEditPoints="1" noAdjustHandles="1" noChangeArrowheads="1" noChangeShapeType="1" noTextEdit="1"/>
              </p:cNvSpPr>
              <p:nvPr/>
            </p:nvSpPr>
            <p:spPr>
              <a:xfrm>
                <a:off x="-65031" y="2891646"/>
                <a:ext cx="7839017" cy="1914563"/>
              </a:xfrm>
              <a:prstGeom prst="rect">
                <a:avLst/>
              </a:prstGeom>
              <a:blipFill>
                <a:blip r:embed="rId10"/>
                <a:stretch>
                  <a:fillRect/>
                </a:stretch>
              </a:blipFill>
            </p:spPr>
            <p:txBody>
              <a:bodyPr/>
              <a:lstStyle/>
              <a:p>
                <a:r>
                  <a:rPr lang="en-US">
                    <a:noFill/>
                  </a:rPr>
                  <a:t> </a:t>
                </a:r>
              </a:p>
            </p:txBody>
          </p:sp>
        </mc:Fallback>
      </mc:AlternateContent>
      <p:sp>
        <p:nvSpPr>
          <p:cNvPr id="14" name="Rectangle 13"/>
          <p:cNvSpPr>
            <a:spLocks noChangeArrowheads="1"/>
          </p:cNvSpPr>
          <p:nvPr/>
        </p:nvSpPr>
        <p:spPr bwMode="auto">
          <a:xfrm>
            <a:off x="6025517" y="3037718"/>
            <a:ext cx="26438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sz="14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توان لحظه ای نظیر منبع اول:</a:t>
            </a:r>
            <a:endParaRPr lang="en-US" altLang="en-US" sz="1400" b="1" dirty="0">
              <a:solidFill>
                <a:srgbClr val="3333FF"/>
              </a:solidFill>
              <a:ea typeface="Calibri" panose="020F0502020204030204" pitchFamily="34" charset="0"/>
              <a:cs typeface="Arial" panose="020B0604020202020204" pitchFamily="34" charset="0"/>
            </a:endParaRPr>
          </a:p>
        </p:txBody>
      </p:sp>
      <p:sp>
        <p:nvSpPr>
          <p:cNvPr id="15" name="Rectangle 14"/>
          <p:cNvSpPr>
            <a:spLocks noChangeArrowheads="1"/>
          </p:cNvSpPr>
          <p:nvPr/>
        </p:nvSpPr>
        <p:spPr bwMode="auto">
          <a:xfrm>
            <a:off x="6087372" y="3473240"/>
            <a:ext cx="26438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sz="14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توان لحظه ای نظیر منبع دوم:</a:t>
            </a:r>
            <a:endParaRPr lang="en-US" altLang="en-US" sz="1400" b="1" dirty="0">
              <a:solidFill>
                <a:srgbClr val="3333FF"/>
              </a:solidFill>
              <a:ea typeface="Calibri" panose="020F0502020204030204" pitchFamily="34" charset="0"/>
              <a:cs typeface="Arial" panose="020B0604020202020204" pitchFamily="34" charset="0"/>
            </a:endParaRPr>
          </a:p>
        </p:txBody>
      </p:sp>
      <p:sp>
        <p:nvSpPr>
          <p:cNvPr id="16" name="Right Brace 15"/>
          <p:cNvSpPr/>
          <p:nvPr/>
        </p:nvSpPr>
        <p:spPr>
          <a:xfrm>
            <a:off x="7548620" y="3905449"/>
            <a:ext cx="230689" cy="791344"/>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7" name="Rectangle 16"/>
          <p:cNvSpPr>
            <a:spLocks noChangeArrowheads="1"/>
          </p:cNvSpPr>
          <p:nvPr/>
        </p:nvSpPr>
        <p:spPr bwMode="auto">
          <a:xfrm>
            <a:off x="7455674" y="3962400"/>
            <a:ext cx="1640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r" rtl="1" eaLnBrk="1" hangingPunct="1">
              <a:spcAft>
                <a:spcPts val="0"/>
              </a:spcAft>
              <a:buClr>
                <a:srgbClr val="FF0000"/>
              </a:buClr>
            </a:pPr>
            <a:r>
              <a:rPr lang="fa-IR" altLang="en-US" sz="14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مقدار متوسط این 4 جمله صفر است اگر</a:t>
            </a:r>
            <a:endParaRPr lang="en-US" altLang="en-US" sz="1400" b="1" dirty="0">
              <a:solidFill>
                <a:srgbClr val="3333FF"/>
              </a:solidFill>
              <a:ea typeface="Calibri" panose="020F0502020204030204" pitchFamily="34" charset="0"/>
              <a:cs typeface="Arial" panose="020B0604020202020204" pitchFamily="34" charset="0"/>
            </a:endParaRPr>
          </a:p>
        </p:txBody>
      </p:sp>
      <p:sp>
        <p:nvSpPr>
          <p:cNvPr id="20" name="Rectangle 19"/>
          <p:cNvSpPr>
            <a:spLocks noChangeArrowheads="1"/>
          </p:cNvSpPr>
          <p:nvPr/>
        </p:nvSpPr>
        <p:spPr bwMode="auto">
          <a:xfrm>
            <a:off x="-120397" y="3405718"/>
            <a:ext cx="14269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sz="14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:توان لحظه ای</a:t>
            </a:r>
            <a:endParaRPr lang="en-US" altLang="en-US" sz="14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7921063" y="4403767"/>
                <a:ext cx="102265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smtClean="0">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𝝎</m:t>
                          </m:r>
                        </m:e>
                        <m:sub>
                          <m:r>
                            <a:rPr lang="en-US" sz="1600" b="1" i="0">
                              <a:solidFill>
                                <a:srgbClr val="FF0000"/>
                              </a:solidFill>
                              <a:latin typeface="Cambria Math" panose="02040503050406030204" pitchFamily="18" charset="0"/>
                            </a:rPr>
                            <m:t>𝟏</m:t>
                          </m:r>
                        </m:sub>
                      </m:sSub>
                      <m:r>
                        <a:rPr lang="en-US" sz="1600" b="1" i="0">
                          <a:solidFill>
                            <a:srgbClr val="FF0000"/>
                          </a:solidFill>
                          <a:latin typeface="Cambria Math" panose="02040503050406030204" pitchFamily="18" charset="0"/>
                        </a:rPr>
                        <m:t>≠</m:t>
                      </m:r>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𝝎</m:t>
                          </m:r>
                        </m:e>
                        <m:sub>
                          <m:r>
                            <a:rPr lang="en-US" sz="1600" b="1" i="0">
                              <a:solidFill>
                                <a:srgbClr val="FF0000"/>
                              </a:solidFill>
                              <a:latin typeface="Cambria Math" panose="02040503050406030204" pitchFamily="18" charset="0"/>
                            </a:rPr>
                            <m:t>𝟐</m:t>
                          </m:r>
                        </m:sub>
                      </m:sSub>
                    </m:oMath>
                  </m:oMathPara>
                </a14:m>
                <a:endParaRPr lang="en-US" sz="1600" b="1" dirty="0"/>
              </a:p>
            </p:txBody>
          </p:sp>
        </mc:Choice>
        <mc:Fallback xmlns="">
          <p:sp>
            <p:nvSpPr>
              <p:cNvPr id="21" name="Rectangle 20"/>
              <p:cNvSpPr>
                <a:spLocks noRot="1" noChangeAspect="1" noMove="1" noResize="1" noEditPoints="1" noAdjustHandles="1" noChangeArrowheads="1" noChangeShapeType="1" noTextEdit="1"/>
              </p:cNvSpPr>
              <p:nvPr/>
            </p:nvSpPr>
            <p:spPr>
              <a:xfrm>
                <a:off x="7921063" y="4403767"/>
                <a:ext cx="1022651" cy="33855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4800" y="4837923"/>
                <a:ext cx="8716190" cy="1673150"/>
              </a:xfrm>
              <a:prstGeom prst="rect">
                <a:avLst/>
              </a:prstGeom>
            </p:spPr>
            <p:txBody>
              <a:bodyPr wrap="square">
                <a:spAutoFit/>
              </a:bodyPr>
              <a:lstStyle/>
              <a:p>
                <a:pPr algn="just" rtl="1">
                  <a:lnSpc>
                    <a:spcPct val="107000"/>
                  </a:lnSpc>
                </a:pP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معادله فوق نشان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می دهد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که توان لحظه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ای، برابر با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مجموع توان های لحظه ای ناشی از جریان های با فرکانس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𝜔</m:t>
                        </m:r>
                      </m:e>
                      <m:sub>
                        <m:r>
                          <a:rPr lang="en-US" sz="1600" i="1" kern="100">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ar-SA" sz="1600" kern="100" dirty="0">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latin typeface="Cambria Math" panose="02040503050406030204" pitchFamily="18" charset="0"/>
                            <a:ea typeface="Calibri" panose="020F0502020204030204" pitchFamily="34" charset="0"/>
                            <a:cs typeface="B Nazanin" panose="00000400000000000000" pitchFamily="2" charset="-78"/>
                          </a:rPr>
                          <m:t>𝜔</m:t>
                        </m:r>
                      </m:e>
                      <m:sub>
                        <m:r>
                          <a:rPr lang="en-US" sz="1600" i="1" kern="100">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600" kern="100" dirty="0">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که</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sz="1600" kern="100" dirty="0">
                    <a:latin typeface="Times New Roman" panose="02020603050405020304" pitchFamily="18" charset="0"/>
                    <a:ea typeface="Times New Roman" panose="02020603050405020304" pitchFamily="18" charset="0"/>
                    <a:cs typeface="B Nazanin" panose="00000400000000000000" pitchFamily="2" charset="-78"/>
                  </a:rPr>
                  <a:t>به تنهایی رو مدار اثر </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کنند</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 نیست</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در حقیقت </a:t>
                </a:r>
                <a:r>
                  <a:rPr lang="ar-SA" sz="1600" kern="100" dirty="0">
                    <a:latin typeface="Times New Roman" panose="02020603050405020304" pitchFamily="18" charset="0"/>
                    <a:ea typeface="Times New Roman" panose="02020603050405020304" pitchFamily="18" charset="0"/>
                    <a:cs typeface="B Nazanin" panose="00000400000000000000" pitchFamily="2" charset="-78"/>
                  </a:rPr>
                  <a:t>مجموع توان های لحظه ای ناشی از فرکانس های </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effectLst/>
                            <a:latin typeface="Cambria Math" panose="02040503050406030204" pitchFamily="18" charset="0"/>
                            <a:ea typeface="Calibri" panose="020F0502020204030204" pitchFamily="34" charset="0"/>
                            <a:cs typeface="B Nazanin" panose="00000400000000000000" pitchFamily="2" charset="-78"/>
                          </a:rPr>
                          <m:t>𝜔</m:t>
                        </m:r>
                      </m:e>
                      <m:sub>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ar-SA" sz="1600" kern="100" dirty="0">
                    <a:effectLst/>
                    <a:latin typeface="Times New Roman" panose="02020603050405020304" pitchFamily="18" charset="0"/>
                    <a:ea typeface="Times New Roman" panose="02020603050405020304" pitchFamily="18" charset="0"/>
                    <a:cs typeface="B Nazanin" panose="00000400000000000000" pitchFamily="2" charset="-78"/>
                  </a:rPr>
                  <a:t> و </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effectLst/>
                            <a:latin typeface="Cambria Math" panose="02040503050406030204" pitchFamily="18" charset="0"/>
                            <a:ea typeface="Calibri" panose="020F0502020204030204" pitchFamily="34" charset="0"/>
                            <a:cs typeface="B Nazanin" panose="00000400000000000000" pitchFamily="2" charset="-78"/>
                          </a:rPr>
                          <m:t>𝜔</m:t>
                        </m:r>
                      </m:e>
                      <m:sub>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600" kern="100" dirty="0">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effectLst/>
                    <a:latin typeface="B Nazanin" panose="00000400000000000000" pitchFamily="2" charset="-78"/>
                    <a:ea typeface="Times New Roman" panose="02020603050405020304" pitchFamily="18" charset="0"/>
                    <a:cs typeface="Arial" panose="020B0604020202020204" pitchFamily="34" charset="0"/>
                  </a:rPr>
                  <a:t> </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به تنهایی</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sz="1600" kern="100" dirty="0">
                    <a:latin typeface="Times New Roman" panose="02020603050405020304" pitchFamily="18" charset="0"/>
                    <a:ea typeface="Times New Roman" panose="02020603050405020304" pitchFamily="18" charset="0"/>
                    <a:cs typeface="B Nazanin" panose="00000400000000000000" pitchFamily="2" charset="-78"/>
                  </a:rPr>
                  <a:t>فقط چهار جمله اول عبارت فوق </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است</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لکن </a:t>
                </a:r>
                <a:r>
                  <a:rPr lang="ar-SA" sz="1600" kern="100" dirty="0">
                    <a:latin typeface="Times New Roman" panose="02020603050405020304" pitchFamily="18" charset="0"/>
                    <a:ea typeface="Times New Roman" panose="02020603050405020304" pitchFamily="18" charset="0"/>
                    <a:cs typeface="B Nazanin" panose="00000400000000000000" pitchFamily="2" charset="-78"/>
                  </a:rPr>
                  <a:t>توان </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متوسط</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برابر</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ar-SA" sz="1600" kern="100" dirty="0">
                    <a:latin typeface="Times New Roman" panose="02020603050405020304" pitchFamily="18" charset="0"/>
                    <a:ea typeface="Times New Roman" panose="02020603050405020304" pitchFamily="18" charset="0"/>
                    <a:cs typeface="B Nazanin" panose="00000400000000000000" pitchFamily="2" charset="-78"/>
                  </a:rPr>
                  <a:t>مجموع توان متوسط در </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فرکانس</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effectLst/>
                            <a:latin typeface="Cambria Math" panose="02040503050406030204" pitchFamily="18" charset="0"/>
                            <a:ea typeface="Calibri" panose="020F0502020204030204" pitchFamily="34" charset="0"/>
                            <a:cs typeface="B Nazanin" panose="00000400000000000000" pitchFamily="2" charset="-78"/>
                          </a:rPr>
                          <m:t>𝜔</m:t>
                        </m:r>
                      </m:e>
                      <m:sub>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sz="1600" kern="100" dirty="0">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effectLst/>
                    <a:latin typeface="B Nazanin" panose="00000400000000000000" pitchFamily="2" charset="-78"/>
                    <a:ea typeface="Times New Roman" panose="02020603050405020304" pitchFamily="18" charset="0"/>
                    <a:cs typeface="Arial" panose="020B0604020202020204" pitchFamily="34" charset="0"/>
                  </a:rPr>
                  <a:t> </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و </a:t>
                </a:r>
                <a:r>
                  <a:rPr lang="ar-SA" sz="1600" kern="100" dirty="0">
                    <a:latin typeface="Times New Roman" panose="02020603050405020304" pitchFamily="18" charset="0"/>
                    <a:ea typeface="Times New Roman" panose="02020603050405020304" pitchFamily="18" charset="0"/>
                    <a:cs typeface="B Nazanin" panose="00000400000000000000" pitchFamily="2" charset="-78"/>
                  </a:rPr>
                  <a:t>توان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توسط </a:t>
                </a:r>
                <a:r>
                  <a:rPr lang="ar-SA" sz="1600" kern="100" dirty="0">
                    <a:latin typeface="Times New Roman" panose="02020603050405020304" pitchFamily="18" charset="0"/>
                    <a:ea typeface="Times New Roman" panose="02020603050405020304" pitchFamily="18" charset="0"/>
                    <a:cs typeface="B Nazanin" panose="00000400000000000000" pitchFamily="2" charset="-78"/>
                  </a:rPr>
                  <a:t>در فرکانس </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effectLst/>
                            <a:latin typeface="Cambria Math" panose="02040503050406030204" pitchFamily="18" charset="0"/>
                            <a:ea typeface="Calibri" panose="020F0502020204030204" pitchFamily="34" charset="0"/>
                            <a:cs typeface="B Nazanin" panose="00000400000000000000" pitchFamily="2" charset="-78"/>
                          </a:rPr>
                          <m:t>𝜔</m:t>
                        </m:r>
                      </m:e>
                      <m:sub>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600" kern="100" dirty="0">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effectLst/>
                    <a:latin typeface="B Nazanin" panose="00000400000000000000" pitchFamily="2" charset="-78"/>
                    <a:ea typeface="Times New Roman" panose="02020603050405020304" pitchFamily="18" charset="0"/>
                    <a:cs typeface="Arial" panose="020B0604020202020204" pitchFamily="34" charset="0"/>
                  </a:rPr>
                  <a:t> </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است</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(جملاتی که </a:t>
                </a:r>
                <a14:m>
                  <m:oMath xmlns:m="http://schemas.openxmlformats.org/officeDocument/2006/math">
                    <m:r>
                      <a:rPr lang="en-US" sz="1600" i="1" kern="100">
                        <a:latin typeface="Cambria Math" panose="02040503050406030204" pitchFamily="18" charset="0"/>
                        <a:ea typeface="Calibri" panose="020F0502020204030204" pitchFamily="34" charset="0"/>
                        <a:cs typeface="B Nazanin" panose="00000400000000000000" pitchFamily="2" charset="-78"/>
                      </a:rPr>
                      <m:t>𝜔</m:t>
                    </m:r>
                  </m:oMath>
                </a14:m>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ندارند)</a:t>
                </a:r>
                <a:r>
                  <a:rPr lang="ar-SA" sz="1600" kern="100" dirty="0" smtClean="0">
                    <a:latin typeface="Times New Roman" panose="02020603050405020304" pitchFamily="18" charset="0"/>
                    <a:ea typeface="Times New Roman" panose="02020603050405020304" pitchFamily="18" charset="0"/>
                    <a:cs typeface="B Nazanin" panose="00000400000000000000" pitchFamily="2" charset="-78"/>
                  </a:rPr>
                  <a:t>.</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07000"/>
                  </a:lnSpc>
                  <a:buFont typeface="Wingdings" panose="05000000000000000000" pitchFamily="2" charset="2"/>
                  <a:buChar char="v"/>
                </a:pPr>
                <a:r>
                  <a:rPr lang="ar-SA" sz="1600"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نتیجه: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جمع </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آ</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ثار </a:t>
                </a:r>
                <a:r>
                  <a:rPr lang="ar-SA"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در حالت دائمی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سینوسی</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در مورد توان لحظه ای برقرار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نیست</a:t>
                </a:r>
                <a:r>
                  <a:rPr lang="fa-IR"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لکن </a:t>
                </a:r>
                <a:r>
                  <a:rPr lang="ar-SA"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در مورد توان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متوسط</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به شرط متفاوت بودن فرکانس ها برقرار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است</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اگر</a:t>
                </a:r>
                <a14:m>
                  <m:oMath xmlns:m="http://schemas.openxmlformats.org/officeDocument/2006/math">
                    <m:sSub>
                      <m:sSubPr>
                        <m:ctrlPr>
                          <a:rPr lang="en-US" sz="1600" i="1" kern="1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solidFill>
                              <a:srgbClr val="0000FF"/>
                            </a:solidFill>
                            <a:effectLst/>
                            <a:latin typeface="Cambria Math" panose="02040503050406030204" pitchFamily="18" charset="0"/>
                            <a:ea typeface="Calibri" panose="020F0502020204030204" pitchFamily="34" charset="0"/>
                            <a:cs typeface="B Nazanin" panose="00000400000000000000" pitchFamily="2" charset="-78"/>
                          </a:rPr>
                          <m:t>𝜔</m:t>
                        </m:r>
                      </m:e>
                      <m:sub>
                        <m:r>
                          <a:rPr lang="en-US" sz="1600" i="1" kern="1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600" i="1" kern="1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kern="1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solidFill>
                              <a:srgbClr val="0000FF"/>
                            </a:solidFill>
                            <a:effectLst/>
                            <a:latin typeface="Cambria Math" panose="02040503050406030204" pitchFamily="18" charset="0"/>
                            <a:ea typeface="Calibri" panose="020F0502020204030204" pitchFamily="34" charset="0"/>
                            <a:cs typeface="B Nazanin" panose="00000400000000000000" pitchFamily="2" charset="-78"/>
                          </a:rPr>
                          <m:t>𝜔</m:t>
                        </m:r>
                      </m:e>
                      <m:sub>
                        <m:r>
                          <a:rPr lang="en-US" sz="1600" i="1" kern="100">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en-US" sz="1600" kern="100" dirty="0">
                    <a:solidFill>
                      <a:srgbClr val="0000FF"/>
                    </a:solidFill>
                    <a:effectLst/>
                    <a:latin typeface="B Nazanin" panose="00000400000000000000" pitchFamily="2" charset="-78"/>
                    <a:ea typeface="Times New Roman" panose="02020603050405020304" pitchFamily="18" charset="0"/>
                    <a:cs typeface="Arial" panose="020B0604020202020204" pitchFamily="34" charset="0"/>
                  </a:rPr>
                  <a:t> </a:t>
                </a:r>
                <a:r>
                  <a:rPr lang="fa-IR" sz="1600" kern="100" dirty="0" smtClean="0">
                    <a:solidFill>
                      <a:srgbClr val="0000FF"/>
                    </a:solidFill>
                    <a:effectLst/>
                    <a:latin typeface="B Nazanin" panose="00000400000000000000" pitchFamily="2" charset="-78"/>
                    <a:ea typeface="Times New Roman" panose="02020603050405020304" pitchFamily="18" charset="0"/>
                    <a:cs typeface="Arial" panose="020B0604020202020204" pitchFamily="34" charset="0"/>
                  </a:rPr>
                  <a:t>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باشد</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مقدار متوسط جمله دوم سطر های سوم و چهارم غیر صفر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می</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شود </a:t>
                </a:r>
                <a:r>
                  <a:rPr lang="ar-SA"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و شرط متفاوت بودن فرکانس ها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ب</a:t>
                </a:r>
                <a:r>
                  <a:rPr lang="fa-IR"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ه این </a:t>
                </a:r>
                <a:r>
                  <a:rPr lang="ar-SA" sz="1600"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دلیل </a:t>
                </a:r>
                <a:r>
                  <a:rPr lang="ar-SA" sz="1600"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است.</a:t>
                </a:r>
                <a:endParaRPr lang="en-US" sz="1600" kern="100" dirty="0">
                  <a:solidFill>
                    <a:srgbClr val="0000FF"/>
                  </a:solidFill>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4800" y="4837923"/>
                <a:ext cx="8716190" cy="1673150"/>
              </a:xfrm>
              <a:prstGeom prst="rect">
                <a:avLst/>
              </a:prstGeom>
              <a:blipFill>
                <a:blip r:embed="rId12"/>
                <a:stretch>
                  <a:fillRect l="-979" t="-1460" r="-350" b="-4745"/>
                </a:stretch>
              </a:blipFill>
            </p:spPr>
            <p:txBody>
              <a:bodyPr/>
              <a:lstStyle/>
              <a:p>
                <a:r>
                  <a:rPr lang="en-US">
                    <a:noFill/>
                  </a:rPr>
                  <a:t> </a:t>
                </a:r>
              </a:p>
            </p:txBody>
          </p:sp>
        </mc:Fallback>
      </mc:AlternateContent>
    </p:spTree>
    <p:extLst>
      <p:ext uri="{BB962C8B-B14F-4D97-AF65-F5344CB8AC3E}">
        <p14:creationId xmlns:p14="http://schemas.microsoft.com/office/powerpoint/2010/main" val="4157129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51</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4850906" y="186335"/>
                <a:ext cx="4183810" cy="1569660"/>
              </a:xfrm>
              <a:prstGeom prst="rect">
                <a:avLst/>
              </a:prstGeom>
            </p:spPr>
            <p:txBody>
              <a:bodyPr wrap="square">
                <a:spAutoFit/>
              </a:bodyPr>
              <a:lstStyle/>
              <a:p>
                <a:pPr marL="285750" indent="-285750" algn="just" rtl="1">
                  <a:buClr>
                    <a:srgbClr val="FF0000"/>
                  </a:buClr>
                  <a:buFont typeface="Wingdings" panose="05000000000000000000" pitchFamily="2" charset="2"/>
                  <a:buChar char="v"/>
                </a:pP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قضیه انتقال توان ماکزیمم (قضیه تطبیق امپدانس): </a:t>
                </a:r>
                <a:r>
                  <a:rPr lang="fa-IR" sz="1600" dirty="0" smtClean="0">
                    <a:latin typeface="Cambria Math" panose="02040503050406030204" pitchFamily="18" charset="0"/>
                    <a:ea typeface="Cambria Math" panose="02040503050406030204" pitchFamily="18" charset="0"/>
                    <a:cs typeface="B Nazanin" panose="00000400000000000000" pitchFamily="2" charset="-78"/>
                  </a:rPr>
                  <a:t>مدار </a:t>
                </a:r>
                <a:r>
                  <a:rPr lang="fa-IR" sz="1600" dirty="0">
                    <a:latin typeface="Cambria Math" panose="02040503050406030204" pitchFamily="18" charset="0"/>
                    <a:ea typeface="Cambria Math" panose="02040503050406030204" pitchFamily="18" charset="0"/>
                    <a:cs typeface="B Nazanin" panose="00000400000000000000" pitchFamily="2" charset="-78"/>
                  </a:rPr>
                  <a:t>معادل تونن دیده شده از دو سر </a:t>
                </a:r>
                <a:r>
                  <a:rPr lang="en-US" sz="1600" dirty="0">
                    <a:latin typeface="Cambria Math" panose="02040503050406030204" pitchFamily="18" charset="0"/>
                    <a:ea typeface="Cambria Math" panose="02040503050406030204" pitchFamily="18" charset="0"/>
                    <a:cs typeface="B Nazanin" panose="00000400000000000000" pitchFamily="2" charset="-78"/>
                  </a:rPr>
                  <a:t>a</a:t>
                </a:r>
                <a:r>
                  <a:rPr lang="fa-IR" sz="1600" dirty="0">
                    <a:latin typeface="Cambria Math" panose="02040503050406030204" pitchFamily="18" charset="0"/>
                    <a:ea typeface="Cambria Math" panose="02040503050406030204" pitchFamily="18" charset="0"/>
                    <a:cs typeface="B Nazanin" panose="00000400000000000000" pitchFamily="2" charset="-78"/>
                  </a:rPr>
                  <a:t> و </a:t>
                </a:r>
                <a:r>
                  <a:rPr lang="en-US" sz="1600" dirty="0">
                    <a:latin typeface="Cambria Math" panose="02040503050406030204" pitchFamily="18" charset="0"/>
                    <a:ea typeface="Cambria Math" panose="02040503050406030204" pitchFamily="18" charset="0"/>
                    <a:cs typeface="B Nazanin" panose="00000400000000000000" pitchFamily="2" charset="-78"/>
                  </a:rPr>
                  <a:t>b</a:t>
                </a:r>
                <a:r>
                  <a:rPr lang="fa-IR" sz="1600" dirty="0">
                    <a:latin typeface="Cambria Math" panose="02040503050406030204" pitchFamily="18" charset="0"/>
                    <a:ea typeface="Cambria Math" panose="02040503050406030204" pitchFamily="18" charset="0"/>
                    <a:cs typeface="B Nazanin" panose="00000400000000000000" pitchFamily="2" charset="-78"/>
                  </a:rPr>
                  <a:t> به صورت مقابل است. امپدانس بار </a:t>
                </a:r>
                <a:r>
                  <a:rPr lang="en-US" sz="1600" dirty="0">
                    <a:latin typeface="Cambria Math" panose="02040503050406030204" pitchFamily="18" charset="0"/>
                    <a:ea typeface="Cambria Math" panose="02040503050406030204" pitchFamily="18" charset="0"/>
                    <a:cs typeface="B Nazanin" panose="00000400000000000000" pitchFamily="2" charset="-78"/>
                  </a:rPr>
                  <a:t>Z</a:t>
                </a:r>
                <a:r>
                  <a:rPr lang="en-US" sz="1600" baseline="-25000" dirty="0">
                    <a:latin typeface="Cambria Math" panose="02040503050406030204" pitchFamily="18" charset="0"/>
                    <a:ea typeface="Cambria Math" panose="02040503050406030204" pitchFamily="18" charset="0"/>
                    <a:cs typeface="B Nazanin" panose="00000400000000000000" pitchFamily="2" charset="-78"/>
                  </a:rPr>
                  <a:t>L</a:t>
                </a:r>
                <a:r>
                  <a:rPr lang="fa-IR" sz="1600" dirty="0">
                    <a:latin typeface="Cambria Math" panose="02040503050406030204" pitchFamily="18" charset="0"/>
                    <a:ea typeface="Cambria Math" panose="02040503050406030204" pitchFamily="18" charset="0"/>
                    <a:cs typeface="B Nazanin" panose="00000400000000000000" pitchFamily="2" charset="-78"/>
                  </a:rPr>
                  <a:t> چگونه انتخاب شود تا توان متوسط انتقال داده شده به بار حداکثر شود.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قضیه انتقال توان ماکزیمم بیان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می کند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که مقدار بهینه امپدانس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بار،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مساوی مزدوج مختلط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latin typeface="Cambria Math" panose="02040503050406030204" pitchFamily="18" charset="0"/>
                            <a:ea typeface="Times New Roman" panose="02020603050405020304" pitchFamily="18" charset="0"/>
                            <a:cs typeface="Times New Roman" panose="02020603050405020304" pitchFamily="18" charset="0"/>
                          </a:rPr>
                          <m:t>𝑍</m:t>
                        </m:r>
                      </m:e>
                      <m:sub>
                        <m:r>
                          <a:rPr lang="en-US" sz="1600" i="1" kern="100">
                            <a:latin typeface="Cambria Math" panose="02040503050406030204" pitchFamily="18" charset="0"/>
                            <a:ea typeface="Times New Roman" panose="02020603050405020304" pitchFamily="18" charset="0"/>
                            <a:cs typeface="Times New Roman" panose="02020603050405020304" pitchFamily="18" charset="0"/>
                          </a:rPr>
                          <m:t>𝑆</m:t>
                        </m:r>
                      </m:sub>
                    </m:sSub>
                  </m:oMath>
                </a14:m>
                <a:r>
                  <a:rPr lang="fa-IR" sz="1600" kern="100" dirty="0">
                    <a:latin typeface="Times New Roman" panose="02020603050405020304" pitchFamily="18" charset="0"/>
                    <a:ea typeface="Times New Roman" panose="02020603050405020304" pitchFamily="18" charset="0"/>
                    <a:cs typeface="B Nazanin" panose="00000400000000000000" pitchFamily="2" charset="-78"/>
                  </a:rPr>
                  <a:t> است یعنی</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a:t>
                </a:r>
                <a:endParaRPr lang="en-US" sz="160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3" name="Rectangle 2"/>
              <p:cNvSpPr>
                <a:spLocks noRot="1" noChangeAspect="1" noMove="1" noResize="1" noEditPoints="1" noAdjustHandles="1" noChangeArrowheads="1" noChangeShapeType="1" noTextEdit="1"/>
              </p:cNvSpPr>
              <p:nvPr/>
            </p:nvSpPr>
            <p:spPr>
              <a:xfrm>
                <a:off x="4850906" y="186335"/>
                <a:ext cx="4183810" cy="1569660"/>
              </a:xfrm>
              <a:prstGeom prst="rect">
                <a:avLst/>
              </a:prstGeom>
              <a:blipFill>
                <a:blip r:embed="rId3"/>
                <a:stretch>
                  <a:fillRect l="-2187" t="-2724" r="-729" b="-5058"/>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774345" y="-27672"/>
            <a:ext cx="2076560" cy="127328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80290" y="2030302"/>
                <a:ext cx="3736087" cy="628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𝑎𝑣</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r>
                        <m:rPr>
                          <m:sty m:val="p"/>
                        </m:rPr>
                        <a:rPr lang="en-US" sz="1600" i="0">
                          <a:latin typeface="Cambria Math" panose="02040503050406030204" pitchFamily="18" charset="0"/>
                        </a:rPr>
                        <m:t>Re</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𝐿</m:t>
                          </m:r>
                        </m:sub>
                      </m:sSub>
                      <m:r>
                        <a:rPr lang="en-US" sz="1600" i="0">
                          <a:latin typeface="Cambria Math" panose="02040503050406030204" pitchFamily="18" charset="0"/>
                        </a:rPr>
                        <m:t>]|</m:t>
                      </m:r>
                      <m:r>
                        <a:rPr lang="en-US" sz="1600" i="1">
                          <a:latin typeface="Cambria Math" panose="02040503050406030204" pitchFamily="18" charset="0"/>
                        </a:rPr>
                        <m:t>𝐼</m:t>
                      </m:r>
                      <m:sSup>
                        <m:sSupPr>
                          <m:ctrlPr>
                            <a:rPr lang="en-US" sz="1600" i="1">
                              <a:latin typeface="Cambria Math" panose="02040503050406030204" pitchFamily="18" charset="0"/>
                            </a:rPr>
                          </m:ctrlPr>
                        </m:sSupPr>
                        <m:e>
                          <m:r>
                            <a:rPr lang="en-US" sz="1600" i="0">
                              <a:latin typeface="Cambria Math" panose="02040503050406030204" pitchFamily="18" charset="0"/>
                            </a:rPr>
                            <m:t>|</m:t>
                          </m:r>
                        </m:e>
                        <m:sup>
                          <m:r>
                            <a:rPr lang="en-US" sz="1600" i="0">
                              <a:latin typeface="Cambria Math" panose="02040503050406030204" pitchFamily="18" charset="0"/>
                            </a:rPr>
                            <m:t>2</m:t>
                          </m:r>
                        </m:sup>
                      </m:sSup>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r>
                        <m:rPr>
                          <m:sty m:val="p"/>
                        </m:rPr>
                        <a:rPr lang="en-US" sz="1600" i="0">
                          <a:latin typeface="Cambria Math" panose="02040503050406030204" pitchFamily="18" charset="0"/>
                        </a:rPr>
                        <m:t>Re</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𝐿</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sSup>
                            <m:sSupPr>
                              <m:ctrlPr>
                                <a:rPr lang="en-US" sz="1600" i="1">
                                  <a:latin typeface="Cambria Math" panose="02040503050406030204" pitchFamily="18" charset="0"/>
                                </a:rPr>
                              </m:ctrlPr>
                            </m:sSupPr>
                            <m:e>
                              <m:r>
                                <a:rPr lang="en-US" sz="1600" i="0">
                                  <a:latin typeface="Cambria Math" panose="02040503050406030204" pitchFamily="18" charset="0"/>
                                </a:rPr>
                                <m:t>|</m:t>
                              </m:r>
                            </m:e>
                            <m:sup>
                              <m:r>
                                <a:rPr lang="en-US" sz="1600" i="0">
                                  <a:latin typeface="Cambria Math" panose="02040503050406030204" pitchFamily="18" charset="0"/>
                                </a:rPr>
                                <m:t>2</m:t>
                              </m:r>
                            </m:sup>
                          </m:sSup>
                        </m:num>
                        <m:den>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𝐿</m:t>
                              </m:r>
                            </m:sub>
                          </m:sSub>
                          <m:sSup>
                            <m:sSupPr>
                              <m:ctrlPr>
                                <a:rPr lang="en-US" sz="1600" i="1">
                                  <a:latin typeface="Cambria Math" panose="02040503050406030204" pitchFamily="18" charset="0"/>
                                </a:rPr>
                              </m:ctrlPr>
                            </m:sSupPr>
                            <m:e>
                              <m:r>
                                <a:rPr lang="en-US" sz="1600" i="0">
                                  <a:latin typeface="Cambria Math" panose="02040503050406030204" pitchFamily="18" charset="0"/>
                                </a:rPr>
                                <m:t>|</m:t>
                              </m:r>
                            </m:e>
                            <m:sup>
                              <m:r>
                                <a:rPr lang="en-US" sz="1600" i="0">
                                  <a:latin typeface="Cambria Math" panose="02040503050406030204" pitchFamily="18" charset="0"/>
                                </a:rPr>
                                <m:t>2</m:t>
                              </m:r>
                            </m:sup>
                          </m:sSup>
                        </m:den>
                      </m:f>
                    </m:oMath>
                  </m:oMathPara>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580290" y="2030302"/>
                <a:ext cx="3736087" cy="62831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70645" y="2636539"/>
                <a:ext cx="297485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𝑆</m:t>
                          </m:r>
                        </m:sub>
                      </m:sSub>
                      <m:r>
                        <m:rPr>
                          <m:nor/>
                        </m:rPr>
                        <a:rPr lang="en-US" sz="1600" i="1">
                          <a:latin typeface="Cambria Math" panose="02040503050406030204" pitchFamily="18" charset="0"/>
                        </a:rPr>
                        <m:t>  </m:t>
                      </m:r>
                      <m:r>
                        <a:rPr lang="en-US" sz="1600" i="0">
                          <a:latin typeface="Cambria Math" panose="02040503050406030204" pitchFamily="18" charset="0"/>
                        </a:rPr>
                        <m:t>,</m:t>
                      </m:r>
                      <m:r>
                        <m:rPr>
                          <m:nor/>
                        </m:rP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𝐿</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r>
                        <a:rPr lang="en-US" sz="1600" i="0">
                          <a:latin typeface="Cambria Math" panose="02040503050406030204" pitchFamily="18" charset="0"/>
                        </a:rPr>
                        <m:t>+</m:t>
                      </m:r>
                      <m:r>
                        <a:rPr lang="en-US" sz="1600" i="1">
                          <a:latin typeface="Cambria Math" panose="02040503050406030204" pitchFamily="18" charset="0"/>
                        </a:rPr>
                        <m:t>𝑗</m:t>
                      </m:r>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𝐿</m:t>
                          </m:r>
                        </m:sub>
                      </m:sSub>
                      <m:r>
                        <m:rPr>
                          <m:nor/>
                        </m:rPr>
                        <a:rPr lang="en-US" sz="1600" i="1">
                          <a:latin typeface="Cambria Math" panose="02040503050406030204" pitchFamily="18" charset="0"/>
                        </a:rPr>
                        <m:t> </m:t>
                      </m:r>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1070645" y="2636539"/>
                <a:ext cx="2974852" cy="338554"/>
              </a:xfrm>
              <a:prstGeom prst="rect">
                <a:avLst/>
              </a:prstGeom>
              <a:blipFill>
                <a:blip r:embed="rId6"/>
                <a:stretch>
                  <a:fillRect b="-9091"/>
                </a:stretch>
              </a:blipFill>
            </p:spPr>
            <p:txBody>
              <a:bodyPr/>
              <a:lstStyle/>
              <a:p>
                <a:r>
                  <a:rPr lang="en-US">
                    <a:noFill/>
                  </a:rPr>
                  <a:t> </a:t>
                </a:r>
              </a:p>
            </p:txBody>
          </p:sp>
        </mc:Fallback>
      </mc:AlternateContent>
      <p:sp>
        <p:nvSpPr>
          <p:cNvPr id="8" name="Right Brace 7"/>
          <p:cNvSpPr/>
          <p:nvPr/>
        </p:nvSpPr>
        <p:spPr>
          <a:xfrm>
            <a:off x="4177546" y="1763387"/>
            <a:ext cx="270360" cy="1203755"/>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9" name="Rectangle 8"/>
              <p:cNvSpPr/>
              <p:nvPr/>
            </p:nvSpPr>
            <p:spPr>
              <a:xfrm>
                <a:off x="4443003" y="2022514"/>
                <a:ext cx="3470630" cy="628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m:t>
                          </m:r>
                          <m:r>
                            <a:rPr lang="en-US" sz="1600" i="1">
                              <a:latin typeface="Cambria Math" panose="02040503050406030204" pitchFamily="18" charset="0"/>
                            </a:rPr>
                            <m:t>𝑃</m:t>
                          </m:r>
                        </m:e>
                        <m:sub>
                          <m:r>
                            <a:rPr lang="en-US" sz="1600" i="1">
                              <a:latin typeface="Cambria Math" panose="02040503050406030204" pitchFamily="18" charset="0"/>
                            </a:rPr>
                            <m:t>𝑎𝑣</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f>
                        <m:fPr>
                          <m:ctrlPr>
                            <a:rPr lang="en-US" sz="1600" i="1">
                              <a:latin typeface="Cambria Math" panose="02040503050406030204" pitchFamily="18" charset="0"/>
                            </a:rPr>
                          </m:ctrlPr>
                        </m:fPr>
                        <m:num>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𝑆</m:t>
                              </m:r>
                            </m:sub>
                          </m:sSub>
                          <m:sSup>
                            <m:sSupPr>
                              <m:ctrlPr>
                                <a:rPr lang="en-US" sz="1600" i="1">
                                  <a:latin typeface="Cambria Math" panose="02040503050406030204" pitchFamily="18" charset="0"/>
                                </a:rPr>
                              </m:ctrlPr>
                            </m:sSupPr>
                            <m:e>
                              <m:r>
                                <a:rPr lang="en-US" sz="1600" i="0">
                                  <a:latin typeface="Cambria Math" panose="02040503050406030204" pitchFamily="18" charset="0"/>
                                </a:rPr>
                                <m:t>|</m:t>
                              </m:r>
                            </m:e>
                            <m:sup>
                              <m:r>
                                <a:rPr lang="en-US" sz="1600" i="0">
                                  <a:latin typeface="Cambria Math" panose="02040503050406030204" pitchFamily="18" charset="0"/>
                                </a:rPr>
                                <m:t>2</m:t>
                              </m:r>
                            </m:sup>
                          </m:sSup>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e>
                              </m:d>
                            </m:e>
                            <m:sup>
                              <m:r>
                                <a:rPr lang="en-US" sz="1600" i="0">
                                  <a:latin typeface="Cambria Math" panose="02040503050406030204" pitchFamily="18" charset="0"/>
                                </a:rPr>
                                <m:t>2</m:t>
                              </m:r>
                            </m:sup>
                          </m:sSup>
                          <m:r>
                            <a:rPr lang="en-US" sz="1600" i="0">
                              <a:latin typeface="Cambria Math" panose="02040503050406030204" pitchFamily="18" charset="0"/>
                            </a:rPr>
                            <m:t>+</m:t>
                          </m:r>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𝐿</m:t>
                                      </m:r>
                                    </m:sub>
                                  </m:sSub>
                                </m:e>
                              </m:d>
                            </m:e>
                            <m:sup>
                              <m:r>
                                <a:rPr lang="en-US" sz="1600" i="0">
                                  <a:latin typeface="Cambria Math" panose="02040503050406030204" pitchFamily="18" charset="0"/>
                                </a:rPr>
                                <m:t>2</m:t>
                              </m:r>
                            </m:sup>
                          </m:sSup>
                        </m:den>
                      </m:f>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4443003" y="2022514"/>
                <a:ext cx="3470630" cy="62831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3416633" y="1321351"/>
                <a:ext cx="1026370" cy="338554"/>
              </a:xfrm>
              <a:prstGeom prst="rect">
                <a:avLst/>
              </a:prstGeom>
              <a:solidFill>
                <a:schemeClr val="accent1">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kern="100"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𝑳</m:t>
                          </m:r>
                        </m:sub>
                      </m:sSub>
                      <m:sSup>
                        <m:sSupPr>
                          <m:ctrlPr>
                            <a:rPr lang="en-US" sz="1600" b="1" i="1">
                              <a:solidFill>
                                <a:srgbClr val="FF0000"/>
                              </a:solidFill>
                              <a:latin typeface="Cambria Math" panose="02040503050406030204" pitchFamily="18" charset="0"/>
                            </a:rPr>
                          </m:ctrlPr>
                        </m:sSupPr>
                        <m:e>
                          <m: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𝑺</m:t>
                              </m:r>
                            </m:sub>
                          </m:sSub>
                        </m:e>
                        <m:sup>
                          <m:r>
                            <a:rPr lang="fa-IR" sz="1600" b="1" i="0" smtClean="0">
                              <a:solidFill>
                                <a:srgbClr val="FF0000"/>
                              </a:solidFill>
                              <a:latin typeface="Cambria Math" panose="02040503050406030204" pitchFamily="18" charset="0"/>
                            </a:rPr>
                            <m:t>∗</m:t>
                          </m:r>
                        </m:sup>
                      </m:sSup>
                    </m:oMath>
                  </m:oMathPara>
                </a14:m>
                <a:endParaRPr lang="en-US" sz="1600" b="1" dirty="0">
                  <a:solidFill>
                    <a:srgbClr val="FF0000"/>
                  </a:solidFill>
                </a:endParaRPr>
              </a:p>
            </p:txBody>
          </p:sp>
        </mc:Choice>
        <mc:Fallback xmlns="">
          <p:sp>
            <p:nvSpPr>
              <p:cNvPr id="27" name="Rectangle 26"/>
              <p:cNvSpPr>
                <a:spLocks noRot="1" noChangeAspect="1" noMove="1" noResize="1" noEditPoints="1" noAdjustHandles="1" noChangeArrowheads="1" noChangeShapeType="1" noTextEdit="1"/>
              </p:cNvSpPr>
              <p:nvPr/>
            </p:nvSpPr>
            <p:spPr>
              <a:xfrm>
                <a:off x="3416633" y="1321351"/>
                <a:ext cx="1026370" cy="338554"/>
              </a:xfrm>
              <a:prstGeom prst="rect">
                <a:avLst/>
              </a:prstGeom>
              <a:blipFill>
                <a:blip r:embed="rId8"/>
                <a:stretch>
                  <a:fillRect/>
                </a:stretch>
              </a:blipFill>
            </p:spPr>
            <p:txBody>
              <a:bodyPr/>
              <a:lstStyle/>
              <a:p>
                <a:r>
                  <a:rPr lang="en-US">
                    <a:noFill/>
                  </a:rPr>
                  <a:t> </a:t>
                </a:r>
              </a:p>
            </p:txBody>
          </p:sp>
        </mc:Fallback>
      </mc:AlternateContent>
      <p:pic>
        <p:nvPicPr>
          <p:cNvPr id="28" name="Picture 2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3122" y="0"/>
            <a:ext cx="2133003" cy="1502273"/>
          </a:xfrm>
          <a:prstGeom prst="rect">
            <a:avLst/>
          </a:prstGeom>
          <a:noFill/>
        </p:spPr>
      </p:pic>
      <mc:AlternateContent xmlns:mc="http://schemas.openxmlformats.org/markup-compatibility/2006" xmlns:a14="http://schemas.microsoft.com/office/drawing/2010/main">
        <mc:Choice Requires="a14">
          <p:sp>
            <p:nvSpPr>
              <p:cNvPr id="29" name="Rectangle 28"/>
              <p:cNvSpPr/>
              <p:nvPr/>
            </p:nvSpPr>
            <p:spPr>
              <a:xfrm>
                <a:off x="2391942" y="489989"/>
                <a:ext cx="40908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oMath>
                  </m:oMathPara>
                </a14:m>
                <a:endParaRPr lang="en-US" sz="1600" dirty="0"/>
              </a:p>
            </p:txBody>
          </p:sp>
        </mc:Choice>
        <mc:Fallback xmlns="">
          <p:sp>
            <p:nvSpPr>
              <p:cNvPr id="29" name="Rectangle 28"/>
              <p:cNvSpPr>
                <a:spLocks noRot="1" noChangeAspect="1" noMove="1" noResize="1" noEditPoints="1" noAdjustHandles="1" noChangeArrowheads="1" noChangeShapeType="1" noTextEdit="1"/>
              </p:cNvSpPr>
              <p:nvPr/>
            </p:nvSpPr>
            <p:spPr>
              <a:xfrm>
                <a:off x="2391942" y="489989"/>
                <a:ext cx="409086" cy="33855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719121" y="1719530"/>
                <a:ext cx="3794695"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b="1" i="1">
                          <a:latin typeface="Cambria Math" panose="02040503050406030204" pitchFamily="18" charset="0"/>
                          <a:ea typeface="Cambria Math" panose="02040503050406030204" pitchFamily="18" charset="0"/>
                        </a:rPr>
                        <m:t>𝑺</m:t>
                      </m:r>
                      <m:r>
                        <a:rPr lang="en-US" sz="1600" b="0">
                          <a:latin typeface="Cambria Math" panose="02040503050406030204" pitchFamily="18" charset="0"/>
                          <a:ea typeface="Cambria Math" panose="02040503050406030204" pitchFamily="18" charset="0"/>
                        </a:rPr>
                        <m:t>=</m:t>
                      </m:r>
                      <m:r>
                        <a:rPr lang="en-US" sz="1600" b="0" i="1">
                          <a:latin typeface="Cambria Math" panose="02040503050406030204" pitchFamily="18" charset="0"/>
                          <a:ea typeface="Cambria Math" panose="02040503050406030204" pitchFamily="18" charset="0"/>
                        </a:rPr>
                        <m:t>𝑉</m:t>
                      </m:r>
                      <m:sSup>
                        <m:sSupPr>
                          <m:ctrlPr>
                            <a:rPr lang="en-US" sz="1600" i="1">
                              <a:latin typeface="Cambria Math" panose="02040503050406030204" pitchFamily="18" charset="0"/>
                              <a:ea typeface="Cambria Math" panose="02040503050406030204" pitchFamily="18" charset="0"/>
                            </a:rPr>
                          </m:ctrlPr>
                        </m:sSupPr>
                        <m:e>
                          <m:r>
                            <a:rPr lang="en-US" sz="1600" b="0" i="1">
                              <a:latin typeface="Cambria Math" panose="02040503050406030204" pitchFamily="18" charset="0"/>
                              <a:ea typeface="Cambria Math" panose="02040503050406030204" pitchFamily="18" charset="0"/>
                            </a:rPr>
                            <m:t>𝐼</m:t>
                          </m:r>
                        </m:e>
                        <m:sup>
                          <m:r>
                            <a:rPr lang="en-US" sz="1600" b="0">
                              <a:latin typeface="Cambria Math" panose="02040503050406030204" pitchFamily="18" charset="0"/>
                              <a:ea typeface="Cambria Math" panose="02040503050406030204" pitchFamily="18" charset="0"/>
                            </a:rPr>
                            <m:t>∗</m:t>
                          </m:r>
                        </m:sup>
                      </m:sSup>
                      <m:r>
                        <a:rPr lang="en-US" sz="1600" b="1">
                          <a:latin typeface="Cambria Math" panose="02040503050406030204" pitchFamily="18" charset="0"/>
                          <a:ea typeface="Cambria Math" panose="02040503050406030204" pitchFamily="18" charset="0"/>
                        </a:rPr>
                        <m:t>=</m:t>
                      </m:r>
                      <m:r>
                        <a:rPr lang="en-US" sz="1600" b="0" i="1">
                          <a:latin typeface="Cambria Math" panose="02040503050406030204" pitchFamily="18" charset="0"/>
                          <a:ea typeface="Cambria Math" panose="02040503050406030204" pitchFamily="18" charset="0"/>
                        </a:rPr>
                        <m:t>𝑍𝐼</m:t>
                      </m:r>
                      <m:sSup>
                        <m:sSupPr>
                          <m:ctrlPr>
                            <a:rPr lang="en-US" sz="1600" i="1">
                              <a:latin typeface="Cambria Math" panose="02040503050406030204" pitchFamily="18" charset="0"/>
                              <a:ea typeface="Cambria Math" panose="02040503050406030204" pitchFamily="18" charset="0"/>
                            </a:rPr>
                          </m:ctrlPr>
                        </m:sSupPr>
                        <m:e>
                          <m:r>
                            <a:rPr lang="en-US" sz="1600" b="0" i="1">
                              <a:latin typeface="Cambria Math" panose="02040503050406030204" pitchFamily="18" charset="0"/>
                              <a:ea typeface="Cambria Math" panose="02040503050406030204" pitchFamily="18" charset="0"/>
                            </a:rPr>
                            <m:t>𝐼</m:t>
                          </m:r>
                        </m:e>
                        <m:sup>
                          <m:r>
                            <a:rPr lang="en-US" sz="1600" b="0">
                              <a:latin typeface="Cambria Math" panose="02040503050406030204" pitchFamily="18" charset="0"/>
                              <a:ea typeface="Cambria Math" panose="02040503050406030204" pitchFamily="18" charset="0"/>
                            </a:rPr>
                            <m:t>∗</m:t>
                          </m:r>
                        </m:sup>
                      </m:sSup>
                      <m:r>
                        <a:rPr lang="en-US" sz="1600" b="0">
                          <a:latin typeface="Cambria Math" panose="02040503050406030204" pitchFamily="18" charset="0"/>
                          <a:ea typeface="Cambria Math" panose="02040503050406030204" pitchFamily="18" charset="0"/>
                        </a:rPr>
                        <m:t>=</m:t>
                      </m:r>
                      <m:r>
                        <a:rPr lang="en-US" sz="1600" b="0" i="1" smtClean="0">
                          <a:solidFill>
                            <a:schemeClr val="tx1"/>
                          </a:solidFill>
                          <a:latin typeface="Cambria Math" panose="02040503050406030204" pitchFamily="18" charset="0"/>
                          <a:ea typeface="Cambria Math" panose="02040503050406030204" pitchFamily="18" charset="0"/>
                        </a:rPr>
                        <m:t>𝑅</m:t>
                      </m:r>
                      <m:sSup>
                        <m:sSupPr>
                          <m:ctrlPr>
                            <a:rPr lang="en-US" sz="1600" i="1">
                              <a:solidFill>
                                <a:schemeClr val="tx1"/>
                              </a:solidFill>
                              <a:latin typeface="Cambria Math" panose="02040503050406030204" pitchFamily="18" charset="0"/>
                              <a:ea typeface="Cambria Math" panose="02040503050406030204" pitchFamily="18" charset="0"/>
                            </a:rPr>
                          </m:ctrlPr>
                        </m:sSupPr>
                        <m:e>
                          <m:d>
                            <m:dPr>
                              <m:begChr m:val="|"/>
                              <m:endChr m:val="|"/>
                              <m:ctrlPr>
                                <a:rPr lang="en-US" sz="1600" i="1">
                                  <a:solidFill>
                                    <a:schemeClr val="tx1"/>
                                  </a:solidFill>
                                  <a:latin typeface="Cambria Math" panose="02040503050406030204" pitchFamily="18" charset="0"/>
                                  <a:ea typeface="Cambria Math" panose="02040503050406030204" pitchFamily="18" charset="0"/>
                                </a:rPr>
                              </m:ctrlPr>
                            </m:dPr>
                            <m:e>
                              <m:r>
                                <a:rPr lang="en-US" sz="1600" b="0" i="1">
                                  <a:solidFill>
                                    <a:schemeClr val="tx1"/>
                                  </a:solidFill>
                                  <a:latin typeface="Cambria Math" panose="02040503050406030204" pitchFamily="18" charset="0"/>
                                  <a:ea typeface="Cambria Math" panose="02040503050406030204" pitchFamily="18" charset="0"/>
                                </a:rPr>
                                <m:t>𝐼</m:t>
                              </m:r>
                            </m:e>
                          </m:d>
                        </m:e>
                        <m:sup>
                          <m:r>
                            <a:rPr lang="en-US" sz="1600" b="0" i="1">
                              <a:solidFill>
                                <a:schemeClr val="tx1"/>
                              </a:solidFill>
                              <a:latin typeface="Cambria Math" panose="02040503050406030204" pitchFamily="18" charset="0"/>
                              <a:ea typeface="Cambria Math" panose="02040503050406030204" pitchFamily="18" charset="0"/>
                            </a:rPr>
                            <m:t>2</m:t>
                          </m:r>
                        </m:sup>
                      </m:sSup>
                      <m:r>
                        <a:rPr lang="en-US" sz="1600" b="0">
                          <a:solidFill>
                            <a:schemeClr val="tx1"/>
                          </a:solidFill>
                          <a:latin typeface="Cambria Math" panose="02040503050406030204" pitchFamily="18" charset="0"/>
                          <a:ea typeface="Cambria Math" panose="02040503050406030204" pitchFamily="18" charset="0"/>
                        </a:rPr>
                        <m:t>+</m:t>
                      </m:r>
                      <m:r>
                        <a:rPr lang="en-US" sz="1600" b="0" i="1">
                          <a:solidFill>
                            <a:schemeClr val="tx1"/>
                          </a:solidFill>
                          <a:latin typeface="Cambria Math" panose="02040503050406030204" pitchFamily="18" charset="0"/>
                          <a:ea typeface="Cambria Math" panose="02040503050406030204" pitchFamily="18" charset="0"/>
                        </a:rPr>
                        <m:t>𝑗𝑋</m:t>
                      </m:r>
                      <m:sSup>
                        <m:sSupPr>
                          <m:ctrlPr>
                            <a:rPr lang="en-US" sz="1600" i="1">
                              <a:solidFill>
                                <a:schemeClr val="tx1"/>
                              </a:solidFill>
                              <a:latin typeface="Cambria Math" panose="02040503050406030204" pitchFamily="18" charset="0"/>
                              <a:ea typeface="Cambria Math" panose="02040503050406030204" pitchFamily="18" charset="0"/>
                            </a:rPr>
                          </m:ctrlPr>
                        </m:sSupPr>
                        <m:e>
                          <m:d>
                            <m:dPr>
                              <m:begChr m:val="|"/>
                              <m:endChr m:val="|"/>
                              <m:ctrlPr>
                                <a:rPr lang="en-US" sz="1600" i="1">
                                  <a:solidFill>
                                    <a:schemeClr val="tx1"/>
                                  </a:solidFill>
                                  <a:latin typeface="Cambria Math" panose="02040503050406030204" pitchFamily="18" charset="0"/>
                                  <a:ea typeface="Cambria Math" panose="02040503050406030204" pitchFamily="18" charset="0"/>
                                </a:rPr>
                              </m:ctrlPr>
                            </m:dPr>
                            <m:e>
                              <m:r>
                                <a:rPr lang="en-US" sz="1600" b="0" i="1">
                                  <a:solidFill>
                                    <a:schemeClr val="tx1"/>
                                  </a:solidFill>
                                  <a:latin typeface="Cambria Math" panose="02040503050406030204" pitchFamily="18" charset="0"/>
                                  <a:ea typeface="Cambria Math" panose="02040503050406030204" pitchFamily="18" charset="0"/>
                                </a:rPr>
                                <m:t>𝐼</m:t>
                              </m:r>
                            </m:e>
                          </m:d>
                        </m:e>
                        <m:sup>
                          <m:r>
                            <a:rPr lang="en-US" sz="1600" b="0" i="1">
                              <a:solidFill>
                                <a:schemeClr val="tx1"/>
                              </a:solidFill>
                              <a:latin typeface="Cambria Math" panose="02040503050406030204" pitchFamily="18" charset="0"/>
                              <a:ea typeface="Cambria Math" panose="02040503050406030204" pitchFamily="18" charset="0"/>
                            </a:rPr>
                            <m:t>2</m:t>
                          </m:r>
                        </m:sup>
                      </m:sSup>
                    </m:oMath>
                  </m:oMathPara>
                </a14:m>
                <a:endParaRPr lang="en-US" sz="1600" dirty="0"/>
              </a:p>
            </p:txBody>
          </p:sp>
        </mc:Choice>
        <mc:Fallback xmlns="">
          <p:sp>
            <p:nvSpPr>
              <p:cNvPr id="30" name="Rectangle 29"/>
              <p:cNvSpPr>
                <a:spLocks noRot="1" noChangeAspect="1" noMove="1" noResize="1" noEditPoints="1" noAdjustHandles="1" noChangeArrowheads="1" noChangeShapeType="1" noTextEdit="1"/>
              </p:cNvSpPr>
              <p:nvPr/>
            </p:nvSpPr>
            <p:spPr>
              <a:xfrm>
                <a:off x="719121" y="1719530"/>
                <a:ext cx="3794695" cy="338554"/>
              </a:xfrm>
              <a:prstGeom prst="rect">
                <a:avLst/>
              </a:prstGeom>
              <a:blipFill>
                <a:blip r:embed="rId11"/>
                <a:stretch>
                  <a:fillRect b="-8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2079081" y="1731489"/>
                <a:ext cx="6912136" cy="355803"/>
              </a:xfrm>
              <a:prstGeom prst="rect">
                <a:avLst/>
              </a:prstGeom>
            </p:spPr>
            <p:txBody>
              <a:bodyPr wrap="square">
                <a:spAutoFit/>
              </a:bodyPr>
              <a:lstStyle/>
              <a:p>
                <a:pPr algn="r" rtl="1">
                  <a:lnSpc>
                    <a:spcPct val="107000"/>
                  </a:lnSpc>
                  <a:spcAft>
                    <a:spcPts val="800"/>
                  </a:spcAft>
                </a:pPr>
                <a:r>
                  <a:rPr lang="fa-IR" sz="1600" b="1" kern="100" dirty="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اثبات: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توان متوسط تحویل داده شده به </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𝐿</m:t>
                        </m:r>
                      </m:sub>
                    </m:sSub>
                  </m:oMath>
                </a14:m>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برحسب فیزور </a:t>
                </a:r>
                <a:r>
                  <a:rPr lang="en-US" sz="1600" i="1" kern="100" dirty="0" smtClean="0">
                    <a:latin typeface="Times New Roman" panose="02020603050405020304" pitchFamily="18" charset="0"/>
                    <a:ea typeface="Times New Roman" panose="02020603050405020304" pitchFamily="18" charset="0"/>
                    <a:cs typeface="B Nazanin" panose="00000400000000000000" pitchFamily="2" charset="-78"/>
                  </a:rPr>
                  <a:t>I</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چنین است:</a:t>
                </a:r>
                <a:endParaRPr lang="en-US" sz="16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32" name="Rectangle 31"/>
              <p:cNvSpPr>
                <a:spLocks noRot="1" noChangeAspect="1" noMove="1" noResize="1" noEditPoints="1" noAdjustHandles="1" noChangeArrowheads="1" noChangeShapeType="1" noTextEdit="1"/>
              </p:cNvSpPr>
              <p:nvPr/>
            </p:nvSpPr>
            <p:spPr>
              <a:xfrm>
                <a:off x="2079081" y="1731489"/>
                <a:ext cx="6912136" cy="355803"/>
              </a:xfrm>
              <a:prstGeom prst="rect">
                <a:avLst/>
              </a:prstGeom>
              <a:blipFill>
                <a:blip r:embed="rId12"/>
                <a:stretch>
                  <a:fillRect t="-6897" r="-529" b="-258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304800" y="2917347"/>
                <a:ext cx="8686416" cy="1443280"/>
              </a:xfrm>
              <a:prstGeom prst="rect">
                <a:avLst/>
              </a:prstGeom>
            </p:spPr>
            <p:txBody>
              <a:bodyPr wrap="square">
                <a:spAutoFit/>
              </a:bodyPr>
              <a:lstStyle/>
              <a:p>
                <a:pPr algn="just" rtl="1">
                  <a:lnSpc>
                    <a:spcPct val="107000"/>
                  </a:lnSpc>
                  <a:spcAft>
                    <a:spcPts val="800"/>
                  </a:spcAft>
                </a:pPr>
                <a:r>
                  <a:rPr lang="fa-IR" sz="1600" b="1" kern="100" dirty="0" smtClean="0">
                    <a:latin typeface="Cambria" panose="02040503050406030204" pitchFamily="18" charset="0"/>
                    <a:ea typeface="Cambria" panose="02040503050406030204" pitchFamily="18" charset="0"/>
                    <a:cs typeface="B Nazanin" panose="00000400000000000000" pitchFamily="2" charset="-78"/>
                  </a:rPr>
                  <a:t>توجه 1: </a:t>
                </a:r>
                <a:r>
                  <a:rPr lang="fa-IR" sz="1600" kern="100" dirty="0" smtClean="0">
                    <a:latin typeface="Cambria" panose="02040503050406030204" pitchFamily="18" charset="0"/>
                    <a:ea typeface="Cambria" panose="02040503050406030204" pitchFamily="18" charset="0"/>
                    <a:cs typeface="B Nazanin" panose="00000400000000000000" pitchFamily="2" charset="-78"/>
                  </a:rPr>
                  <a:t>مقادیر </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fa-IR" sz="1600" kern="100" dirty="0">
                    <a:latin typeface="Cambria" panose="02040503050406030204" pitchFamily="18" charset="0"/>
                    <a:ea typeface="Cambria" panose="02040503050406030204" pitchFamily="18" charset="0"/>
                    <a:cs typeface="B Nazanin" panose="00000400000000000000" pitchFamily="2" charset="-78"/>
                  </a:rPr>
                  <a:t> </a:t>
                </a:r>
                <a:r>
                  <a:rPr lang="fa-IR" sz="1600" kern="100" dirty="0" smtClean="0">
                    <a:latin typeface="Cambria" panose="02040503050406030204" pitchFamily="18" charset="0"/>
                    <a:ea typeface="Cambria" panose="02040503050406030204" pitchFamily="18" charset="0"/>
                    <a:cs typeface="B Nazanin" panose="00000400000000000000" pitchFamily="2" charset="-78"/>
                  </a:rPr>
                  <a:t>و </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fa-IR" sz="1600" kern="100" dirty="0">
                    <a:latin typeface="Cambria" panose="02040503050406030204" pitchFamily="18" charset="0"/>
                    <a:ea typeface="Cambria" panose="02040503050406030204" pitchFamily="18" charset="0"/>
                    <a:cs typeface="B Nazanin" panose="00000400000000000000" pitchFamily="2" charset="-78"/>
                  </a:rPr>
                  <a:t> و </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𝑠</m:t>
                        </m:r>
                      </m:sub>
                    </m:sSub>
                  </m:oMath>
                </a14:m>
                <a:r>
                  <a:rPr lang="fa-IR" sz="1600" kern="100" dirty="0" smtClean="0">
                    <a:latin typeface="Cambria" panose="02040503050406030204" pitchFamily="18" charset="0"/>
                    <a:ea typeface="Cambria" panose="02040503050406030204" pitchFamily="18" charset="0"/>
                    <a:cs typeface="B Nazanin" panose="00000400000000000000" pitchFamily="2" charset="-78"/>
                  </a:rPr>
                  <a:t> معلوم </a:t>
                </a:r>
                <a:r>
                  <a:rPr lang="fa-IR" sz="1600" kern="100" dirty="0">
                    <a:latin typeface="Cambria" panose="02040503050406030204" pitchFamily="18" charset="0"/>
                    <a:ea typeface="Cambria" panose="02040503050406030204" pitchFamily="18" charset="0"/>
                    <a:cs typeface="B Nazanin" panose="00000400000000000000" pitchFamily="2" charset="-78"/>
                  </a:rPr>
                  <a:t>هستند و مقادیر </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𝐿</m:t>
                        </m:r>
                      </m:sub>
                    </m:sSub>
                  </m:oMath>
                </a14:m>
                <a:r>
                  <a:rPr lang="fa-IR" sz="1600" kern="100" dirty="0">
                    <a:latin typeface="Cambria" panose="02040503050406030204" pitchFamily="18" charset="0"/>
                    <a:ea typeface="Cambria" panose="02040503050406030204" pitchFamily="18" charset="0"/>
                    <a:cs typeface="B Nazanin" panose="00000400000000000000" pitchFamily="2" charset="-78"/>
                  </a:rPr>
                  <a:t> و </a:t>
                </a:r>
                <a14:m>
                  <m:oMath xmlns:m="http://schemas.openxmlformats.org/officeDocument/2006/math">
                    <m:sSub>
                      <m:sSubPr>
                        <m:ctrlP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600" i="1" kern="100">
                            <a:effectLst/>
                            <a:latin typeface="Cambria Math" panose="02040503050406030204" pitchFamily="18" charset="0"/>
                            <a:ea typeface="Times New Roman" panose="02020603050405020304" pitchFamily="18" charset="0"/>
                            <a:cs typeface="Times New Roman" panose="02020603050405020304" pitchFamily="18" charset="0"/>
                          </a:rPr>
                          <m:t>𝐿</m:t>
                        </m:r>
                      </m:sub>
                    </m:sSub>
                  </m:oMath>
                </a14:m>
                <a:r>
                  <a:rPr lang="fa-IR" sz="1600" kern="100" dirty="0" smtClean="0">
                    <a:latin typeface="Cambria" panose="02040503050406030204" pitchFamily="18" charset="0"/>
                    <a:ea typeface="Cambria" panose="02040503050406030204" pitchFamily="18" charset="0"/>
                    <a:cs typeface="B Nazanin" panose="00000400000000000000" pitchFamily="2" charset="-78"/>
                  </a:rPr>
                  <a:t> چنان </a:t>
                </a:r>
                <a:r>
                  <a:rPr lang="fa-IR" sz="1600" kern="100" dirty="0">
                    <a:latin typeface="Cambria" panose="02040503050406030204" pitchFamily="18" charset="0"/>
                    <a:ea typeface="Cambria" panose="02040503050406030204" pitchFamily="18" charset="0"/>
                    <a:cs typeface="B Nazanin" panose="00000400000000000000" pitchFamily="2" charset="-78"/>
                  </a:rPr>
                  <a:t>باید انتخاب شوند </a:t>
                </a:r>
                <a:r>
                  <a:rPr lang="fa-IR" sz="1600" kern="100" dirty="0" smtClean="0">
                    <a:latin typeface="Cambria" panose="02040503050406030204" pitchFamily="18" charset="0"/>
                    <a:ea typeface="Cambria" panose="02040503050406030204" pitchFamily="18" charset="0"/>
                    <a:cs typeface="B Nazanin" panose="00000400000000000000" pitchFamily="2" charset="-78"/>
                  </a:rPr>
                  <a:t>که </a:t>
                </a:r>
                <a14:m>
                  <m:oMath xmlns:m="http://schemas.openxmlformats.org/officeDocument/2006/math">
                    <m:sSub>
                      <m:sSubPr>
                        <m:ctrlPr>
                          <a:rPr lang="en-US" sz="1600" i="1" kern="10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100">
                            <a:latin typeface="Cambria Math" panose="02040503050406030204" pitchFamily="18" charset="0"/>
                            <a:ea typeface="Times New Roman" panose="02020603050405020304" pitchFamily="18" charset="0"/>
                            <a:cs typeface="B Nazanin" panose="00000400000000000000" pitchFamily="2" charset="-78"/>
                          </a:rPr>
                          <m:t>𝑝</m:t>
                        </m:r>
                      </m:e>
                      <m:sub>
                        <m:r>
                          <a:rPr lang="en-US" sz="1600" i="1" kern="100">
                            <a:latin typeface="Cambria Math" panose="02040503050406030204" pitchFamily="18" charset="0"/>
                            <a:ea typeface="Times New Roman" panose="02020603050405020304" pitchFamily="18" charset="0"/>
                            <a:cs typeface="B Nazanin" panose="00000400000000000000" pitchFamily="2" charset="-78"/>
                          </a:rPr>
                          <m:t>𝑎𝑣</m:t>
                        </m:r>
                      </m:sub>
                    </m:sSub>
                  </m:oMath>
                </a14:m>
                <a:r>
                  <a:rPr lang="fa-IR" sz="1600" kern="100" dirty="0" smtClean="0">
                    <a:latin typeface="Cambria" panose="02040503050406030204" pitchFamily="18" charset="0"/>
                    <a:ea typeface="Cambria" panose="02040503050406030204" pitchFamily="18" charset="0"/>
                    <a:cs typeface="B Nazanin" panose="00000400000000000000" pitchFamily="2" charset="-78"/>
                  </a:rPr>
                  <a:t> حداکثر گردد.</a:t>
                </a:r>
                <a:endParaRPr lang="en-US" sz="1600" kern="100" dirty="0">
                  <a:effectLst/>
                  <a:latin typeface="Cambria" panose="02040503050406030204" pitchFamily="18" charset="0"/>
                  <a:ea typeface="Cambria" panose="02040503050406030204" pitchFamily="18" charset="0"/>
                  <a:cs typeface="Arial" panose="020B0604020202020204" pitchFamily="34" charset="0"/>
                </a:endParaRPr>
              </a:p>
              <a:p>
                <a:pPr algn="just" rtl="1"/>
                <a:r>
                  <a:rPr lang="fa-IR" sz="1600" b="1" dirty="0">
                    <a:latin typeface="Cambria" panose="02040503050406030204" pitchFamily="18" charset="0"/>
                    <a:ea typeface="Cambria" panose="02040503050406030204" pitchFamily="18" charset="0"/>
                    <a:cs typeface="B Nazanin" panose="00000400000000000000" pitchFamily="2" charset="-78"/>
                  </a:rPr>
                  <a:t>توجه 2: </a:t>
                </a:r>
                <a:r>
                  <a:rPr lang="fa-IR" altLang="en-US" sz="1600" dirty="0">
                    <a:latin typeface="Cambria" panose="02040503050406030204" pitchFamily="18" charset="0"/>
                    <a:ea typeface="Cambria" panose="02040503050406030204" pitchFamily="18" charset="0"/>
                    <a:cs typeface="B Nazanin" panose="00000400000000000000" pitchFamily="2" charset="-78"/>
                  </a:rPr>
                  <a:t>در مدار پسیو، </a:t>
                </a:r>
                <a:r>
                  <a:rPr lang="en-US" altLang="en-US" sz="1600" i="1" dirty="0">
                    <a:latin typeface="Cambria" panose="02040503050406030204" pitchFamily="18" charset="0"/>
                    <a:ea typeface="Cambria" panose="02040503050406030204" pitchFamily="18" charset="0"/>
                    <a:cs typeface="B Nazanin" panose="00000400000000000000" pitchFamily="2" charset="-78"/>
                  </a:rPr>
                  <a:t>R</a:t>
                </a:r>
                <a:r>
                  <a:rPr lang="en-US" altLang="en-US" sz="1600" i="1" baseline="-25000" dirty="0">
                    <a:latin typeface="Cambria" panose="02040503050406030204" pitchFamily="18" charset="0"/>
                    <a:ea typeface="Cambria" panose="02040503050406030204" pitchFamily="18" charset="0"/>
                    <a:cs typeface="B Nazanin" panose="00000400000000000000" pitchFamily="2" charset="-78"/>
                  </a:rPr>
                  <a:t>L</a:t>
                </a:r>
                <a:r>
                  <a:rPr lang="fa-IR" altLang="en-US" sz="1600" dirty="0">
                    <a:latin typeface="Cambria" panose="02040503050406030204" pitchFamily="18" charset="0"/>
                    <a:ea typeface="Cambria" panose="02040503050406030204" pitchFamily="18" charset="0"/>
                    <a:cs typeface="B Nazanin" panose="00000400000000000000" pitchFamily="2" charset="-78"/>
                  </a:rPr>
                  <a:t> و </a:t>
                </a:r>
                <a:r>
                  <a:rPr lang="en-US" altLang="en-US" sz="1600" i="1" dirty="0">
                    <a:latin typeface="Cambria" panose="02040503050406030204" pitchFamily="18" charset="0"/>
                    <a:ea typeface="Cambria" panose="02040503050406030204" pitchFamily="18" charset="0"/>
                    <a:cs typeface="B Nazanin" panose="00000400000000000000" pitchFamily="2" charset="-78"/>
                  </a:rPr>
                  <a:t>R</a:t>
                </a:r>
                <a:r>
                  <a:rPr lang="en-US" altLang="en-US" sz="1600" i="1" baseline="-25000" dirty="0">
                    <a:latin typeface="Cambria" panose="02040503050406030204" pitchFamily="18" charset="0"/>
                    <a:ea typeface="Cambria" panose="02040503050406030204" pitchFamily="18" charset="0"/>
                    <a:cs typeface="B Nazanin" panose="00000400000000000000" pitchFamily="2" charset="-78"/>
                  </a:rPr>
                  <a:t>S</a:t>
                </a:r>
                <a:r>
                  <a:rPr lang="fa-IR" altLang="en-US" sz="1600" dirty="0">
                    <a:latin typeface="Cambria" panose="02040503050406030204" pitchFamily="18" charset="0"/>
                    <a:ea typeface="Cambria" panose="02040503050406030204" pitchFamily="18" charset="0"/>
                    <a:cs typeface="B Nazanin" panose="00000400000000000000" pitchFamily="2" charset="-78"/>
                  </a:rPr>
                  <a:t> همواره مثبت می باشند. </a:t>
                </a:r>
                <a:r>
                  <a:rPr lang="fa-IR" sz="1600" dirty="0" smtClean="0">
                    <a:latin typeface="Cambria" panose="02040503050406030204" pitchFamily="18" charset="0"/>
                    <a:ea typeface="Cambria" panose="02040503050406030204" pitchFamily="18" charset="0"/>
                    <a:cs typeface="B Nazanin" panose="00000400000000000000" pitchFamily="2" charset="-78"/>
                  </a:rPr>
                  <a:t>چون راکتانس </a:t>
                </a:r>
                <a14:m>
                  <m:oMath xmlns:m="http://schemas.openxmlformats.org/officeDocument/2006/math">
                    <m:sSub>
                      <m:sSub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oMath>
                </a14:m>
                <a:r>
                  <a:rPr lang="fa-IR" sz="1600" dirty="0" smtClean="0">
                    <a:latin typeface="Cambria" panose="02040503050406030204" pitchFamily="18" charset="0"/>
                    <a:ea typeface="Cambria" panose="02040503050406030204" pitchFamily="18" charset="0"/>
                    <a:cs typeface="B Nazanin" panose="00000400000000000000" pitchFamily="2" charset="-78"/>
                  </a:rPr>
                  <a:t> می تواند </a:t>
                </a:r>
                <a:r>
                  <a:rPr lang="fa-IR" sz="1600" dirty="0">
                    <a:latin typeface="Cambria" panose="02040503050406030204" pitchFamily="18" charset="0"/>
                    <a:ea typeface="Cambria" panose="02040503050406030204" pitchFamily="18" charset="0"/>
                    <a:cs typeface="B Nazanin" panose="00000400000000000000" pitchFamily="2" charset="-78"/>
                  </a:rPr>
                  <a:t>مثبت یا منفی </a:t>
                </a:r>
                <a:r>
                  <a:rPr lang="fa-IR" sz="1600" dirty="0" smtClean="0">
                    <a:latin typeface="Cambria" panose="02040503050406030204" pitchFamily="18" charset="0"/>
                    <a:ea typeface="Cambria" panose="02040503050406030204" pitchFamily="18" charset="0"/>
                    <a:cs typeface="B Nazanin" panose="00000400000000000000" pitchFamily="2" charset="-78"/>
                  </a:rPr>
                  <a:t>باشد، </a:t>
                </a:r>
                <a:r>
                  <a:rPr lang="fa-IR" sz="1600" dirty="0">
                    <a:latin typeface="Cambria" panose="02040503050406030204" pitchFamily="18" charset="0"/>
                    <a:ea typeface="Cambria" panose="02040503050406030204" pitchFamily="18" charset="0"/>
                    <a:cs typeface="B Nazanin" panose="00000400000000000000" pitchFamily="2" charset="-78"/>
                  </a:rPr>
                  <a:t>پس </a:t>
                </a:r>
                <a:r>
                  <a:rPr lang="fa-IR" sz="1600" dirty="0" smtClean="0">
                    <a:latin typeface="Cambria" panose="02040503050406030204" pitchFamily="18" charset="0"/>
                    <a:ea typeface="Cambria" panose="02040503050406030204" pitchFamily="18" charset="0"/>
                    <a:cs typeface="B Nazanin" panose="00000400000000000000" pitchFamily="2" charset="-78"/>
                  </a:rPr>
                  <a:t>می توان </a:t>
                </a:r>
                <a14:m>
                  <m:oMath xmlns:m="http://schemas.openxmlformats.org/officeDocument/2006/math">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𝐿</m:t>
                            </m:r>
                          </m:sub>
                        </m:sSub>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a:latin typeface="Cambria Math" panose="02040503050406030204" pitchFamily="18" charset="0"/>
                                <a:ea typeface="Times New Roman" panose="02020603050405020304" pitchFamily="18" charset="0"/>
                                <a:cs typeface="Times New Roman" panose="02020603050405020304" pitchFamily="18" charset="0"/>
                              </a:rPr>
                              <m:t>−</m:t>
                            </m:r>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𝑠</m:t>
                            </m:r>
                          </m:sub>
                        </m:sSub>
                      </m:e>
                      <m:sup>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 </m:t>
                        </m:r>
                      </m:sup>
                    </m:sSup>
                  </m:oMath>
                </a14:m>
                <a:r>
                  <a:rPr lang="fa-IR" sz="1600" dirty="0" smtClean="0">
                    <a:latin typeface="Cambria" panose="02040503050406030204" pitchFamily="18" charset="0"/>
                    <a:ea typeface="Cambria" panose="02040503050406030204" pitchFamily="18" charset="0"/>
                    <a:cs typeface="B Nazanin" panose="00000400000000000000" pitchFamily="2" charset="-78"/>
                  </a:rPr>
                  <a:t> انتخاب </a:t>
                </a:r>
                <a:r>
                  <a:rPr lang="fa-IR" sz="1600" dirty="0">
                    <a:latin typeface="Cambria" panose="02040503050406030204" pitchFamily="18" charset="0"/>
                    <a:ea typeface="Cambria" panose="02040503050406030204" pitchFamily="18" charset="0"/>
                    <a:cs typeface="B Nazanin" panose="00000400000000000000" pitchFamily="2" charset="-78"/>
                  </a:rPr>
                  <a:t>کرد تا جمله </a:t>
                </a:r>
                <a14:m>
                  <m:oMath xmlns:m="http://schemas.openxmlformats.org/officeDocument/2006/math">
                    <m:sSup>
                      <m:sSup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pPr>
                      <m:e>
                        <m:sSub>
                          <m:sSub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𝑠</m:t>
                            </m:r>
                          </m:sub>
                        </m:sSub>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en-US"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0" i="1" smtClean="0">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1600" i="1">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r>
                  <a:rPr lang="fa-IR" sz="1600" dirty="0">
                    <a:latin typeface="Cambria" panose="02040503050406030204" pitchFamily="18" charset="0"/>
                    <a:ea typeface="Cambria" panose="02040503050406030204" pitchFamily="18" charset="0"/>
                    <a:cs typeface="B Nazanin" panose="00000400000000000000" pitchFamily="2" charset="-78"/>
                  </a:rPr>
                  <a:t> در مخرج کسر مساوی صفر </a:t>
                </a:r>
                <a:r>
                  <a:rPr lang="fa-IR" sz="1600" dirty="0" smtClean="0">
                    <a:latin typeface="Cambria" panose="02040503050406030204" pitchFamily="18" charset="0"/>
                    <a:ea typeface="Cambria" panose="02040503050406030204" pitchFamily="18" charset="0"/>
                    <a:cs typeface="B Nazanin" panose="00000400000000000000" pitchFamily="2" charset="-78"/>
                  </a:rPr>
                  <a:t>شود.</a:t>
                </a:r>
              </a:p>
              <a:p>
                <a:pPr algn="just" rtl="1"/>
                <a:r>
                  <a:rPr lang="fa-IR" sz="1600" b="1" dirty="0">
                    <a:latin typeface="Cambria" panose="02040503050406030204" pitchFamily="18" charset="0"/>
                    <a:ea typeface="Cambria" panose="02040503050406030204" pitchFamily="18" charset="0"/>
                    <a:cs typeface="B Nazanin" panose="00000400000000000000" pitchFamily="2" charset="-78"/>
                  </a:rPr>
                  <a:t>توجه </a:t>
                </a:r>
                <a:r>
                  <a:rPr lang="fa-IR" sz="1600" b="1" dirty="0" smtClean="0">
                    <a:latin typeface="Cambria" panose="02040503050406030204" pitchFamily="18" charset="0"/>
                    <a:ea typeface="Cambria" panose="02040503050406030204" pitchFamily="18" charset="0"/>
                    <a:cs typeface="B Nazanin" panose="00000400000000000000" pitchFamily="2" charset="-78"/>
                  </a:rPr>
                  <a:t>3: </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برای </a:t>
                </a:r>
                <a:r>
                  <a:rPr lang="fa-IR" sz="1600" dirty="0">
                    <a:latin typeface="Times New Roman" panose="02020603050405020304" pitchFamily="18" charset="0"/>
                    <a:ea typeface="Times New Roman" panose="02020603050405020304" pitchFamily="18" charset="0"/>
                    <a:cs typeface="B Nazanin" panose="00000400000000000000" pitchFamily="2" charset="-78"/>
                  </a:rPr>
                  <a:t>حداکثر کردن </a:t>
                </a:r>
                <a14:m>
                  <m:oMath xmlns:m="http://schemas.openxmlformats.org/officeDocument/2006/math">
                    <m:sSub>
                      <m:sSubPr>
                        <m:ctrlPr>
                          <a:rPr lang="en-US" sz="1600" i="1">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a:latin typeface="Cambria Math" panose="02040503050406030204" pitchFamily="18" charset="0"/>
                            <a:ea typeface="Times New Roman" panose="02020603050405020304" pitchFamily="18" charset="0"/>
                            <a:cs typeface="B Nazanin" panose="00000400000000000000" pitchFamily="2" charset="-78"/>
                          </a:rPr>
                          <m:t>𝑝</m:t>
                        </m:r>
                      </m:e>
                      <m:sub>
                        <m:r>
                          <a:rPr lang="en-US" sz="1600" i="1">
                            <a:latin typeface="Cambria Math" panose="02040503050406030204" pitchFamily="18" charset="0"/>
                            <a:ea typeface="Times New Roman" panose="02020603050405020304" pitchFamily="18" charset="0"/>
                            <a:cs typeface="B Nazanin" panose="00000400000000000000" pitchFamily="2" charset="-78"/>
                          </a:rPr>
                          <m:t>𝑎𝑣</m:t>
                        </m:r>
                      </m:sub>
                    </m:sSub>
                  </m:oMath>
                </a14:m>
                <a:r>
                  <a:rPr lang="fa-IR" sz="1600" dirty="0">
                    <a:latin typeface="Times New Roman" panose="02020603050405020304" pitchFamily="18" charset="0"/>
                    <a:ea typeface="Times New Roman" panose="02020603050405020304" pitchFamily="18" charset="0"/>
                    <a:cs typeface="B Nazanin" panose="00000400000000000000" pitchFamily="2" charset="-78"/>
                  </a:rPr>
                  <a:t>  برحسب مقادیر مقاومتی </a:t>
                </a:r>
                <a:r>
                  <a:rPr lang="fa-IR" sz="1600" dirty="0" smtClean="0">
                    <a:latin typeface="Times New Roman" panose="02020603050405020304" pitchFamily="18" charset="0"/>
                    <a:ea typeface="Times New Roman" panose="02020603050405020304" pitchFamily="18" charset="0"/>
                    <a:cs typeface="B Nazanin" panose="00000400000000000000" pitchFamily="2" charset="-78"/>
                  </a:rPr>
                  <a:t>امپدانس </a:t>
                </a:r>
                <a:r>
                  <a:rPr lang="fa-IR" sz="1600" dirty="0">
                    <a:latin typeface="Times New Roman" panose="02020603050405020304" pitchFamily="18" charset="0"/>
                    <a:ea typeface="Times New Roman" panose="02020603050405020304" pitchFamily="18" charset="0"/>
                    <a:cs typeface="B Nazanin" panose="00000400000000000000" pitchFamily="2" charset="-78"/>
                  </a:rPr>
                  <a:t>ها، از آن مشتق گرفته و برابر صفر قرار می دهیم:</a:t>
                </a:r>
                <a:endParaRPr lang="en-US" sz="1600" dirty="0"/>
              </a:p>
              <a:p>
                <a:pPr algn="just" rtl="1"/>
                <a:endParaRPr lang="en-US" sz="1600" b="1" dirty="0">
                  <a:solidFill>
                    <a:srgbClr val="FF0000"/>
                  </a:solidFill>
                  <a:latin typeface="Cambria" panose="02040503050406030204" pitchFamily="18" charset="0"/>
                  <a:ea typeface="Cambria" panose="02040503050406030204" pitchFamily="18" charset="0"/>
                </a:endParaRPr>
              </a:p>
            </p:txBody>
          </p:sp>
        </mc:Choice>
        <mc:Fallback xmlns="">
          <p:sp>
            <p:nvSpPr>
              <p:cNvPr id="34" name="Rectangle 33"/>
              <p:cNvSpPr>
                <a:spLocks noRot="1" noChangeAspect="1" noMove="1" noResize="1" noEditPoints="1" noAdjustHandles="1" noChangeArrowheads="1" noChangeShapeType="1" noTextEdit="1"/>
              </p:cNvSpPr>
              <p:nvPr/>
            </p:nvSpPr>
            <p:spPr>
              <a:xfrm>
                <a:off x="304800" y="2917347"/>
                <a:ext cx="8686416" cy="1443280"/>
              </a:xfrm>
              <a:prstGeom prst="rect">
                <a:avLst/>
              </a:prstGeom>
              <a:blipFill>
                <a:blip r:embed="rId13"/>
                <a:stretch>
                  <a:fillRect l="-912" r="-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18469" y="4145544"/>
                <a:ext cx="1877950" cy="506998"/>
              </a:xfrm>
              <a:prstGeom prst="rect">
                <a:avLst/>
              </a:prstGeom>
            </p:spPr>
            <p:txBody>
              <a:bodyPr wrap="none">
                <a:spAutoFit/>
              </a:bodyPr>
              <a:lstStyle/>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𝑎𝑣</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f>
                      <m:fPr>
                        <m:ctrlPr>
                          <a:rPr lang="en-US" sz="1600" i="1">
                            <a:latin typeface="Cambria Math" panose="02040503050406030204" pitchFamily="18" charset="0"/>
                          </a:rPr>
                        </m:ctrlPr>
                      </m:fPr>
                      <m:num>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𝑆</m:t>
                            </m:r>
                          </m:sub>
                        </m:sSub>
                        <m:sSup>
                          <m:sSupPr>
                            <m:ctrlPr>
                              <a:rPr lang="en-US" sz="1600" i="1">
                                <a:latin typeface="Cambria Math" panose="02040503050406030204" pitchFamily="18" charset="0"/>
                              </a:rPr>
                            </m:ctrlPr>
                          </m:sSupPr>
                          <m:e>
                            <m:r>
                              <a:rPr lang="en-US" sz="1600" i="0">
                                <a:latin typeface="Cambria Math" panose="02040503050406030204" pitchFamily="18" charset="0"/>
                              </a:rPr>
                              <m:t>|</m:t>
                            </m:r>
                          </m:e>
                          <m:sup>
                            <m:r>
                              <a:rPr lang="en-US" sz="1600" i="0">
                                <a:latin typeface="Cambria Math" panose="02040503050406030204" pitchFamily="18" charset="0"/>
                              </a:rPr>
                              <m:t>2</m:t>
                            </m:r>
                          </m:sup>
                        </m:sSup>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e>
                            </m:d>
                          </m:e>
                          <m:sup>
                            <m:r>
                              <a:rPr lang="en-US" sz="1600" i="0">
                                <a:latin typeface="Cambria Math" panose="02040503050406030204" pitchFamily="18" charset="0"/>
                              </a:rPr>
                              <m:t>2</m:t>
                            </m:r>
                          </m:sup>
                        </m:sSup>
                      </m:den>
                    </m:f>
                  </m:oMath>
                </a14:m>
                <a:r>
                  <a:rPr lang="en-US" sz="1600" dirty="0" smtClean="0"/>
                  <a:t> ,</a:t>
                </a:r>
                <a:endParaRPr 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618469" y="4145544"/>
                <a:ext cx="1877950" cy="506998"/>
              </a:xfrm>
              <a:prstGeom prst="rect">
                <a:avLst/>
              </a:prstGeom>
              <a:blipFill>
                <a:blip r:embed="rId14"/>
                <a:stretch>
                  <a:fillRect r="-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373303" y="4084549"/>
                <a:ext cx="4572000" cy="62799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𝑝</m:t>
                              </m:r>
                            </m:e>
                            <m:sub>
                              <m:r>
                                <a:rPr lang="en-US" sz="1600" i="1">
                                  <a:latin typeface="Cambria Math" panose="02040503050406030204" pitchFamily="18" charset="0"/>
                                </a:rPr>
                                <m:t>𝑎𝑣</m:t>
                              </m:r>
                            </m:sub>
                          </m:sSub>
                        </m:num>
                        <m:den>
                          <m:r>
                            <a:rPr lang="en-US" sz="1600" i="1">
                              <a:latin typeface="Cambria Math" panose="02040503050406030204" pitchFamily="18" charset="0"/>
                            </a:rPr>
                            <m:t>𝑑</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𝑙</m:t>
                              </m:r>
                            </m:sub>
                          </m:sSub>
                        </m:den>
                      </m:f>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sSup>
                        <m:sSupPr>
                          <m:ctrlPr>
                            <a:rPr lang="en-US" sz="1600" i="1">
                              <a:latin typeface="Cambria Math" panose="02040503050406030204" pitchFamily="18" charset="0"/>
                            </a:rPr>
                          </m:ctrlPr>
                        </m:sSupPr>
                        <m:e>
                          <m:sSub>
                            <m:sSubPr>
                              <m:ctrlPr>
                                <a:rPr lang="en-US" sz="1600" i="1">
                                  <a:latin typeface="Cambria Math" panose="02040503050406030204" pitchFamily="18" charset="0"/>
                                </a:rPr>
                              </m:ctrlPr>
                            </m:sSubPr>
                            <m:e>
                              <m:r>
                                <a:rPr lang="en-US" sz="1600" i="0">
                                  <a:latin typeface="Cambria Math" panose="02040503050406030204" pitchFamily="18" charset="0"/>
                                </a:rPr>
                                <m:t>|</m:t>
                              </m:r>
                              <m:r>
                                <a:rPr lang="en-US" sz="1600" i="1">
                                  <a:latin typeface="Cambria Math" panose="02040503050406030204" pitchFamily="18" charset="0"/>
                                </a:rPr>
                                <m:t>𝑣</m:t>
                              </m:r>
                            </m:e>
                            <m:sub>
                              <m:r>
                                <a:rPr lang="en-US" sz="1600" i="1">
                                  <a:latin typeface="Cambria Math" panose="02040503050406030204" pitchFamily="18" charset="0"/>
                                </a:rPr>
                                <m:t>𝑠</m:t>
                              </m:r>
                            </m:sub>
                          </m:sSub>
                          <m:r>
                            <a:rPr lang="en-US" sz="1600" i="0">
                              <a:latin typeface="Cambria Math" panose="02040503050406030204" pitchFamily="18" charset="0"/>
                            </a:rPr>
                            <m:t>|</m:t>
                          </m:r>
                        </m:e>
                        <m:sup>
                          <m:r>
                            <a:rPr lang="en-US" sz="1600" i="0">
                              <a:latin typeface="Cambria Math" panose="02040503050406030204" pitchFamily="18" charset="0"/>
                            </a:rPr>
                            <m:t>2</m:t>
                          </m:r>
                        </m:sup>
                      </m:sSup>
                      <m:f>
                        <m:fPr>
                          <m:ctrlPr>
                            <a:rPr lang="en-US" sz="1600" i="1">
                              <a:latin typeface="Cambria Math" panose="02040503050406030204" pitchFamily="18" charset="0"/>
                            </a:rPr>
                          </m:ctrlPr>
                        </m:fPr>
                        <m:num>
                          <m:d>
                            <m:dPr>
                              <m:begChr m:val=""/>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𝑠</m:t>
                                          </m:r>
                                        </m:sub>
                                      </m:sSub>
                                    </m:e>
                                  </m:d>
                                </m:e>
                                <m:sup>
                                  <m:r>
                                    <a:rPr lang="en-US" sz="1600" i="0">
                                      <a:latin typeface="Cambria Math" panose="02040503050406030204" pitchFamily="18" charset="0"/>
                                    </a:rPr>
                                    <m:t>2</m:t>
                                  </m:r>
                                </m:sup>
                              </m:sSup>
                              <m:r>
                                <a:rPr lang="en-US" sz="1600" i="0">
                                  <a:latin typeface="Cambria Math" panose="02040503050406030204" pitchFamily="18" charset="0"/>
                                </a:rPr>
                                <m:t>−</m:t>
                              </m:r>
                              <m:r>
                                <a:rPr lang="en-US" sz="1600" i="0">
                                  <a:latin typeface="Cambria Math" panose="02040503050406030204" pitchFamily="18" charset="0"/>
                                </a:rPr>
                                <m:t>2</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𝑠</m:t>
                                  </m:r>
                                </m:sub>
                              </m:sSub>
                            </m:e>
                          </m:d>
                        </m:num>
                        <m:den>
                          <m:sSup>
                            <m:sSupPr>
                              <m:ctrlPr>
                                <a:rPr lang="en-US" sz="1600" i="1">
                                  <a:latin typeface="Cambria Math" panose="02040503050406030204" pitchFamily="18" charset="0"/>
                                </a:rPr>
                              </m:ctrlPr>
                            </m:sSupPr>
                            <m:e>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𝑠</m:t>
                                      </m:r>
                                    </m:sub>
                                  </m:sSub>
                                </m:e>
                              </m:d>
                            </m:e>
                            <m:sup>
                              <m:r>
                                <a:rPr lang="en-US" sz="1600" i="0">
                                  <a:latin typeface="Cambria Math" panose="02040503050406030204" pitchFamily="18" charset="0"/>
                                </a:rPr>
                                <m:t>4</m:t>
                              </m:r>
                            </m:sup>
                          </m:sSup>
                        </m:den>
                      </m:f>
                      <m:r>
                        <a:rPr lang="en-US" sz="1600" i="0">
                          <a:latin typeface="Cambria Math" panose="02040503050406030204" pitchFamily="18" charset="0"/>
                        </a:rPr>
                        <m:t>=</m:t>
                      </m:r>
                      <m:r>
                        <a:rPr lang="en-US" sz="1600" i="0">
                          <a:latin typeface="Cambria Math" panose="02040503050406030204" pitchFamily="18" charset="0"/>
                        </a:rPr>
                        <m:t>0</m:t>
                      </m:r>
                    </m:oMath>
                  </m:oMathPara>
                </a14:m>
                <a:endParaRPr lang="en-US" sz="1600" dirty="0"/>
              </a:p>
            </p:txBody>
          </p:sp>
        </mc:Choice>
        <mc:Fallback xmlns="">
          <p:sp>
            <p:nvSpPr>
              <p:cNvPr id="14" name="Rectangle 13"/>
              <p:cNvSpPr>
                <a:spLocks noRot="1" noChangeAspect="1" noMove="1" noResize="1" noEditPoints="1" noAdjustHandles="1" noChangeArrowheads="1" noChangeShapeType="1" noTextEdit="1"/>
              </p:cNvSpPr>
              <p:nvPr/>
            </p:nvSpPr>
            <p:spPr>
              <a:xfrm>
                <a:off x="2373303" y="4084549"/>
                <a:ext cx="4572000" cy="62799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454254" y="4229686"/>
                <a:ext cx="132472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1600" i="1">
                          <a:latin typeface="Cambria Math" panose="02040503050406030204" pitchFamily="18" charset="0"/>
                        </a:rPr>
                        <m:t>   </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𝐿</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oMath>
                  </m:oMathPara>
                </a14:m>
                <a:endParaRPr lang="en-US" sz="1600" dirty="0"/>
              </a:p>
            </p:txBody>
          </p:sp>
        </mc:Choice>
        <mc:Fallback xmlns="">
          <p:sp>
            <p:nvSpPr>
              <p:cNvPr id="22" name="Rectangle 21"/>
              <p:cNvSpPr>
                <a:spLocks noRot="1" noChangeAspect="1" noMove="1" noResize="1" noEditPoints="1" noAdjustHandles="1" noChangeArrowheads="1" noChangeShapeType="1" noTextEdit="1"/>
              </p:cNvSpPr>
              <p:nvPr/>
            </p:nvSpPr>
            <p:spPr>
              <a:xfrm>
                <a:off x="6454254" y="4229686"/>
                <a:ext cx="1324722" cy="338554"/>
              </a:xfrm>
              <a:prstGeom prst="rect">
                <a:avLst/>
              </a:prstGeom>
              <a:blipFill>
                <a:blip r:embed="rId16"/>
                <a:stretch>
                  <a:fillRect/>
                </a:stretch>
              </a:blipFill>
            </p:spPr>
            <p:txBody>
              <a:bodyPr/>
              <a:lstStyle/>
              <a:p>
                <a:r>
                  <a:rPr lang="en-US">
                    <a:noFill/>
                  </a:rPr>
                  <a:t> </a:t>
                </a:r>
              </a:p>
            </p:txBody>
          </p:sp>
        </mc:Fallback>
      </mc:AlternateContent>
      <p:cxnSp>
        <p:nvCxnSpPr>
          <p:cNvPr id="23" name="Straight Arrow Connector 22"/>
          <p:cNvCxnSpPr/>
          <p:nvPr/>
        </p:nvCxnSpPr>
        <p:spPr>
          <a:xfrm flipV="1">
            <a:off x="7757069" y="4398545"/>
            <a:ext cx="360561" cy="1223"/>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Rectangle 24"/>
              <p:cNvSpPr/>
              <p:nvPr/>
            </p:nvSpPr>
            <p:spPr>
              <a:xfrm>
                <a:off x="8117630" y="4229686"/>
                <a:ext cx="1026370" cy="338554"/>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b="1" i="1" kern="100"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𝑳</m:t>
                          </m:r>
                        </m:sub>
                      </m:sSub>
                      <m:sSup>
                        <m:sSupPr>
                          <m:ctrlPr>
                            <a:rPr lang="en-US" sz="1600" b="1" i="1">
                              <a:solidFill>
                                <a:srgbClr val="FF0000"/>
                              </a:solidFill>
                              <a:latin typeface="Cambria Math" panose="02040503050406030204" pitchFamily="18" charset="0"/>
                            </a:rPr>
                          </m:ctrlPr>
                        </m:sSupPr>
                        <m:e>
                          <m: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kern="10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𝑺</m:t>
                              </m:r>
                            </m:sub>
                          </m:sSub>
                        </m:e>
                        <m:sup>
                          <m:r>
                            <a:rPr lang="fa-IR" sz="1600" b="1" i="0" smtClean="0">
                              <a:solidFill>
                                <a:srgbClr val="FF0000"/>
                              </a:solidFill>
                              <a:latin typeface="Cambria Math" panose="02040503050406030204" pitchFamily="18" charset="0"/>
                            </a:rPr>
                            <m:t>∗</m:t>
                          </m:r>
                        </m:sup>
                      </m:sSup>
                    </m:oMath>
                  </m:oMathPara>
                </a14:m>
                <a:endParaRPr lang="en-US" sz="1600" b="1" dirty="0">
                  <a:solidFill>
                    <a:srgbClr val="FF0000"/>
                  </a:solidFill>
                </a:endParaRPr>
              </a:p>
            </p:txBody>
          </p:sp>
        </mc:Choice>
        <mc:Fallback xmlns="">
          <p:sp>
            <p:nvSpPr>
              <p:cNvPr id="25" name="Rectangle 24"/>
              <p:cNvSpPr>
                <a:spLocks noRot="1" noChangeAspect="1" noMove="1" noResize="1" noEditPoints="1" noAdjustHandles="1" noChangeArrowheads="1" noChangeShapeType="1" noTextEdit="1"/>
              </p:cNvSpPr>
              <p:nvPr/>
            </p:nvSpPr>
            <p:spPr>
              <a:xfrm>
                <a:off x="8117630" y="4229686"/>
                <a:ext cx="1026370" cy="338554"/>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a:spLocks noChangeArrowheads="1"/>
              </p:cNvSpPr>
              <p:nvPr/>
            </p:nvSpPr>
            <p:spPr bwMode="auto">
              <a:xfrm>
                <a:off x="193122" y="4642902"/>
                <a:ext cx="8820150" cy="3385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a:buClr>
                    <a:srgbClr val="FF0000"/>
                  </a:buClr>
                </a:pPr>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پس براساس قضیه انتقال توان ماکزیمم، وقتی </a:t>
                </a:r>
                <a14:m>
                  <m:oMath xmlns:m="http://schemas.openxmlformats.org/officeDocument/2006/math">
                    <m:sSub>
                      <m:sSubPr>
                        <m:ctrlPr>
                          <a:rPr lang="en-US" sz="1600" b="1"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kern="100">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kern="100">
                            <a:latin typeface="Cambria Math" panose="02040503050406030204" pitchFamily="18" charset="0"/>
                            <a:ea typeface="Times New Roman" panose="02020603050405020304" pitchFamily="18" charset="0"/>
                            <a:cs typeface="Times New Roman" panose="02020603050405020304" pitchFamily="18" charset="0"/>
                          </a:rPr>
                          <m:t>𝑳</m:t>
                        </m:r>
                      </m:sub>
                    </m:sSub>
                    <m:sSup>
                      <m:sSupPr>
                        <m:ctrlPr>
                          <a:rPr lang="en-US" sz="1600" b="1" i="1">
                            <a:latin typeface="Cambria Math" panose="02040503050406030204" pitchFamily="18" charset="0"/>
                          </a:rPr>
                        </m:ctrlPr>
                      </m:sSupPr>
                      <m:e>
                        <m:r>
                          <a:rPr lang="en-US" sz="1600" b="1" i="1" kern="100">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1600" b="1" i="1" kern="10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kern="100">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kern="100">
                                <a:latin typeface="Cambria Math" panose="02040503050406030204" pitchFamily="18" charset="0"/>
                                <a:ea typeface="Times New Roman" panose="02020603050405020304" pitchFamily="18" charset="0"/>
                                <a:cs typeface="Times New Roman" panose="02020603050405020304" pitchFamily="18" charset="0"/>
                              </a:rPr>
                              <m:t>𝑺</m:t>
                            </m:r>
                          </m:sub>
                        </m:sSub>
                      </m:e>
                      <m:sup>
                        <m:r>
                          <a:rPr lang="fa-IR" sz="1600" b="1">
                            <a:latin typeface="Cambria Math" panose="02040503050406030204" pitchFamily="18" charset="0"/>
                          </a:rPr>
                          <m:t>∗</m:t>
                        </m:r>
                      </m:sup>
                    </m:sSup>
                  </m:oMath>
                </a14:m>
                <a:r>
                  <a:rPr lang="fa-IR" altLang="en-US" sz="1600" dirty="0" smtClean="0">
                    <a:latin typeface="Times New Roman" panose="02020603050405020304" pitchFamily="18" charset="0"/>
                    <a:ea typeface="Calibri" panose="020F0502020204030204" pitchFamily="34" charset="0"/>
                    <a:cs typeface="B Nazanin" panose="00000400000000000000" pitchFamily="2" charset="-78"/>
                  </a:rPr>
                  <a:t> حداکثر توان متوسط به آن انتقال یابد. حداکثر توان بار و منبع نیز برابرند با:</a:t>
                </a:r>
                <a:endParaRPr lang="en-US" altLang="en-US" sz="1600" dirty="0">
                  <a:ea typeface="Calibri" panose="020F0502020204030204" pitchFamily="34" charset="0"/>
                  <a:cs typeface="Arial" panose="020B060402020202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bwMode="auto">
              <a:xfrm>
                <a:off x="193122" y="4642902"/>
                <a:ext cx="8820150" cy="338554"/>
              </a:xfrm>
              <a:prstGeom prst="rect">
                <a:avLst/>
              </a:prstGeom>
              <a:blipFill>
                <a:blip r:embed="rId19"/>
                <a:stretch>
                  <a:fillRect t="-1818" r="-346" b="-2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305833" y="5019792"/>
                <a:ext cx="1743426" cy="628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600" smtClean="0">
                          <a:latin typeface="Cambria Math" panose="02040503050406030204" pitchFamily="18" charset="0"/>
                        </a:rPr>
                        <m:t>max</m:t>
                      </m:r>
                      <m:sSub>
                        <m:sSubPr>
                          <m:ctrlPr>
                            <a:rPr lang="en-US" sz="1600" i="1">
                              <a:latin typeface="Cambria Math" panose="02040503050406030204" pitchFamily="18" charset="0"/>
                            </a:rPr>
                          </m:ctrlPr>
                        </m:sSubPr>
                        <m:e>
                          <m:r>
                            <a:rPr lang="en-US" sz="1600" b="0" i="1" smtClean="0">
                              <a:latin typeface="Cambria Math" panose="02040503050406030204" pitchFamily="18" charset="0"/>
                            </a:rPr>
                            <m:t> </m:t>
                          </m:r>
                          <m:r>
                            <a:rPr lang="en-US" sz="1600" i="1">
                              <a:latin typeface="Cambria Math" panose="02040503050406030204" pitchFamily="18" charset="0"/>
                            </a:rPr>
                            <m:t>𝑃</m:t>
                          </m:r>
                        </m:e>
                        <m:sub>
                          <m:r>
                            <a:rPr lang="en-US" sz="1600" i="1">
                              <a:latin typeface="Cambria Math" panose="02040503050406030204" pitchFamily="18" charset="0"/>
                            </a:rPr>
                            <m:t>𝑎𝑣</m:t>
                          </m:r>
                          <m:r>
                            <a:rPr lang="en-US" sz="1600" b="0" i="1" smtClean="0">
                              <a:latin typeface="Cambria Math" panose="02040503050406030204" pitchFamily="18" charset="0"/>
                            </a:rPr>
                            <m:t>,</m:t>
                          </m:r>
                          <m:r>
                            <a:rPr lang="en-US" sz="1600" b="0" i="1" smtClean="0">
                              <a:latin typeface="Cambria Math" panose="02040503050406030204" pitchFamily="18" charset="0"/>
                            </a:rPr>
                            <m:t>𝐿</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𝑆</m:t>
                              </m:r>
                            </m:sub>
                          </m:sSub>
                          <m:sSup>
                            <m:sSupPr>
                              <m:ctrlPr>
                                <a:rPr lang="en-US" sz="1600" i="1">
                                  <a:latin typeface="Cambria Math" panose="02040503050406030204" pitchFamily="18" charset="0"/>
                                </a:rPr>
                              </m:ctrlPr>
                            </m:sSupPr>
                            <m:e>
                              <m:r>
                                <a:rPr lang="en-US" sz="1600" i="0">
                                  <a:latin typeface="Cambria Math" panose="02040503050406030204" pitchFamily="18" charset="0"/>
                                </a:rPr>
                                <m:t>|</m:t>
                              </m:r>
                            </m:e>
                            <m:sup>
                              <m:r>
                                <a:rPr lang="en-US" sz="1600" i="0">
                                  <a:latin typeface="Cambria Math" panose="02040503050406030204" pitchFamily="18" charset="0"/>
                                </a:rPr>
                                <m:t>2</m:t>
                              </m:r>
                            </m:sup>
                          </m:sSup>
                        </m:num>
                        <m:den>
                          <m:r>
                            <a:rPr lang="en-US" sz="1600" i="0">
                              <a:latin typeface="Cambria Math" panose="02040503050406030204" pitchFamily="18" charset="0"/>
                            </a:rPr>
                            <m:t>8</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den>
                      </m:f>
                    </m:oMath>
                  </m:oMathPara>
                </a14:m>
                <a:endParaRPr lang="en-US" sz="1600" dirty="0"/>
              </a:p>
            </p:txBody>
          </p:sp>
        </mc:Choice>
        <mc:Fallback xmlns="">
          <p:sp>
            <p:nvSpPr>
              <p:cNvPr id="31" name="Rectangle 30"/>
              <p:cNvSpPr>
                <a:spLocks noRot="1" noChangeAspect="1" noMove="1" noResize="1" noEditPoints="1" noAdjustHandles="1" noChangeArrowheads="1" noChangeShapeType="1" noTextEdit="1"/>
              </p:cNvSpPr>
              <p:nvPr/>
            </p:nvSpPr>
            <p:spPr>
              <a:xfrm>
                <a:off x="3305833" y="5019792"/>
                <a:ext cx="1743426" cy="628314"/>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89735" y="5189870"/>
                <a:ext cx="2406684" cy="5533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1600" i="1" smtClean="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𝑎𝑣</m:t>
                          </m:r>
                          <m:r>
                            <a:rPr lang="en-US" sz="1600" i="0">
                              <a:latin typeface="Cambria Math" panose="02040503050406030204" pitchFamily="18" charset="0"/>
                            </a:rPr>
                            <m:t>,</m:t>
                          </m:r>
                          <m:r>
                            <a:rPr lang="en-US" sz="1600" b="0" i="1" smtClean="0">
                              <a:latin typeface="Cambria Math" panose="02040503050406030204" pitchFamily="18" charset="0"/>
                            </a:rPr>
                            <m:t>𝑠</m:t>
                          </m:r>
                        </m:sub>
                      </m:sSub>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1</m:t>
                          </m:r>
                        </m:num>
                        <m:den>
                          <m:r>
                            <a:rPr lang="en-US" sz="1600" i="0">
                              <a:latin typeface="Cambria Math" panose="02040503050406030204" pitchFamily="18" charset="0"/>
                            </a:rPr>
                            <m:t>2</m:t>
                          </m:r>
                        </m:den>
                      </m:f>
                      <m:r>
                        <m:rPr>
                          <m:sty m:val="p"/>
                        </m:rPr>
                        <a:rPr lang="en-US" sz="1600" i="0">
                          <a:latin typeface="Cambria Math" panose="02040503050406030204" pitchFamily="18" charset="0"/>
                        </a:rPr>
                        <m:t>Re</m:t>
                      </m:r>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𝑆</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𝐿</m:t>
                          </m:r>
                        </m:sub>
                      </m:sSub>
                      <m:r>
                        <a:rPr lang="en-US" sz="1600" i="0">
                          <a:latin typeface="Cambria Math" panose="02040503050406030204" pitchFamily="18" charset="0"/>
                        </a:rPr>
                        <m:t>]|</m:t>
                      </m:r>
                      <m:r>
                        <a:rPr lang="en-US" sz="1600" i="1">
                          <a:latin typeface="Cambria Math" panose="02040503050406030204" pitchFamily="18" charset="0"/>
                        </a:rPr>
                        <m:t>𝐼</m:t>
                      </m:r>
                      <m:sSup>
                        <m:sSupPr>
                          <m:ctrlPr>
                            <a:rPr lang="en-US" sz="1600" i="1">
                              <a:latin typeface="Cambria Math" panose="02040503050406030204" pitchFamily="18" charset="0"/>
                            </a:rPr>
                          </m:ctrlPr>
                        </m:sSupPr>
                        <m:e>
                          <m:r>
                            <a:rPr lang="en-US" sz="1600" i="0">
                              <a:latin typeface="Cambria Math" panose="02040503050406030204" pitchFamily="18" charset="0"/>
                            </a:rPr>
                            <m:t>|</m:t>
                          </m:r>
                        </m:e>
                        <m:sup>
                          <m:r>
                            <a:rPr lang="en-US" sz="1600" i="0">
                              <a:latin typeface="Cambria Math" panose="02040503050406030204" pitchFamily="18" charset="0"/>
                            </a:rPr>
                            <m:t>2</m:t>
                          </m:r>
                        </m:sup>
                      </m:sSup>
                    </m:oMath>
                  </m:oMathPara>
                </a14:m>
                <a:endParaRPr lang="en-US" sz="1600" dirty="0"/>
              </a:p>
            </p:txBody>
          </p:sp>
        </mc:Choice>
        <mc:Fallback xmlns="">
          <p:sp>
            <p:nvSpPr>
              <p:cNvPr id="33" name="Rectangle 32"/>
              <p:cNvSpPr>
                <a:spLocks noRot="1" noChangeAspect="1" noMove="1" noResize="1" noEditPoints="1" noAdjustHandles="1" noChangeArrowheads="1" noChangeShapeType="1" noTextEdit="1"/>
              </p:cNvSpPr>
              <p:nvPr/>
            </p:nvSpPr>
            <p:spPr>
              <a:xfrm>
                <a:off x="89735" y="5189870"/>
                <a:ext cx="2406684" cy="553357"/>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5552251" y="5250149"/>
                <a:ext cx="3114955" cy="6137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b="1" smtClean="0">
                          <a:solidFill>
                            <a:srgbClr val="FF0000"/>
                          </a:solidFill>
                          <a:latin typeface="Cambria Math" panose="02040503050406030204" pitchFamily="18" charset="0"/>
                        </a:rPr>
                        <m:t>→</m:t>
                      </m:r>
                      <m:r>
                        <m:rPr>
                          <m:nor/>
                        </m:rPr>
                        <a:rPr lang="en-US" sz="1600" b="1" i="1">
                          <a:solidFill>
                            <a:srgbClr val="FF0000"/>
                          </a:solidFill>
                          <a:latin typeface="Cambria Math" panose="02040503050406030204" pitchFamily="18" charset="0"/>
                        </a:rPr>
                        <m:t> </m:t>
                      </m:r>
                      <m:r>
                        <a:rPr lang="en-US" sz="1600" b="1" i="1">
                          <a:solidFill>
                            <a:srgbClr val="FF0000"/>
                          </a:solidFill>
                          <a:latin typeface="Cambria Math" panose="02040503050406030204" pitchFamily="18" charset="0"/>
                        </a:rPr>
                        <m:t>𝜼</m:t>
                      </m:r>
                      <m:r>
                        <a:rPr lang="en-US" sz="1600" b="1" i="0">
                          <a:solidFill>
                            <a:srgbClr val="FF0000"/>
                          </a:solidFill>
                          <a:latin typeface="Cambria Math" panose="02040503050406030204" pitchFamily="18" charset="0"/>
                        </a:rPr>
                        <m:t>=</m:t>
                      </m:r>
                      <m:f>
                        <m:fPr>
                          <m:ctrlPr>
                            <a:rPr lang="en-US" sz="1600" b="1" i="1">
                              <a:solidFill>
                                <a:srgbClr val="FF0000"/>
                              </a:solidFill>
                              <a:latin typeface="Cambria Math" panose="02040503050406030204" pitchFamily="18" charset="0"/>
                            </a:rPr>
                          </m:ctrlPr>
                        </m:fPr>
                        <m:num>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𝑷</m:t>
                              </m:r>
                            </m:e>
                            <m:sub>
                              <m:r>
                                <a:rPr lang="en-US" sz="1600" b="1" i="1">
                                  <a:solidFill>
                                    <a:srgbClr val="FF0000"/>
                                  </a:solidFill>
                                  <a:latin typeface="Cambria Math" panose="02040503050406030204" pitchFamily="18" charset="0"/>
                                </a:rPr>
                                <m:t>𝒂𝒗</m:t>
                              </m:r>
                              <m:r>
                                <a:rPr lang="en-US" sz="1600" b="1" i="0">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𝒍𝒐𝒂𝒅</m:t>
                              </m:r>
                            </m:sub>
                          </m:sSub>
                        </m:num>
                        <m:den>
                          <m:sSub>
                            <m:sSubPr>
                              <m:ctrlPr>
                                <a:rPr lang="en-US" sz="1600" b="1" i="1">
                                  <a:solidFill>
                                    <a:srgbClr val="FF0000"/>
                                  </a:solidFill>
                                  <a:latin typeface="Cambria Math" panose="02040503050406030204" pitchFamily="18" charset="0"/>
                                </a:rPr>
                              </m:ctrlPr>
                            </m:sSubPr>
                            <m:e>
                              <m:r>
                                <a:rPr lang="en-US" sz="1600" b="1" i="1">
                                  <a:solidFill>
                                    <a:srgbClr val="FF0000"/>
                                  </a:solidFill>
                                  <a:latin typeface="Cambria Math" panose="02040503050406030204" pitchFamily="18" charset="0"/>
                                </a:rPr>
                                <m:t>𝑷</m:t>
                              </m:r>
                            </m:e>
                            <m:sub>
                              <m:r>
                                <a:rPr lang="en-US" sz="1600" b="1" i="1">
                                  <a:solidFill>
                                    <a:srgbClr val="FF0000"/>
                                  </a:solidFill>
                                  <a:latin typeface="Cambria Math" panose="02040503050406030204" pitchFamily="18" charset="0"/>
                                </a:rPr>
                                <m:t>𝒂𝒗</m:t>
                              </m:r>
                              <m:r>
                                <a:rPr lang="en-US" sz="1600" b="1" i="0">
                                  <a:solidFill>
                                    <a:srgbClr val="FF0000"/>
                                  </a:solidFill>
                                  <a:latin typeface="Cambria Math" panose="02040503050406030204" pitchFamily="18" charset="0"/>
                                </a:rPr>
                                <m:t>,</m:t>
                              </m:r>
                              <m:r>
                                <a:rPr lang="en-US" sz="1600" b="1" i="1">
                                  <a:solidFill>
                                    <a:srgbClr val="FF0000"/>
                                  </a:solidFill>
                                  <a:latin typeface="Cambria Math" panose="02040503050406030204" pitchFamily="18" charset="0"/>
                                </a:rPr>
                                <m:t>𝒔𝒐𝒖𝒓𝒄𝒆</m:t>
                              </m:r>
                            </m:sub>
                          </m:sSub>
                        </m:den>
                      </m:f>
                      <m:r>
                        <a:rPr lang="en-US" sz="1600" b="1" i="0">
                          <a:solidFill>
                            <a:srgbClr val="FF0000"/>
                          </a:solidFill>
                          <a:latin typeface="Cambria Math" panose="02040503050406030204" pitchFamily="18" charset="0"/>
                        </a:rPr>
                        <m:t>×</m:t>
                      </m:r>
                      <m:r>
                        <a:rPr lang="en-US" sz="1600" b="1" i="0">
                          <a:solidFill>
                            <a:srgbClr val="FF0000"/>
                          </a:solidFill>
                          <a:latin typeface="Cambria Math" panose="02040503050406030204" pitchFamily="18" charset="0"/>
                        </a:rPr>
                        <m:t>𝟏𝟎𝟎</m:t>
                      </m:r>
                      <m:r>
                        <a:rPr lang="en-US" sz="1600" b="1" i="0">
                          <a:solidFill>
                            <a:srgbClr val="FF0000"/>
                          </a:solidFill>
                          <a:latin typeface="Cambria Math" panose="02040503050406030204" pitchFamily="18" charset="0"/>
                        </a:rPr>
                        <m:t>=</m:t>
                      </m:r>
                      <m:r>
                        <a:rPr lang="en-US" sz="1600" b="1" i="0">
                          <a:solidFill>
                            <a:srgbClr val="FF0000"/>
                          </a:solidFill>
                          <a:latin typeface="Cambria Math" panose="02040503050406030204" pitchFamily="18" charset="0"/>
                        </a:rPr>
                        <m:t>𝟓𝟎</m:t>
                      </m:r>
                      <m:r>
                        <m:rPr>
                          <m:nor/>
                        </m:rPr>
                        <a:rPr lang="en-US" sz="1600" b="1" i="1">
                          <a:solidFill>
                            <a:srgbClr val="FF0000"/>
                          </a:solidFill>
                          <a:latin typeface="Cambria Math" panose="02040503050406030204" pitchFamily="18" charset="0"/>
                        </a:rPr>
                        <m:t>  </m:t>
                      </m:r>
                      <m:r>
                        <a:rPr lang="en-US" sz="1600" b="1" i="0">
                          <a:solidFill>
                            <a:srgbClr val="FF0000"/>
                          </a:solidFill>
                          <a:latin typeface="Cambria Math" panose="02040503050406030204" pitchFamily="18" charset="0"/>
                        </a:rPr>
                        <m:t>%</m:t>
                      </m:r>
                    </m:oMath>
                  </m:oMathPara>
                </a14:m>
                <a:endParaRPr lang="en-US" sz="1600" b="1" dirty="0">
                  <a:solidFill>
                    <a:srgbClr val="FF0000"/>
                  </a:solidFill>
                </a:endParaRPr>
              </a:p>
            </p:txBody>
          </p:sp>
        </mc:Choice>
        <mc:Fallback xmlns="">
          <p:sp>
            <p:nvSpPr>
              <p:cNvPr id="35" name="Rectangle 34"/>
              <p:cNvSpPr>
                <a:spLocks noRot="1" noChangeAspect="1" noMove="1" noResize="1" noEditPoints="1" noAdjustHandles="1" noChangeArrowheads="1" noChangeShapeType="1" noTextEdit="1"/>
              </p:cNvSpPr>
              <p:nvPr/>
            </p:nvSpPr>
            <p:spPr>
              <a:xfrm>
                <a:off x="5552251" y="5250149"/>
                <a:ext cx="3114955" cy="613758"/>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93117" y="4935554"/>
                <a:ext cx="932948" cy="338554"/>
              </a:xfrm>
              <a:prstGeom prst="rect">
                <a:avLst/>
              </a:prstGeom>
              <a:solidFill>
                <a:schemeClr val="bg1">
                  <a:alpha val="5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𝑅</m:t>
                          </m:r>
                        </m:e>
                        <m:sub>
                          <m:r>
                            <a:rPr lang="en-US" sz="1600" i="1">
                              <a:solidFill>
                                <a:srgbClr val="FF0000"/>
                              </a:solidFill>
                              <a:latin typeface="Cambria Math" panose="02040503050406030204" pitchFamily="18" charset="0"/>
                            </a:rPr>
                            <m:t>𝐿</m:t>
                          </m:r>
                        </m:sub>
                      </m:sSub>
                      <m:r>
                        <a:rPr lang="en-US" sz="1600" i="0">
                          <a:solidFill>
                            <a:srgbClr val="FF0000"/>
                          </a:solidFill>
                          <a:latin typeface="Cambria Math" panose="02040503050406030204" pitchFamily="18" charset="0"/>
                        </a:rPr>
                        <m:t>=</m:t>
                      </m:r>
                      <m:sSub>
                        <m:sSubPr>
                          <m:ctrlPr>
                            <a:rPr lang="en-US" sz="1600" i="1">
                              <a:solidFill>
                                <a:srgbClr val="FF0000"/>
                              </a:solidFill>
                              <a:latin typeface="Cambria Math" panose="02040503050406030204" pitchFamily="18" charset="0"/>
                            </a:rPr>
                          </m:ctrlPr>
                        </m:sSubPr>
                        <m:e>
                          <m:r>
                            <a:rPr lang="en-US" sz="1600" i="1">
                              <a:solidFill>
                                <a:srgbClr val="FF0000"/>
                              </a:solidFill>
                              <a:latin typeface="Cambria Math" panose="02040503050406030204" pitchFamily="18" charset="0"/>
                            </a:rPr>
                            <m:t>𝑅</m:t>
                          </m:r>
                        </m:e>
                        <m:sub>
                          <m:r>
                            <a:rPr lang="en-US" sz="1600" b="0" i="1" smtClean="0">
                              <a:solidFill>
                                <a:srgbClr val="FF0000"/>
                              </a:solidFill>
                              <a:latin typeface="Cambria Math" panose="02040503050406030204" pitchFamily="18" charset="0"/>
                            </a:rPr>
                            <m:t>𝑠</m:t>
                          </m:r>
                        </m:sub>
                      </m:sSub>
                    </m:oMath>
                  </m:oMathPara>
                </a14:m>
                <a:endParaRPr lang="en-US" sz="1600" dirty="0">
                  <a:solidFill>
                    <a:srgbClr val="FF0000"/>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993117" y="4935554"/>
                <a:ext cx="932948" cy="338554"/>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376961" y="5596028"/>
                <a:ext cx="1832232" cy="5949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𝐼</m:t>
                      </m:r>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𝑠</m:t>
                              </m:r>
                            </m:sub>
                          </m:sSub>
                          <m:r>
                            <a:rPr lang="en-US" sz="1600" i="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𝐿</m:t>
                              </m:r>
                            </m:sub>
                          </m:sSub>
                        </m:den>
                      </m:f>
                      <m:r>
                        <a:rPr lang="en-US" sz="1600" i="0">
                          <a:latin typeface="Cambria Math" panose="02040503050406030204" pitchFamily="18" charset="0"/>
                        </a:rPr>
                        <m: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num>
                        <m:den>
                          <m:r>
                            <a:rPr lang="en-US" sz="1600" i="0">
                              <a:latin typeface="Cambria Math" panose="02040503050406030204" pitchFamily="18" charset="0"/>
                            </a:rPr>
                            <m:t>2</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𝑠</m:t>
                              </m:r>
                            </m:sub>
                          </m:sSub>
                        </m:den>
                      </m:f>
                    </m:oMath>
                  </m:oMathPara>
                </a14:m>
                <a:endParaRPr lang="en-US" sz="1600" dirty="0"/>
              </a:p>
            </p:txBody>
          </p:sp>
        </mc:Choice>
        <mc:Fallback xmlns="">
          <p:sp>
            <p:nvSpPr>
              <p:cNvPr id="16" name="Rectangle 15"/>
              <p:cNvSpPr>
                <a:spLocks noRot="1" noChangeAspect="1" noMove="1" noResize="1" noEditPoints="1" noAdjustHandles="1" noChangeArrowheads="1" noChangeShapeType="1" noTextEdit="1"/>
              </p:cNvSpPr>
              <p:nvPr/>
            </p:nvSpPr>
            <p:spPr>
              <a:xfrm>
                <a:off x="376961" y="5596028"/>
                <a:ext cx="1832232" cy="594906"/>
              </a:xfrm>
              <a:prstGeom prst="rect">
                <a:avLst/>
              </a:prstGeom>
              <a:blipFill>
                <a:blip r:embed="rId24"/>
                <a:stretch>
                  <a:fillRect/>
                </a:stretch>
              </a:blipFill>
            </p:spPr>
            <p:txBody>
              <a:bodyPr/>
              <a:lstStyle/>
              <a:p>
                <a:r>
                  <a:rPr lang="en-US">
                    <a:noFill/>
                  </a:rPr>
                  <a:t> </a:t>
                </a:r>
              </a:p>
            </p:txBody>
          </p:sp>
        </mc:Fallback>
      </mc:AlternateContent>
      <p:sp>
        <p:nvSpPr>
          <p:cNvPr id="41" name="Right Brace 40"/>
          <p:cNvSpPr/>
          <p:nvPr/>
        </p:nvSpPr>
        <p:spPr>
          <a:xfrm>
            <a:off x="2313153" y="5019792"/>
            <a:ext cx="270360" cy="1171142"/>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8" name="Rectangle 17"/>
              <p:cNvSpPr/>
              <p:nvPr/>
            </p:nvSpPr>
            <p:spPr>
              <a:xfrm>
                <a:off x="3573279" y="5622196"/>
                <a:ext cx="1298048" cy="62831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𝑃</m:t>
                          </m:r>
                        </m:e>
                        <m:sub>
                          <m:r>
                            <a:rPr lang="en-US" sz="1600" i="1">
                              <a:latin typeface="Cambria Math" panose="02040503050406030204" pitchFamily="18" charset="0"/>
                            </a:rPr>
                            <m:t>𝑎𝑣</m:t>
                          </m:r>
                          <m:r>
                            <a:rPr lang="en-US" sz="1600">
                              <a:latin typeface="Cambria Math" panose="02040503050406030204" pitchFamily="18" charset="0"/>
                            </a:rPr>
                            <m:t>,</m:t>
                          </m:r>
                          <m:r>
                            <a:rPr lang="en-US" sz="1600" i="1">
                              <a:latin typeface="Cambria Math" panose="02040503050406030204" pitchFamily="18" charset="0"/>
                            </a:rPr>
                            <m:t>𝑠</m:t>
                          </m:r>
                        </m:sub>
                      </m:sSub>
                      <m:r>
                        <a:rPr lang="en-US" sz="1600">
                          <a:latin typeface="Cambria Math" panose="02040503050406030204" pitchFamily="18" charset="0"/>
                        </a:rPr>
                        <m:t>=</m:t>
                      </m:r>
                      <m:f>
                        <m:fPr>
                          <m:ctrlPr>
                            <a:rPr lang="en-US" sz="1600" i="1">
                              <a:latin typeface="Cambria Math" panose="02040503050406030204" pitchFamily="18" charset="0"/>
                            </a:rPr>
                          </m:ctrlPr>
                        </m:fPr>
                        <m:num>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𝑆</m:t>
                              </m:r>
                            </m:sub>
                          </m:sSub>
                          <m:sSup>
                            <m:sSupPr>
                              <m:ctrlPr>
                                <a:rPr lang="en-US" sz="1600" i="1">
                                  <a:latin typeface="Cambria Math" panose="02040503050406030204" pitchFamily="18" charset="0"/>
                                </a:rPr>
                              </m:ctrlPr>
                            </m:sSupPr>
                            <m:e>
                              <m:r>
                                <a:rPr lang="en-US" sz="1600">
                                  <a:latin typeface="Cambria Math" panose="02040503050406030204" pitchFamily="18" charset="0"/>
                                </a:rPr>
                                <m:t>|</m:t>
                              </m:r>
                            </m:e>
                            <m:sup>
                              <m:r>
                                <a:rPr lang="en-US" sz="1600">
                                  <a:latin typeface="Cambria Math" panose="02040503050406030204" pitchFamily="18" charset="0"/>
                                </a:rPr>
                                <m:t>2</m:t>
                              </m:r>
                            </m:sup>
                          </m:sSup>
                        </m:num>
                        <m:den>
                          <m:r>
                            <a:rPr lang="en-US" sz="1600" b="0" i="0" smtClean="0">
                              <a:latin typeface="Cambria Math" panose="02040503050406030204" pitchFamily="18" charset="0"/>
                            </a:rPr>
                            <m:t>4</m:t>
                          </m:r>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i="1">
                                  <a:latin typeface="Cambria Math" panose="02040503050406030204" pitchFamily="18" charset="0"/>
                                </a:rPr>
                                <m:t>𝑆</m:t>
                              </m:r>
                            </m:sub>
                          </m:sSub>
                        </m:den>
                      </m:f>
                    </m:oMath>
                  </m:oMathPara>
                </a14:m>
                <a:endParaRPr 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3573279" y="5622196"/>
                <a:ext cx="1298048" cy="628314"/>
              </a:xfrm>
              <a:prstGeom prst="rect">
                <a:avLst/>
              </a:prstGeom>
              <a:blipFill>
                <a:blip r:embed="rId25"/>
                <a:stretch>
                  <a:fillRect/>
                </a:stretch>
              </a:blipFill>
            </p:spPr>
            <p:txBody>
              <a:bodyPr/>
              <a:lstStyle/>
              <a:p>
                <a:r>
                  <a:rPr lang="en-US">
                    <a:noFill/>
                  </a:rPr>
                  <a:t> </a:t>
                </a:r>
              </a:p>
            </p:txBody>
          </p:sp>
        </mc:Fallback>
      </mc:AlternateContent>
      <p:sp>
        <p:nvSpPr>
          <p:cNvPr id="42" name="Right Brace 41"/>
          <p:cNvSpPr/>
          <p:nvPr/>
        </p:nvSpPr>
        <p:spPr>
          <a:xfrm>
            <a:off x="5264789" y="5053902"/>
            <a:ext cx="270360" cy="1019761"/>
          </a:xfrm>
          <a:prstGeom prst="righ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0" name="Rectangle 19"/>
          <p:cNvSpPr/>
          <p:nvPr/>
        </p:nvSpPr>
        <p:spPr>
          <a:xfrm>
            <a:off x="193122" y="6205268"/>
            <a:ext cx="8950878" cy="619272"/>
          </a:xfrm>
          <a:prstGeom prst="rect">
            <a:avLst/>
          </a:prstGeom>
        </p:spPr>
        <p:txBody>
          <a:bodyPr wrap="square">
            <a:spAutoFit/>
          </a:bodyPr>
          <a:lstStyle/>
          <a:p>
            <a:pPr marL="285750" indent="-285750" algn="just" rtl="1">
              <a:lnSpc>
                <a:spcPct val="107000"/>
              </a:lnSpc>
              <a:spcAft>
                <a:spcPts val="800"/>
              </a:spcAft>
              <a:buClr>
                <a:srgbClr val="FF0000"/>
              </a:buClr>
              <a:buFont typeface="Wingdings" panose="05000000000000000000" pitchFamily="2" charset="2"/>
              <a:buChar char="ü"/>
            </a:pP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در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این حالت گویند امپدانس بار با امپدانس منبع بطور مزدوج</a:t>
            </a:r>
            <a:r>
              <a:rPr lang="fa-IR" sz="1600" b="1" kern="100" dirty="0">
                <a:latin typeface="Times New Roman" panose="02020603050405020304" pitchFamily="18" charset="0"/>
                <a:ea typeface="Times New Roman" panose="02020603050405020304" pitchFamily="18" charset="0"/>
                <a:cs typeface="B Nazanin" panose="00000400000000000000" pitchFamily="2" charset="-78"/>
              </a:rPr>
              <a:t> تطبیق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شده است.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ی</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ا</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به طور ساده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گوییم، </a:t>
            </a:r>
            <a:r>
              <a:rPr lang="fa-IR" sz="1600" kern="100" dirty="0">
                <a:latin typeface="Times New Roman" panose="02020603050405020304" pitchFamily="18" charset="0"/>
                <a:ea typeface="Times New Roman" panose="02020603050405020304" pitchFamily="18" charset="0"/>
                <a:cs typeface="B Nazanin" panose="00000400000000000000" pitchFamily="2" charset="-78"/>
              </a:rPr>
              <a:t>بار با منبع تطبیق داده شده </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است (</a:t>
            </a:r>
            <a:r>
              <a:rPr lang="fa-IR" sz="1600" b="1" kern="100" dirty="0" smtClean="0">
                <a:solidFill>
                  <a:srgbClr val="0000FF"/>
                </a:solidFill>
                <a:latin typeface="Times New Roman" panose="02020603050405020304" pitchFamily="18" charset="0"/>
                <a:ea typeface="Times New Roman" panose="02020603050405020304" pitchFamily="18" charset="0"/>
                <a:cs typeface="B Nazanin" panose="00000400000000000000" pitchFamily="2" charset="-78"/>
              </a:rPr>
              <a:t>تطبیق امپدانس</a:t>
            </a:r>
            <a:r>
              <a:rPr lang="fa-IR" sz="1600" kern="100" dirty="0" smtClean="0">
                <a:latin typeface="Times New Roman" panose="02020603050405020304" pitchFamily="18" charset="0"/>
                <a:ea typeface="Times New Roman" panose="02020603050405020304" pitchFamily="18" charset="0"/>
                <a:cs typeface="B Nazanin" panose="00000400000000000000" pitchFamily="2" charset="-78"/>
              </a:rPr>
              <a:t>). بهره تطبیق شده توان مدار (بهره توان بار نسبت به توان منبع)، %50 است. </a:t>
            </a:r>
            <a:r>
              <a:rPr lang="en-US" sz="1600" b="1" kern="100" dirty="0" smtClean="0">
                <a:solidFill>
                  <a:srgbClr val="00B050"/>
                </a:solidFill>
                <a:latin typeface="Times New Roman" panose="02020603050405020304" pitchFamily="18" charset="0"/>
                <a:ea typeface="Times New Roman" panose="02020603050405020304" pitchFamily="18" charset="0"/>
                <a:cs typeface="B Nazanin" panose="00000400000000000000" pitchFamily="2" charset="-78"/>
              </a:rPr>
              <a:t>Impedance Matching</a:t>
            </a:r>
            <a:endParaRPr lang="en-US" sz="1600" b="1" kern="100"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741877" y="5406369"/>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rgbClr val="0000FF"/>
                          </a:solidFill>
                          <a:latin typeface="Cambria Math" panose="02040503050406030204" pitchFamily="18" charset="0"/>
                        </a:rPr>
                        <m:t>⇒</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2741877" y="5406369"/>
                <a:ext cx="437940" cy="369332"/>
              </a:xfrm>
              <a:prstGeom prst="rect">
                <a:avLst/>
              </a:prstGeom>
              <a:blipFill>
                <a:blip r:embed="rId2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775321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dirty="0"/>
          </a:p>
        </p:txBody>
      </p:sp>
      <p:sp>
        <p:nvSpPr>
          <p:cNvPr id="3" name="Rectangle 2"/>
          <p:cNvSpPr>
            <a:spLocks noChangeArrowheads="1"/>
          </p:cNvSpPr>
          <p:nvPr/>
        </p:nvSpPr>
        <p:spPr bwMode="auto">
          <a:xfrm>
            <a:off x="5977926" y="228600"/>
            <a:ext cx="298730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spcAft>
                <a:spcPts val="0"/>
              </a:spcAft>
              <a:buClr>
                <a:srgbClr val="FF0000"/>
              </a:buClr>
              <a:buFont typeface="Wingdings" panose="05000000000000000000" pitchFamily="2" charset="2"/>
              <a:buChar char="q"/>
            </a:pPr>
            <a:r>
              <a:rPr lang="fa-IR"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در مدار مقابل، امپدانس بار </a:t>
            </a:r>
            <a:r>
              <a:rPr lang="en-US" altLang="en-US" i="1" dirty="0" smtClean="0">
                <a:latin typeface="Cambria Math" panose="02040503050406030204" pitchFamily="18" charset="0"/>
                <a:ea typeface="Cambria Math" panose="02040503050406030204" pitchFamily="18" charset="0"/>
                <a:cs typeface="B Nazanin" panose="00000400000000000000" pitchFamily="2" charset="-78"/>
              </a:rPr>
              <a:t>Z</a:t>
            </a:r>
            <a:r>
              <a:rPr lang="en-US" altLang="en-US" i="1" baseline="-25000" dirty="0" smtClean="0">
                <a:latin typeface="Cambria Math" panose="02040503050406030204" pitchFamily="18" charset="0"/>
                <a:ea typeface="Cambria Math" panose="02040503050406030204" pitchFamily="18" charset="0"/>
                <a:cs typeface="B Nazanin" panose="00000400000000000000" pitchFamily="2" charset="-78"/>
              </a:rPr>
              <a:t>L</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 را چنان تعیین کنید که حداکثر توان متوسط به آن انتقال یابد. مقدار توان انتقالی را محاسبه کنید.  </a:t>
            </a:r>
            <a:endParaRPr lang="en-US" altLang="en-US" dirty="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525" y="0"/>
            <a:ext cx="5968401" cy="1500405"/>
          </a:xfrm>
          <a:prstGeom prst="rect">
            <a:avLst/>
          </a:prstGeom>
        </p:spPr>
      </p:pic>
      <p:sp>
        <p:nvSpPr>
          <p:cNvPr id="5" name="Rectangle 4"/>
          <p:cNvSpPr/>
          <p:nvPr/>
        </p:nvSpPr>
        <p:spPr>
          <a:xfrm>
            <a:off x="8160201" y="1481355"/>
            <a:ext cx="805029" cy="353943"/>
          </a:xfrm>
          <a:prstGeom prst="rect">
            <a:avLst/>
          </a:prstGeom>
        </p:spPr>
        <p:txBody>
          <a:bodyPr wrap="none">
            <a:spAutoFit/>
          </a:bodyPr>
          <a:lstStyle/>
          <a:p>
            <a:pPr marL="285750" indent="-285750" algn="r" rtl="1">
              <a:buFont typeface="Times New Roman" panose="02020603050405020304" pitchFamily="18" charset="0"/>
              <a:buChar char="■"/>
            </a:pPr>
            <a:r>
              <a:rPr lang="ar-SA"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700" b="1" dirty="0">
              <a:solidFill>
                <a:srgbClr val="FF0000"/>
              </a:solidFill>
            </a:endParaRPr>
          </a:p>
        </p:txBody>
      </p:sp>
      <p:pic>
        <p:nvPicPr>
          <p:cNvPr id="6" name="Picture 5"/>
          <p:cNvPicPr>
            <a:picLocks noChangeAspect="1"/>
          </p:cNvPicPr>
          <p:nvPr/>
        </p:nvPicPr>
        <p:blipFill>
          <a:blip r:embed="rId4"/>
          <a:stretch>
            <a:fillRect/>
          </a:stretch>
        </p:blipFill>
        <p:spPr>
          <a:xfrm>
            <a:off x="228600" y="1981200"/>
            <a:ext cx="4800600" cy="1676178"/>
          </a:xfrm>
          <a:prstGeom prst="rect">
            <a:avLst/>
          </a:prstGeom>
        </p:spPr>
      </p:pic>
      <p:sp>
        <p:nvSpPr>
          <p:cNvPr id="7" name="Rectangle 6"/>
          <p:cNvSpPr/>
          <p:nvPr/>
        </p:nvSpPr>
        <p:spPr>
          <a:xfrm>
            <a:off x="4267200" y="1835298"/>
            <a:ext cx="4698030" cy="369332"/>
          </a:xfrm>
          <a:prstGeom prst="rect">
            <a:avLst/>
          </a:prstGeom>
        </p:spPr>
        <p:txBody>
          <a:bodyPr wrap="square">
            <a:spAutoFit/>
          </a:bodyPr>
          <a:lstStyle/>
          <a:p>
            <a:pPr algn="r" rtl="1"/>
            <a:r>
              <a:rPr lang="fa-IR" altLang="en-US" dirty="0">
                <a:latin typeface="Times New Roman" panose="02020603050405020304" pitchFamily="18" charset="0"/>
                <a:ea typeface="Calibri" panose="020F0502020204030204" pitchFamily="34" charset="0"/>
                <a:cs typeface="B Nazanin" panose="00000400000000000000" pitchFamily="2" charset="-78"/>
              </a:rPr>
              <a:t>مدار معادل تونن را از دو سر بار در حوزه </a:t>
            </a:r>
            <a:r>
              <a:rPr lang="fa-IR" altLang="en-US" dirty="0" smtClean="0">
                <a:latin typeface="Times New Roman" panose="02020603050405020304" pitchFamily="18" charset="0"/>
                <a:ea typeface="Calibri" panose="020F0502020204030204" pitchFamily="34" charset="0"/>
                <a:cs typeface="B Nazanin" panose="00000400000000000000" pitchFamily="2" charset="-78"/>
              </a:rPr>
              <a:t>فیزور به دست </a:t>
            </a:r>
            <a:r>
              <a:rPr lang="fa-IR" altLang="en-US" dirty="0">
                <a:latin typeface="Times New Roman" panose="02020603050405020304" pitchFamily="18" charset="0"/>
                <a:ea typeface="Calibri" panose="020F0502020204030204" pitchFamily="34" charset="0"/>
                <a:cs typeface="B Nazanin" panose="00000400000000000000" pitchFamily="2" charset="-78"/>
              </a:rPr>
              <a:t>می آوریم. </a:t>
            </a:r>
            <a:endParaRPr lang="en-US" dirty="0"/>
          </a:p>
        </p:txBody>
      </p:sp>
      <p:sp>
        <p:nvSpPr>
          <p:cNvPr id="8" name="Rectangle 7"/>
          <p:cNvSpPr>
            <a:spLocks noChangeArrowheads="1"/>
          </p:cNvSpPr>
          <p:nvPr/>
        </p:nvSpPr>
        <p:spPr bwMode="auto">
          <a:xfrm>
            <a:off x="219075" y="3960011"/>
            <a:ext cx="18972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en-US" altLang="en-US" sz="14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KCL</a:t>
            </a:r>
            <a:r>
              <a:rPr lang="en-US" altLang="en-US" sz="1400" b="1" dirty="0">
                <a:solidFill>
                  <a:srgbClr val="3333FF"/>
                </a:solidFill>
                <a:latin typeface="Times New Roman" panose="02020603050405020304" pitchFamily="18" charset="0"/>
                <a:ea typeface="Calibri" panose="020F0502020204030204" pitchFamily="34" charset="0"/>
                <a:cs typeface="B Nazanin" panose="00000400000000000000" pitchFamily="2" charset="-78"/>
              </a:rPr>
              <a:t>:</a:t>
            </a:r>
            <a:r>
              <a:rPr lang="en-US" altLang="en-US" sz="14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400" b="1" dirty="0" smtClean="0">
                <a:solidFill>
                  <a:srgbClr val="3333FF"/>
                </a:solidFill>
                <a:latin typeface="Times New Roman" panose="02020603050405020304" pitchFamily="18" charset="0"/>
                <a:ea typeface="Calibri" panose="020F0502020204030204" pitchFamily="34" charset="0"/>
                <a:cs typeface="B Nazanin" panose="00000400000000000000" pitchFamily="2" charset="-78"/>
              </a:rPr>
              <a:t> در گره منبع تست</a:t>
            </a:r>
            <a:endParaRPr lang="en-US" altLang="en-US" sz="1400" b="1" dirty="0">
              <a:solidFill>
                <a:srgbClr val="3333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1950333" y="3774705"/>
                <a:ext cx="3566939" cy="6783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0">
                                  <a:latin typeface="Cambria Math" panose="02040503050406030204" pitchFamily="18" charset="0"/>
                                </a:rPr>
                                <m:t>−</m:t>
                              </m:r>
                              <m:r>
                                <a:rPr lang="en-US" i="0">
                                  <a:latin typeface="Cambria Math" panose="02040503050406030204" pitchFamily="18" charset="0"/>
                                </a:rPr>
                                <m:t>200</m:t>
                              </m:r>
                            </m:e>
                          </m:d>
                        </m:num>
                        <m:den>
                          <m:r>
                            <a:rPr lang="en-US" b="0" i="1" smtClean="0">
                              <a:latin typeface="Cambria Math" panose="02040503050406030204" pitchFamily="18" charset="0"/>
                            </a:rPr>
                            <m:t>10</m:t>
                          </m:r>
                          <m:r>
                            <a:rPr lang="en-US" b="0" i="1" smtClean="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10</m:t>
                          </m:r>
                        </m:den>
                      </m:f>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num>
                        <m:den>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10</m:t>
                          </m:r>
                        </m:den>
                      </m:f>
                      <m:r>
                        <a:rPr lang="en-US" i="0">
                          <a:latin typeface="Cambria Math" panose="02040503050406030204" pitchFamily="18" charset="0"/>
                        </a:rPr>
                        <m:t>−</m:t>
                      </m:r>
                      <m:r>
                        <a:rPr lang="en-US" i="0">
                          <a:latin typeface="Cambria Math" panose="02040503050406030204" pitchFamily="18" charset="0"/>
                        </a:rPr>
                        <m:t>10</m:t>
                      </m:r>
                      <m:r>
                        <a:rPr lang="en-US" i="1">
                          <a:latin typeface="Cambria Math" panose="02040503050406030204" pitchFamily="18" charset="0"/>
                        </a:rPr>
                        <m:t>𝑗</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𝑡</m:t>
                          </m:r>
                        </m:sub>
                      </m:sSub>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950333" y="3774705"/>
                <a:ext cx="3566939" cy="67839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67908" y="3948622"/>
                <a:ext cx="34450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𝑡</m:t>
                          </m:r>
                        </m:sub>
                      </m:sSub>
                      <m:r>
                        <a:rPr lang="en-US" i="0">
                          <a:latin typeface="Cambria Math" panose="02040503050406030204" pitchFamily="18" charset="0"/>
                        </a:rPr>
                        <m:t>=</m:t>
                      </m:r>
                      <m:r>
                        <a:rPr lang="en-US" i="0">
                          <a:latin typeface="Cambria Math" panose="02040503050406030204" pitchFamily="18" charset="0"/>
                        </a:rPr>
                        <m:t>100</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m:t>
                      </m:r>
                      <m:r>
                        <a:rPr lang="en-US" i="0">
                          <a:latin typeface="Cambria Math" panose="02040503050406030204" pitchFamily="18" charset="0"/>
                        </a:rPr>
                        <m:t>10</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𝐼</m:t>
                          </m:r>
                        </m:e>
                        <m:sub>
                          <m:r>
                            <a:rPr lang="en-US" i="1">
                              <a:latin typeface="Cambria Math" panose="02040503050406030204" pitchFamily="18" charset="0"/>
                            </a:rPr>
                            <m:t>𝑡</m:t>
                          </m:r>
                        </m:sub>
                      </m:sSub>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367908" y="3948622"/>
                <a:ext cx="3445046" cy="369332"/>
              </a:xfrm>
              <a:prstGeom prst="rect">
                <a:avLst/>
              </a:prstGeom>
              <a:blipFill>
                <a:blip r:embed="rId6"/>
                <a:stretch>
                  <a:fillRect b="-13333"/>
                </a:stretch>
              </a:blipFill>
            </p:spPr>
            <p:txBody>
              <a:bodyPr/>
              <a:lstStyle/>
              <a:p>
                <a:r>
                  <a:rPr lang="en-US">
                    <a:noFill/>
                  </a:rPr>
                  <a:t> </a:t>
                </a:r>
              </a:p>
            </p:txBody>
          </p:sp>
        </mc:Fallback>
      </mc:AlternateContent>
      <p:pic>
        <p:nvPicPr>
          <p:cNvPr id="11" name="Picture 10"/>
          <p:cNvPicPr>
            <a:picLocks noChangeAspect="1"/>
          </p:cNvPicPr>
          <p:nvPr/>
        </p:nvPicPr>
        <p:blipFill>
          <a:blip r:embed="rId7"/>
          <a:stretch>
            <a:fillRect/>
          </a:stretch>
        </p:blipFill>
        <p:spPr>
          <a:xfrm>
            <a:off x="101290" y="4645633"/>
            <a:ext cx="3230183" cy="1755570"/>
          </a:xfrm>
          <a:prstGeom prst="rect">
            <a:avLst/>
          </a:prstGeom>
        </p:spPr>
      </p:pic>
      <p:sp>
        <p:nvSpPr>
          <p:cNvPr id="12" name="Rectangle 11"/>
          <p:cNvSpPr/>
          <p:nvPr/>
        </p:nvSpPr>
        <p:spPr>
          <a:xfrm>
            <a:off x="2590800" y="4601868"/>
            <a:ext cx="6276975" cy="369332"/>
          </a:xfrm>
          <a:prstGeom prst="rect">
            <a:avLst/>
          </a:prstGeom>
        </p:spPr>
        <p:txBody>
          <a:bodyPr wrap="square">
            <a:spAutoFit/>
          </a:bodyPr>
          <a:lstStyle/>
          <a:p>
            <a:pPr algn="r" rtl="1"/>
            <a:r>
              <a:rPr lang="fa-IR" altLang="en-US" dirty="0" smtClean="0">
                <a:latin typeface="Times New Roman" panose="02020603050405020304" pitchFamily="18" charset="0"/>
                <a:ea typeface="Calibri" panose="020F0502020204030204" pitchFamily="34" charset="0"/>
                <a:cs typeface="B Nazanin" panose="00000400000000000000" pitchFamily="2" charset="-78"/>
              </a:rPr>
              <a:t>براساس رابطه بالا، می توان ساختار مدار را به صورت زیر ارائه کرد و در نتیجه نوشت:</a:t>
            </a:r>
            <a:endParaRPr lang="en-US" dirty="0"/>
          </a:p>
        </p:txBody>
      </p:sp>
      <mc:AlternateContent xmlns:mc="http://schemas.openxmlformats.org/markup-compatibility/2006" xmlns:a14="http://schemas.microsoft.com/office/drawing/2010/main">
        <mc:Choice Requires="a14">
          <p:sp>
            <p:nvSpPr>
              <p:cNvPr id="13" name="Rectangle 12"/>
              <p:cNvSpPr/>
              <p:nvPr/>
            </p:nvSpPr>
            <p:spPr>
              <a:xfrm>
                <a:off x="4372459" y="5227453"/>
                <a:ext cx="23350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𝐿</m:t>
                              </m:r>
                            </m:sub>
                          </m:sSub>
                          <m:r>
                            <a:rPr lang="en-US" i="0">
                              <a:latin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sSub>
                                <m:sSubPr>
                                  <m:ctrlPr>
                                    <a:rPr lang="en-US" i="1">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𝑆</m:t>
                                  </m:r>
                                </m:sub>
                              </m:sSub>
                            </m:e>
                            <m:sup>
                              <m:r>
                                <a:rPr lang="en-US">
                                  <a:latin typeface="Cambria Math" panose="02040503050406030204" pitchFamily="18" charset="0"/>
                                  <a:ea typeface="Cambria Math" panose="02040503050406030204" pitchFamily="18" charset="0"/>
                                </a:rPr>
                                <m:t>∗</m:t>
                              </m:r>
                            </m:sup>
                          </m:sSup>
                          <m:r>
                            <a:rPr lang="en-US" i="0">
                              <a:latin typeface="Cambria Math" panose="02040503050406030204" pitchFamily="18" charset="0"/>
                            </a:rPr>
                            <m:t>=</m:t>
                          </m:r>
                          <m:r>
                            <a:rPr lang="en-US" i="0">
                              <a:latin typeface="Cambria Math" panose="02040503050406030204" pitchFamily="18" charset="0"/>
                            </a:rPr>
                            <m:t>10</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1">
                              <a:latin typeface="Cambria Math" panose="02040503050406030204" pitchFamily="18" charset="0"/>
                            </a:rPr>
                            <m:t>𝑗</m:t>
                          </m:r>
                        </m:e>
                      </m:d>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372459" y="5227453"/>
                <a:ext cx="2335062" cy="369332"/>
              </a:xfrm>
              <a:prstGeom prst="rect">
                <a:avLst/>
              </a:prstGeom>
              <a:blipFill>
                <a:blip r:embed="rId8"/>
                <a:stretch>
                  <a:fillRect t="-121667" r="-21671" b="-18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3741145" y="5673185"/>
                <a:ext cx="3552254" cy="7775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𝑎𝑣</m:t>
                          </m:r>
                        </m:sub>
                      </m:sSub>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𝑆</m:t>
                              </m:r>
                            </m:sub>
                          </m:sSub>
                          <m:sSup>
                            <m:sSupPr>
                              <m:ctrlPr>
                                <a:rPr lang="en-US" i="1">
                                  <a:latin typeface="Cambria Math" panose="02040503050406030204" pitchFamily="18" charset="0"/>
                                </a:rPr>
                              </m:ctrlPr>
                            </m:sSupPr>
                            <m:e>
                              <m:r>
                                <a:rPr lang="en-US" i="0">
                                  <a:latin typeface="Cambria Math" panose="02040503050406030204" pitchFamily="18" charset="0"/>
                                </a:rPr>
                                <m:t>|</m:t>
                              </m:r>
                            </m:e>
                            <m:sup>
                              <m:r>
                                <a:rPr lang="en-US" i="0">
                                  <a:latin typeface="Cambria Math" panose="02040503050406030204" pitchFamily="18" charset="0"/>
                                </a:rPr>
                                <m:t>2</m:t>
                              </m:r>
                            </m:sup>
                          </m:sSup>
                        </m:num>
                        <m:den>
                          <m:r>
                            <a:rPr lang="en-US" i="0">
                              <a:latin typeface="Cambria Math" panose="02040503050406030204" pitchFamily="18" charset="0"/>
                            </a:rPr>
                            <m:t>8</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𝐿</m:t>
                              </m:r>
                            </m:sub>
                          </m:sSub>
                        </m:den>
                      </m:f>
                      <m:r>
                        <a:rPr lang="en-US" i="0">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0">
                                      <a:latin typeface="Cambria Math" panose="02040503050406030204" pitchFamily="18" charset="0"/>
                                    </a:rPr>
                                    <m:t>100</m:t>
                                  </m:r>
                                  <m:rad>
                                    <m:radPr>
                                      <m:degHide m:val="on"/>
                                      <m:ctrlPr>
                                        <a:rPr lang="en-US" i="1">
                                          <a:latin typeface="Cambria Math" panose="02040503050406030204" pitchFamily="18" charset="0"/>
                                        </a:rPr>
                                      </m:ctrlPr>
                                    </m:radPr>
                                    <m:deg/>
                                    <m:e>
                                      <m:r>
                                        <a:rPr lang="en-US" i="0">
                                          <a:latin typeface="Cambria Math" panose="02040503050406030204" pitchFamily="18" charset="0"/>
                                        </a:rPr>
                                        <m:t>2</m:t>
                                      </m:r>
                                    </m:e>
                                  </m:rad>
                                </m:e>
                              </m:d>
                            </m:e>
                            <m:sup>
                              <m:r>
                                <a:rPr lang="en-US" i="0">
                                  <a:latin typeface="Cambria Math" panose="02040503050406030204" pitchFamily="18" charset="0"/>
                                </a:rPr>
                                <m:t>2</m:t>
                              </m:r>
                            </m:sup>
                          </m:sSup>
                        </m:num>
                        <m:den>
                          <m:r>
                            <a:rPr lang="en-US" i="0">
                              <a:latin typeface="Cambria Math" panose="02040503050406030204" pitchFamily="18" charset="0"/>
                            </a:rPr>
                            <m:t>8</m:t>
                          </m:r>
                          <m:r>
                            <a:rPr lang="en-US" i="0">
                              <a:latin typeface="Cambria Math" panose="02040503050406030204" pitchFamily="18" charset="0"/>
                            </a:rPr>
                            <m:t>×</m:t>
                          </m:r>
                          <m:r>
                            <a:rPr lang="en-US" i="0">
                              <a:latin typeface="Cambria Math" panose="02040503050406030204" pitchFamily="18" charset="0"/>
                            </a:rPr>
                            <m:t>10</m:t>
                          </m:r>
                        </m:den>
                      </m:f>
                      <m:r>
                        <a:rPr lang="en-US" i="0">
                          <a:latin typeface="Cambria Math" panose="02040503050406030204" pitchFamily="18" charset="0"/>
                        </a:rPr>
                        <m:t>=</m:t>
                      </m:r>
                      <m:r>
                        <a:rPr lang="en-US" i="0">
                          <a:latin typeface="Cambria Math" panose="02040503050406030204" pitchFamily="18" charset="0"/>
                        </a:rPr>
                        <m:t>250</m:t>
                      </m:r>
                      <m:r>
                        <m:rPr>
                          <m:nor/>
                        </m:rPr>
                        <a:rPr lang="en-US" i="1">
                          <a:latin typeface="Cambria Math" panose="02040503050406030204" pitchFamily="18" charset="0"/>
                        </a:rPr>
                        <m:t> </m:t>
                      </m:r>
                      <m:r>
                        <a:rPr lang="en-US" i="1">
                          <a:latin typeface="Cambria Math" panose="02040503050406030204" pitchFamily="18" charset="0"/>
                        </a:rPr>
                        <m:t>𝑊</m:t>
                      </m:r>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3741145" y="5673185"/>
                <a:ext cx="3552254" cy="777521"/>
              </a:xfrm>
              <a:prstGeom prst="rect">
                <a:avLst/>
              </a:prstGeom>
              <a:blipFill>
                <a:blip r:embed="rId9"/>
                <a:stretch>
                  <a:fillRect/>
                </a:stretch>
              </a:blipFill>
            </p:spPr>
            <p:txBody>
              <a:bodyPr/>
              <a:lstStyle/>
              <a:p>
                <a:r>
                  <a:rPr lang="en-US">
                    <a:noFill/>
                  </a:rPr>
                  <a:t> </a:t>
                </a:r>
              </a:p>
            </p:txBody>
          </p:sp>
        </mc:Fallback>
      </mc:AlternateContent>
      <p:sp>
        <p:nvSpPr>
          <p:cNvPr id="15" name="Rectangle 14"/>
          <p:cNvSpPr/>
          <p:nvPr/>
        </p:nvSpPr>
        <p:spPr>
          <a:xfrm>
            <a:off x="1295400" y="6456974"/>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2050463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mc:AlternateContent xmlns:mc="http://schemas.openxmlformats.org/markup-compatibility/2006" xmlns:a14="http://schemas.microsoft.com/office/drawing/2010/main">
        <mc:Choice Requires="a14">
          <p:sp>
            <p:nvSpPr>
              <p:cNvPr id="3" name="Rectangle 2"/>
              <p:cNvSpPr/>
              <p:nvPr/>
            </p:nvSpPr>
            <p:spPr>
              <a:xfrm>
                <a:off x="4460376" y="242930"/>
                <a:ext cx="4419600" cy="932178"/>
              </a:xfrm>
              <a:prstGeom prst="rect">
                <a:avLst/>
              </a:prstGeom>
            </p:spPr>
            <p:txBody>
              <a:bodyPr wrap="square">
                <a:spAutoFit/>
              </a:bodyPr>
              <a:lstStyle/>
              <a:p>
                <a:pPr marL="285750" indent="-285750" algn="just" rtl="1">
                  <a:lnSpc>
                    <a:spcPct val="107000"/>
                  </a:lnSpc>
                  <a:spcAft>
                    <a:spcPts val="800"/>
                  </a:spcAft>
                  <a:buFont typeface="Wingdings" panose="05000000000000000000" pitchFamily="2" charset="2"/>
                  <a:buChar char="q"/>
                </a:pPr>
                <a:r>
                  <a:rPr lang="fa-IR" sz="1700" b="1" kern="100" dirty="0" smtClean="0">
                    <a:solidFill>
                      <a:srgbClr val="FF0000"/>
                    </a:solidFill>
                    <a:latin typeface="Times New Roman" panose="02020603050405020304" pitchFamily="18" charset="0"/>
                    <a:ea typeface="Times New Roman" panose="02020603050405020304" pitchFamily="18" charset="0"/>
                    <a:cs typeface="B Nazanin" panose="00000400000000000000" pitchFamily="2" charset="-78"/>
                  </a:rPr>
                  <a:t>مثال)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در مدار شکل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زیر،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به ازاء چه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مقدار </a:t>
                </a:r>
                <a14:m>
                  <m:oMath xmlns:m="http://schemas.openxmlformats.org/officeDocument/2006/math">
                    <m:sSub>
                      <m:sSubPr>
                        <m:ctrlP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𝐿</m:t>
                        </m:r>
                      </m:sub>
                    </m:sSub>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حداکثر توان متوسط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به آن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انتقال داده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می شود.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چند </a:t>
                </a:r>
                <a:r>
                  <a:rPr lang="fa-IR" sz="1700" dirty="0">
                    <a:latin typeface="Times New Roman" panose="02020603050405020304" pitchFamily="18" charset="0"/>
                    <a:ea typeface="Times New Roman" panose="02020603050405020304" pitchFamily="18" charset="0"/>
                    <a:cs typeface="B Nazanin" panose="00000400000000000000" pitchFamily="2" charset="-78"/>
                  </a:rPr>
                  <a:t>درصد توان تولید شده در مدار به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𝐿</m:t>
                        </m:r>
                      </m:sub>
                    </m:sSub>
                  </m:oMath>
                </a14:m>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 تحویل می شود.</a:t>
                </a:r>
                <a:endParaRPr lang="en-US" sz="1700" dirty="0"/>
              </a:p>
            </p:txBody>
          </p:sp>
        </mc:Choice>
        <mc:Fallback xmlns="">
          <p:sp>
            <p:nvSpPr>
              <p:cNvPr id="3" name="Rectangle 2"/>
              <p:cNvSpPr>
                <a:spLocks noRot="1" noChangeAspect="1" noMove="1" noResize="1" noEditPoints="1" noAdjustHandles="1" noChangeArrowheads="1" noChangeShapeType="1" noTextEdit="1"/>
              </p:cNvSpPr>
              <p:nvPr/>
            </p:nvSpPr>
            <p:spPr>
              <a:xfrm>
                <a:off x="4460376" y="242930"/>
                <a:ext cx="4419600" cy="932178"/>
              </a:xfrm>
              <a:prstGeom prst="rect">
                <a:avLst/>
              </a:prstGeom>
              <a:blipFill>
                <a:blip r:embed="rId2"/>
                <a:stretch>
                  <a:fillRect l="-2207" t="-654" r="-690" b="-9804"/>
                </a:stretch>
              </a:blipFill>
            </p:spPr>
            <p:txBody>
              <a:bodyPr/>
              <a:lstStyle/>
              <a:p>
                <a:r>
                  <a:rPr lang="en-US">
                    <a:noFill/>
                  </a:rPr>
                  <a:t> </a:t>
                </a:r>
              </a:p>
            </p:txBody>
          </p:sp>
        </mc:Fallback>
      </mc:AlternateContent>
      <p:pic>
        <p:nvPicPr>
          <p:cNvPr id="5" name="Picture 4"/>
          <p:cNvPicPr/>
          <p:nvPr/>
        </p:nvPicPr>
        <p:blipFill>
          <a:blip r:embed="rId3"/>
          <a:stretch>
            <a:fillRect/>
          </a:stretch>
        </p:blipFill>
        <p:spPr>
          <a:xfrm>
            <a:off x="228600" y="69388"/>
            <a:ext cx="3996055" cy="1299845"/>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810000" y="1603073"/>
                <a:ext cx="4986655" cy="652230"/>
              </a:xfrm>
              <a:prstGeom prst="rect">
                <a:avLst/>
              </a:prstGeom>
            </p:spPr>
            <p:txBody>
              <a:bodyPr wrap="square">
                <a:spAutoFit/>
              </a:bodyPr>
              <a:lstStyle/>
              <a:p>
                <a:pPr algn="r" rtl="1">
                  <a:lnSpc>
                    <a:spcPct val="107000"/>
                  </a:lnSpc>
                  <a:spcAft>
                    <a:spcPts val="800"/>
                  </a:spcAft>
                </a:pP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ابتدا </a:t>
                </a:r>
                <a14:m>
                  <m:oMath xmlns:m="http://schemas.openxmlformats.org/officeDocument/2006/math">
                    <m:sSub>
                      <m:sSubPr>
                        <m:ctrlPr>
                          <a:rPr lang="en-US" sz="17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sz="1700" i="1" kern="100">
                            <a:effectLst/>
                            <a:latin typeface="Cambria Math" panose="02040503050406030204" pitchFamily="18" charset="0"/>
                            <a:ea typeface="Cambria Math" panose="02040503050406030204" pitchFamily="18" charset="0"/>
                            <a:cs typeface="Times New Roman" panose="02020603050405020304" pitchFamily="18" charset="0"/>
                          </a:rPr>
                          <m:t>𝑍</m:t>
                        </m:r>
                      </m:e>
                      <m:sub>
                        <m:r>
                          <a:rPr lang="en-US" sz="1700" i="1" kern="100">
                            <a:effectLst/>
                            <a:latin typeface="Cambria Math" panose="02040503050406030204" pitchFamily="18" charset="0"/>
                            <a:ea typeface="Cambria Math" panose="02040503050406030204" pitchFamily="18" charset="0"/>
                            <a:cs typeface="Times New Roman" panose="02020603050405020304" pitchFamily="18" charset="0"/>
                          </a:rPr>
                          <m:t>𝐿</m:t>
                        </m:r>
                      </m:sub>
                    </m:sSub>
                  </m:oMath>
                </a14:m>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 مدار را </a:t>
                </a:r>
                <a:r>
                  <a:rPr lang="fa-IR" sz="1700" kern="100" dirty="0">
                    <a:latin typeface="Cambria Math" panose="02040503050406030204" pitchFamily="18" charset="0"/>
                    <a:ea typeface="Cambria Math" panose="02040503050406030204" pitchFamily="18" charset="0"/>
                    <a:cs typeface="B Nazanin" panose="00000400000000000000" pitchFamily="2" charset="-78"/>
                  </a:rPr>
                  <a:t>باز کرده مدار معادل تونن دیده شده در سرهای مدار را </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به دست می آوریم.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اعمال </a:t>
                </a:r>
                <a14:m>
                  <m:oMath xmlns:m="http://schemas.openxmlformats.org/officeDocument/2006/math">
                    <m:r>
                      <a:rPr lang="en-US" sz="1700" i="1">
                        <a:effectLst/>
                        <a:latin typeface="Cambria Math" panose="02040503050406030204" pitchFamily="18" charset="0"/>
                        <a:ea typeface="Cambria Math" panose="02040503050406030204" pitchFamily="18" charset="0"/>
                        <a:cs typeface="Times New Roman" panose="02020603050405020304" pitchFamily="18" charset="0"/>
                      </a:rPr>
                      <m:t>𝐾𝐶𝐿</m:t>
                    </m:r>
                  </m:oMath>
                </a14:m>
                <a:r>
                  <a:rPr lang="fa-IR" sz="1700" dirty="0">
                    <a:latin typeface="Cambria Math" panose="02040503050406030204" pitchFamily="18" charset="0"/>
                    <a:ea typeface="Cambria Math" panose="02040503050406030204" pitchFamily="18" charset="0"/>
                    <a:cs typeface="B Nazanin" panose="00000400000000000000" pitchFamily="2" charset="-78"/>
                  </a:rPr>
                  <a:t> در گره </a:t>
                </a:r>
                <a:r>
                  <a:rPr lang="en-US" sz="1700" dirty="0" smtClean="0">
                    <a:latin typeface="Cambria Math" panose="02040503050406030204" pitchFamily="18" charset="0"/>
                    <a:ea typeface="Cambria Math" panose="02040503050406030204" pitchFamily="18" charset="0"/>
                    <a:cs typeface="B Nazanin" panose="00000400000000000000" pitchFamily="2" charset="-78"/>
                  </a:rPr>
                  <a:t>V</a:t>
                </a:r>
                <a:r>
                  <a:rPr lang="fa-IR" sz="1700" dirty="0" smtClean="0">
                    <a:latin typeface="Cambria Math" panose="02040503050406030204" pitchFamily="18" charset="0"/>
                    <a:ea typeface="Cambria Math" panose="02040503050406030204" pitchFamily="18" charset="0"/>
                    <a:cs typeface="B Nazanin" panose="00000400000000000000" pitchFamily="2" charset="-78"/>
                  </a:rPr>
                  <a:t> به دست می دهد</a:t>
                </a:r>
                <a:r>
                  <a:rPr lang="fa-IR" sz="1700" dirty="0">
                    <a:latin typeface="Cambria Math" panose="02040503050406030204" pitchFamily="18" charset="0"/>
                    <a:ea typeface="Cambria Math" panose="02040503050406030204" pitchFamily="18" charset="0"/>
                    <a:cs typeface="B Nazanin" panose="00000400000000000000" pitchFamily="2" charset="-78"/>
                  </a:rPr>
                  <a:t>:</a:t>
                </a:r>
                <a:endParaRPr lang="en-US" sz="17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810000" y="1603073"/>
                <a:ext cx="4986655" cy="652230"/>
              </a:xfrm>
              <a:prstGeom prst="rect">
                <a:avLst/>
              </a:prstGeom>
              <a:blipFill>
                <a:blip r:embed="rId4"/>
                <a:stretch>
                  <a:fillRect l="-978" r="-733" b="-14019"/>
                </a:stretch>
              </a:blipFill>
            </p:spPr>
            <p:txBody>
              <a:bodyPr/>
              <a:lstStyle/>
              <a:p>
                <a:r>
                  <a:rPr lang="en-US">
                    <a:noFill/>
                  </a:rPr>
                  <a:t> </a:t>
                </a:r>
              </a:p>
            </p:txBody>
          </p:sp>
        </mc:Fallback>
      </mc:AlternateContent>
      <p:pic>
        <p:nvPicPr>
          <p:cNvPr id="9" name="Picture 8"/>
          <p:cNvPicPr/>
          <p:nvPr/>
        </p:nvPicPr>
        <p:blipFill>
          <a:blip r:embed="rId5"/>
          <a:stretch>
            <a:fillRect/>
          </a:stretch>
        </p:blipFill>
        <p:spPr>
          <a:xfrm>
            <a:off x="128716" y="1688764"/>
            <a:ext cx="3661727" cy="1392999"/>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3994211" y="2062922"/>
                <a:ext cx="4572000" cy="1298753"/>
              </a:xfrm>
              <a:prstGeom prst="rect">
                <a:avLst/>
              </a:prstGeom>
            </p:spPr>
            <p:txBody>
              <a:bodyPr>
                <a:spAutoFit/>
              </a:bodyPr>
              <a:lstStyle/>
              <a:p>
                <a:pPr>
                  <a:lnSpc>
                    <a:spcPct val="150000"/>
                  </a:lnSpc>
                </a:pPr>
                <a14:m>
                  <m:oMathPara xmlns:m="http://schemas.openxmlformats.org/officeDocument/2006/math">
                    <m:oMathParaPr>
                      <m:jc m:val="center"/>
                    </m:oMathParaPr>
                    <m:oMath xmlns:m="http://schemas.openxmlformats.org/officeDocument/2006/math">
                      <m:f>
                        <m:fPr>
                          <m:ctrlPr>
                            <a:rPr lang="en-US" sz="1700" i="1">
                              <a:latin typeface="Cambria Math" panose="02040503050406030204" pitchFamily="18" charset="0"/>
                            </a:rPr>
                          </m:ctrlPr>
                        </m:fPr>
                        <m:num>
                          <m:r>
                            <a:rPr lang="en-US" sz="1700" i="1">
                              <a:latin typeface="Cambria Math" panose="02040503050406030204" pitchFamily="18" charset="0"/>
                            </a:rPr>
                            <m:t>𝑉</m:t>
                          </m:r>
                          <m:r>
                            <a:rPr lang="en-US" sz="1700" i="0">
                              <a:latin typeface="Cambria Math" panose="02040503050406030204" pitchFamily="18" charset="0"/>
                            </a:rPr>
                            <m:t>−</m:t>
                          </m:r>
                          <m:r>
                            <a:rPr lang="en-US" sz="1700" i="0">
                              <a:latin typeface="Cambria Math" panose="02040503050406030204" pitchFamily="18" charset="0"/>
                            </a:rPr>
                            <m:t>250</m:t>
                          </m:r>
                        </m:num>
                        <m:den>
                          <m:r>
                            <a:rPr lang="en-US" sz="1700" i="0">
                              <a:latin typeface="Cambria Math" panose="02040503050406030204" pitchFamily="18" charset="0"/>
                            </a:rPr>
                            <m:t>5</m:t>
                          </m:r>
                          <m:r>
                            <a:rPr lang="en-US" sz="1700" i="0">
                              <a:latin typeface="Cambria Math" panose="02040503050406030204" pitchFamily="18" charset="0"/>
                            </a:rPr>
                            <m:t>−</m:t>
                          </m:r>
                          <m:r>
                            <a:rPr lang="en-US" sz="1700" i="1">
                              <a:latin typeface="Cambria Math" panose="02040503050406030204" pitchFamily="18" charset="0"/>
                            </a:rPr>
                            <m:t>𝑗</m:t>
                          </m:r>
                          <m:r>
                            <a:rPr lang="en-US" sz="1700" i="0">
                              <a:latin typeface="Cambria Math" panose="02040503050406030204" pitchFamily="18" charset="0"/>
                            </a:rPr>
                            <m:t>10</m:t>
                          </m:r>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𝑉</m:t>
                          </m:r>
                        </m:num>
                        <m:den>
                          <m:r>
                            <a:rPr lang="en-US" sz="1700" i="0">
                              <a:latin typeface="Cambria Math" panose="02040503050406030204" pitchFamily="18" charset="0"/>
                            </a:rPr>
                            <m:t>10</m:t>
                          </m:r>
                          <m:r>
                            <a:rPr lang="en-US" sz="1700" i="0">
                              <a:latin typeface="Cambria Math" panose="02040503050406030204" pitchFamily="18" charset="0"/>
                            </a:rPr>
                            <m:t>+</m:t>
                          </m:r>
                          <m:r>
                            <a:rPr lang="en-US" sz="1700" i="1">
                              <a:latin typeface="Cambria Math" panose="02040503050406030204" pitchFamily="18" charset="0"/>
                            </a:rPr>
                            <m:t>𝑗</m:t>
                          </m:r>
                          <m:r>
                            <a:rPr lang="en-US" sz="1700" i="0">
                              <a:latin typeface="Cambria Math" panose="02040503050406030204" pitchFamily="18" charset="0"/>
                            </a:rPr>
                            <m:t>5</m:t>
                          </m:r>
                        </m:den>
                      </m:f>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m:t>
                      </m:r>
                      <m:r>
                        <a:rPr lang="en-US" sz="1700" i="0">
                          <a:latin typeface="Cambria Math" panose="02040503050406030204" pitchFamily="18" charset="0"/>
                        </a:rPr>
                        <m:t>2</m:t>
                      </m:r>
                      <m:f>
                        <m:fPr>
                          <m:ctrlPr>
                            <a:rPr lang="en-US" sz="1700" i="1">
                              <a:latin typeface="Cambria Math" panose="02040503050406030204" pitchFamily="18" charset="0"/>
                            </a:rPr>
                          </m:ctrlPr>
                        </m:fPr>
                        <m:num>
                          <m:r>
                            <a:rPr lang="en-US" sz="1700" i="0">
                              <a:latin typeface="Cambria Math" panose="02040503050406030204" pitchFamily="18" charset="0"/>
                            </a:rPr>
                            <m:t>−</m:t>
                          </m:r>
                          <m:r>
                            <a:rPr lang="en-US" sz="1700" i="1">
                              <a:latin typeface="Cambria Math" panose="02040503050406030204" pitchFamily="18" charset="0"/>
                            </a:rPr>
                            <m:t>𝑗</m:t>
                          </m:r>
                          <m:r>
                            <a:rPr lang="en-US" sz="1700" i="0">
                              <a:latin typeface="Cambria Math" panose="02040503050406030204" pitchFamily="18" charset="0"/>
                            </a:rPr>
                            <m:t>5</m:t>
                          </m:r>
                        </m:num>
                        <m:den>
                          <m:r>
                            <a:rPr lang="en-US" sz="1700" i="0">
                              <a:latin typeface="Cambria Math" panose="02040503050406030204" pitchFamily="18" charset="0"/>
                            </a:rPr>
                            <m:t>10</m:t>
                          </m:r>
                          <m:r>
                            <a:rPr lang="en-US" sz="1700" i="0">
                              <a:latin typeface="Cambria Math" panose="02040503050406030204" pitchFamily="18" charset="0"/>
                            </a:rPr>
                            <m:t>+</m:t>
                          </m:r>
                          <m:r>
                            <a:rPr lang="en-US" sz="1700" i="1">
                              <a:latin typeface="Cambria Math" panose="02040503050406030204" pitchFamily="18" charset="0"/>
                            </a:rPr>
                            <m:t>𝑗</m:t>
                          </m:r>
                          <m:r>
                            <a:rPr lang="en-US" sz="1700" i="0">
                              <a:latin typeface="Cambria Math" panose="02040503050406030204" pitchFamily="18" charset="0"/>
                            </a:rPr>
                            <m:t>5</m:t>
                          </m:r>
                        </m:den>
                      </m:f>
                      <m:r>
                        <a:rPr lang="en-US" sz="1700" i="1">
                          <a:latin typeface="Cambria Math" panose="02040503050406030204" pitchFamily="18" charset="0"/>
                        </a:rPr>
                        <m:t>𝑉</m:t>
                      </m:r>
                      <m:r>
                        <a:rPr lang="en-US" sz="1700" i="0">
                          <a:latin typeface="Cambria Math" panose="02040503050406030204" pitchFamily="18" charset="0"/>
                        </a:rPr>
                        <m:t>=</m:t>
                      </m:r>
                      <m:r>
                        <a:rPr lang="en-US" sz="1700" i="0">
                          <a:latin typeface="Cambria Math" panose="02040503050406030204" pitchFamily="18" charset="0"/>
                        </a:rPr>
                        <m:t>0</m:t>
                      </m:r>
                      <m:r>
                        <a:rPr lang="en-US" sz="1700" i="0">
                          <a:latin typeface="Cambria Math" panose="02040503050406030204" pitchFamily="18" charset="0"/>
                        </a:rPr>
                        <m:t>  ⟹</m:t>
                      </m:r>
                      <m:r>
                        <a:rPr lang="en-US" sz="1700" i="1">
                          <a:latin typeface="Cambria Math" panose="02040503050406030204" pitchFamily="18" charset="0"/>
                        </a:rPr>
                        <m:t>𝑉</m:t>
                      </m:r>
                      <m:r>
                        <a:rPr lang="en-US" sz="1700" i="0">
                          <a:latin typeface="Cambria Math" panose="02040503050406030204" pitchFamily="18" charset="0"/>
                        </a:rPr>
                        <m:t>=</m:t>
                      </m:r>
                      <m:r>
                        <a:rPr lang="en-US" sz="1700" i="0">
                          <a:latin typeface="Cambria Math" panose="02040503050406030204" pitchFamily="18" charset="0"/>
                        </a:rPr>
                        <m:t>10</m:t>
                      </m:r>
                      <m:d>
                        <m:dPr>
                          <m:ctrlPr>
                            <a:rPr lang="en-US" sz="1700" i="1">
                              <a:latin typeface="Cambria Math" panose="02040503050406030204" pitchFamily="18" charset="0"/>
                            </a:rPr>
                          </m:ctrlPr>
                        </m:dPr>
                        <m:e>
                          <m:r>
                            <a:rPr lang="en-US" sz="1700" i="0">
                              <a:latin typeface="Cambria Math" panose="02040503050406030204" pitchFamily="18" charset="0"/>
                            </a:rPr>
                            <m:t>10</m:t>
                          </m:r>
                          <m:r>
                            <a:rPr lang="en-US" sz="1700" i="0">
                              <a:latin typeface="Cambria Math" panose="02040503050406030204" pitchFamily="18" charset="0"/>
                            </a:rPr>
                            <m:t>+</m:t>
                          </m:r>
                          <m:r>
                            <a:rPr lang="en-US" sz="1700" i="1">
                              <a:latin typeface="Cambria Math" panose="02040503050406030204" pitchFamily="18" charset="0"/>
                            </a:rPr>
                            <m:t>𝑗</m:t>
                          </m:r>
                          <m:r>
                            <a:rPr lang="en-US" sz="1700" i="0">
                              <a:latin typeface="Cambria Math" panose="02040503050406030204" pitchFamily="18" charset="0"/>
                            </a:rPr>
                            <m:t>5</m:t>
                          </m:r>
                        </m:e>
                      </m:d>
                    </m:oMath>
                  </m:oMathPara>
                </a14:m>
                <a:endParaRPr lang="en-US" sz="1700" dirty="0"/>
              </a:p>
            </p:txBody>
          </p:sp>
        </mc:Choice>
        <mc:Fallback xmlns="">
          <p:sp>
            <p:nvSpPr>
              <p:cNvPr id="11" name="Rectangle 10"/>
              <p:cNvSpPr>
                <a:spLocks noRot="1" noChangeAspect="1" noMove="1" noResize="1" noEditPoints="1" noAdjustHandles="1" noChangeArrowheads="1" noChangeShapeType="1" noTextEdit="1"/>
              </p:cNvSpPr>
              <p:nvPr/>
            </p:nvSpPr>
            <p:spPr>
              <a:xfrm>
                <a:off x="3994211" y="2062922"/>
                <a:ext cx="4572000" cy="129875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962400" y="3332338"/>
                <a:ext cx="4917576" cy="1091774"/>
              </a:xfrm>
              <a:prstGeom prst="rect">
                <a:avLst/>
              </a:prstGeom>
            </p:spPr>
            <p:txBody>
              <a:bodyPr wrap="square">
                <a:spAutoFit/>
              </a:bodyPr>
              <a:lstStyle/>
              <a:p>
                <a:pPr algn="just" rtl="1">
                  <a:lnSpc>
                    <a:spcPct val="107000"/>
                  </a:lnSpc>
                  <a:spcAft>
                    <a:spcPts val="800"/>
                  </a:spcAft>
                </a:pP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برای محاسبه </a:t>
                </a:r>
                <a14:m>
                  <m:oMath xmlns:m="http://schemas.openxmlformats.org/officeDocument/2006/math">
                    <m:sSub>
                      <m:sSubPr>
                        <m:ctrlP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h</m:t>
                        </m:r>
                      </m:sub>
                    </m:sSub>
                  </m:oMath>
                </a14:m>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 می توان </a:t>
                </a:r>
                <a14:m>
                  <m:oMath xmlns:m="http://schemas.openxmlformats.org/officeDocument/2006/math">
                    <m:sSub>
                      <m:sSubPr>
                        <m:ctrlP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𝑠𝑐</m:t>
                        </m:r>
                      </m:sub>
                    </m:sSub>
                  </m:oMath>
                </a14:m>
                <a:r>
                  <a:rPr lang="fa-IR" sz="1700" kern="100" dirty="0">
                    <a:latin typeface="Times New Roman" panose="02020603050405020304" pitchFamily="18" charset="0"/>
                    <a:ea typeface="Times New Roman" panose="02020603050405020304" pitchFamily="18" charset="0"/>
                    <a:cs typeface="B Nazanin" panose="00000400000000000000" pitchFamily="2" charset="-78"/>
                  </a:rPr>
                  <a:t> را محاسبه و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از</a:t>
                </a:r>
                <a14:m>
                  <m:oMath xmlns:m="http://schemas.openxmlformats.org/officeDocument/2006/math">
                    <m:sSub>
                      <m:sSubPr>
                        <m:ctrlP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𝑍</m:t>
                        </m:r>
                      </m:e>
                      <m:sub>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h</m:t>
                        </m:r>
                      </m:sub>
                    </m:sSub>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𝐸</m:t>
                            </m:r>
                          </m:e>
                          <m:sub>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𝑜𝑐</m:t>
                            </m:r>
                          </m:sub>
                        </m:sSub>
                      </m:num>
                      <m:den>
                        <m:sSub>
                          <m:sSubPr>
                            <m:ctrlP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700" i="1" kern="100">
                                <a:effectLst/>
                                <a:latin typeface="Cambria Math" panose="02040503050406030204" pitchFamily="18" charset="0"/>
                                <a:ea typeface="Times New Roman" panose="02020603050405020304" pitchFamily="18" charset="0"/>
                                <a:cs typeface="Times New Roman" panose="02020603050405020304" pitchFamily="18" charset="0"/>
                              </a:rPr>
                              <m:t>𝑠𝑐</m:t>
                            </m:r>
                          </m:sub>
                        </m:sSub>
                      </m:den>
                    </m:f>
                  </m:oMath>
                </a14:m>
                <a:r>
                  <a:rPr lang="en-US" sz="1700" i="1" kern="100" dirty="0">
                    <a:effectLst/>
                    <a:latin typeface="Times New Roman" panose="02020603050405020304" pitchFamily="18" charset="0"/>
                    <a:ea typeface="Times New Roman" panose="02020603050405020304" pitchFamily="18" charset="0"/>
                    <a:cs typeface="B Nazanin" panose="00000400000000000000" pitchFamily="2" charset="-78"/>
                  </a:rPr>
                  <a:t> </a:t>
                </a:r>
                <a:r>
                  <a:rPr lang="fa-IR" sz="1700" i="1" kern="100" dirty="0" smtClean="0">
                    <a:effectLst/>
                    <a:latin typeface="Times New Roman" panose="02020603050405020304" pitchFamily="18" charset="0"/>
                    <a:ea typeface="Times New Roman" panose="02020603050405020304" pitchFamily="18" charset="0"/>
                    <a:cs typeface="B Nazanin" panose="00000400000000000000" pitchFamily="2" charset="-78"/>
                  </a:rPr>
                  <a:t>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مقدار آن </a:t>
                </a:r>
                <a:r>
                  <a:rPr lang="fa-IR" sz="1700" kern="100" dirty="0">
                    <a:latin typeface="Times New Roman" panose="02020603050405020304" pitchFamily="18" charset="0"/>
                    <a:ea typeface="Times New Roman" panose="02020603050405020304" pitchFamily="18" charset="0"/>
                    <a:cs typeface="B Nazanin" panose="00000400000000000000" pitchFamily="2" charset="-78"/>
                  </a:rPr>
                  <a:t>را حساب </a:t>
                </a:r>
                <a:r>
                  <a:rPr lang="fa-IR" sz="1700" kern="100" dirty="0" smtClean="0">
                    <a:latin typeface="Times New Roman" panose="02020603050405020304" pitchFamily="18" charset="0"/>
                    <a:ea typeface="Times New Roman" panose="02020603050405020304" pitchFamily="18" charset="0"/>
                    <a:cs typeface="B Nazanin" panose="00000400000000000000" pitchFamily="2" charset="-78"/>
                  </a:rPr>
                  <a:t>کرد.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با </a:t>
                </a:r>
                <a:r>
                  <a:rPr lang="fa-IR" sz="1700" dirty="0">
                    <a:latin typeface="Times New Roman" panose="02020603050405020304" pitchFamily="18" charset="0"/>
                    <a:ea typeface="Times New Roman" panose="02020603050405020304" pitchFamily="18" charset="0"/>
                    <a:cs typeface="B Nazanin" panose="00000400000000000000" pitchFamily="2" charset="-78"/>
                  </a:rPr>
                  <a:t>اتصال کوتاه دو سر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مدار، مقدار </a:t>
                </a:r>
                <a14:m>
                  <m:oMath xmlns:m="http://schemas.openxmlformats.org/officeDocument/2006/math">
                    <m:sSub>
                      <m:sSubPr>
                        <m:ctrlPr>
                          <a:rPr lang="en-US" sz="17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𝑉</m:t>
                        </m:r>
                      </m:e>
                      <m:sub>
                        <m:r>
                          <a:rPr lang="en-US" sz="1700" i="1">
                            <a:effectLst/>
                            <a:latin typeface="Cambria Math" panose="02040503050406030204" pitchFamily="18" charset="0"/>
                            <a:ea typeface="Times New Roman" panose="02020603050405020304" pitchFamily="18" charset="0"/>
                            <a:cs typeface="Times New Roman" panose="02020603050405020304" pitchFamily="18" charset="0"/>
                          </a:rPr>
                          <m:t>𝑥</m:t>
                        </m:r>
                      </m:sub>
                    </m:sSub>
                  </m:oMath>
                </a14:m>
                <a:r>
                  <a:rPr lang="fa-IR" sz="1700" dirty="0">
                    <a:latin typeface="Times New Roman" panose="02020603050405020304" pitchFamily="18" charset="0"/>
                    <a:ea typeface="Times New Roman" panose="02020603050405020304" pitchFamily="18" charset="0"/>
                    <a:cs typeface="B Nazanin" panose="00000400000000000000" pitchFamily="2" charset="-78"/>
                  </a:rPr>
                  <a:t> صفر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و </a:t>
                </a:r>
                <a:r>
                  <a:rPr lang="fa-IR" sz="1700" dirty="0">
                    <a:latin typeface="Times New Roman" panose="02020603050405020304" pitchFamily="18" charset="0"/>
                    <a:ea typeface="Times New Roman" panose="02020603050405020304" pitchFamily="18" charset="0"/>
                    <a:cs typeface="B Nazanin" panose="00000400000000000000" pitchFamily="2" charset="-78"/>
                  </a:rPr>
                  <a:t>منبع جریان وابسته حذف </a:t>
                </a:r>
                <a:r>
                  <a:rPr lang="fa-IR" sz="1700" dirty="0" smtClean="0">
                    <a:latin typeface="Times New Roman" panose="02020603050405020304" pitchFamily="18" charset="0"/>
                    <a:ea typeface="Times New Roman" panose="02020603050405020304" pitchFamily="18" charset="0"/>
                    <a:cs typeface="B Nazanin" panose="00000400000000000000" pitchFamily="2" charset="-78"/>
                  </a:rPr>
                  <a:t>شده </a:t>
                </a:r>
                <a:r>
                  <a:rPr lang="fa-IR" sz="1700" dirty="0">
                    <a:latin typeface="Times New Roman" panose="02020603050405020304" pitchFamily="18" charset="0"/>
                    <a:ea typeface="Times New Roman" panose="02020603050405020304" pitchFamily="18" charset="0"/>
                    <a:cs typeface="B Nazanin" panose="00000400000000000000" pitchFamily="2" charset="-78"/>
                  </a:rPr>
                  <a:t>و داریم :</a:t>
                </a:r>
                <a:endParaRPr lang="en-US" sz="1700" dirty="0"/>
              </a:p>
            </p:txBody>
          </p:sp>
        </mc:Choice>
        <mc:Fallback xmlns="">
          <p:sp>
            <p:nvSpPr>
              <p:cNvPr id="13" name="Rectangle 12"/>
              <p:cNvSpPr>
                <a:spLocks noRot="1" noChangeAspect="1" noMove="1" noResize="1" noEditPoints="1" noAdjustHandles="1" noChangeArrowheads="1" noChangeShapeType="1" noTextEdit="1"/>
              </p:cNvSpPr>
              <p:nvPr/>
            </p:nvSpPr>
            <p:spPr>
              <a:xfrm>
                <a:off x="3962400" y="3332338"/>
                <a:ext cx="4917576" cy="1091774"/>
              </a:xfrm>
              <a:prstGeom prst="rect">
                <a:avLst/>
              </a:prstGeom>
              <a:blipFill>
                <a:blip r:embed="rId7"/>
                <a:stretch>
                  <a:fillRect l="-1859" r="-743" b="-7263"/>
                </a:stretch>
              </a:blipFill>
            </p:spPr>
            <p:txBody>
              <a:bodyPr/>
              <a:lstStyle/>
              <a:p>
                <a:r>
                  <a:rPr lang="en-US">
                    <a:noFill/>
                  </a:rPr>
                  <a:t> </a:t>
                </a:r>
              </a:p>
            </p:txBody>
          </p:sp>
        </mc:Fallback>
      </mc:AlternateContent>
      <p:pic>
        <p:nvPicPr>
          <p:cNvPr id="14" name="Picture 13"/>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760" y="3271334"/>
            <a:ext cx="3880485" cy="1323975"/>
          </a:xfrm>
          <a:prstGeom prst="rect">
            <a:avLst/>
          </a:prstGeom>
          <a:noFill/>
        </p:spPr>
      </p:pic>
      <mc:AlternateContent xmlns:mc="http://schemas.openxmlformats.org/markup-compatibility/2006" xmlns:a14="http://schemas.microsoft.com/office/drawing/2010/main">
        <mc:Choice Requires="a14">
          <p:sp>
            <p:nvSpPr>
              <p:cNvPr id="16" name="Rectangle 15"/>
              <p:cNvSpPr/>
              <p:nvPr/>
            </p:nvSpPr>
            <p:spPr>
              <a:xfrm>
                <a:off x="4114800" y="4220370"/>
                <a:ext cx="2492734" cy="6349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a:latin typeface="Cambria Math" panose="02040503050406030204" pitchFamily="18" charset="0"/>
                            </a:rPr>
                          </m:ctrlPr>
                        </m:sSubPr>
                        <m:e>
                          <m:r>
                            <a:rPr lang="en-US" sz="1700" i="1">
                              <a:latin typeface="Cambria Math" panose="02040503050406030204" pitchFamily="18" charset="0"/>
                            </a:rPr>
                            <m:t>𝐼</m:t>
                          </m:r>
                        </m:e>
                        <m:sub>
                          <m:r>
                            <a:rPr lang="en-US" sz="1700" i="1">
                              <a:latin typeface="Cambria Math" panose="02040503050406030204" pitchFamily="18" charset="0"/>
                            </a:rPr>
                            <m:t>𝑠𝑐</m:t>
                          </m:r>
                        </m:sub>
                      </m:sSub>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250</m:t>
                          </m:r>
                        </m:num>
                        <m:den>
                          <m:r>
                            <a:rPr lang="en-US" sz="1700" i="0">
                              <a:latin typeface="Cambria Math" panose="02040503050406030204" pitchFamily="18" charset="0"/>
                            </a:rPr>
                            <m:t>15</m:t>
                          </m:r>
                          <m:r>
                            <a:rPr lang="en-US" sz="1700" i="0">
                              <a:latin typeface="Cambria Math" panose="02040503050406030204" pitchFamily="18" charset="0"/>
                            </a:rPr>
                            <m:t>−</m:t>
                          </m:r>
                          <m:r>
                            <a:rPr lang="en-US" sz="1700" i="1">
                              <a:latin typeface="Cambria Math" panose="02040503050406030204" pitchFamily="18" charset="0"/>
                            </a:rPr>
                            <m:t>𝑗</m:t>
                          </m:r>
                          <m:r>
                            <a:rPr lang="en-US" sz="1700" i="0">
                              <a:latin typeface="Cambria Math" panose="02040503050406030204" pitchFamily="18" charset="0"/>
                            </a:rPr>
                            <m:t>10</m:t>
                          </m:r>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50</m:t>
                          </m:r>
                        </m:num>
                        <m:den>
                          <m:r>
                            <a:rPr lang="en-US" sz="1700" i="0">
                              <a:latin typeface="Cambria Math" panose="02040503050406030204" pitchFamily="18" charset="0"/>
                            </a:rPr>
                            <m:t>3</m:t>
                          </m:r>
                          <m:r>
                            <a:rPr lang="en-US" sz="1700" i="0">
                              <a:latin typeface="Cambria Math" panose="02040503050406030204" pitchFamily="18" charset="0"/>
                            </a:rPr>
                            <m:t>−</m:t>
                          </m:r>
                          <m:r>
                            <a:rPr lang="en-US" sz="1700" i="1">
                              <a:latin typeface="Cambria Math" panose="02040503050406030204" pitchFamily="18" charset="0"/>
                            </a:rPr>
                            <m:t>𝑗</m:t>
                          </m:r>
                          <m:r>
                            <a:rPr lang="en-US" sz="1700" i="0">
                              <a:latin typeface="Cambria Math" panose="02040503050406030204" pitchFamily="18" charset="0"/>
                            </a:rPr>
                            <m:t>2</m:t>
                          </m:r>
                          <m:r>
                            <a:rPr lang="en-US" sz="1700" i="0">
                              <a:latin typeface="Cambria Math" panose="02040503050406030204" pitchFamily="18" charset="0"/>
                            </a:rPr>
                            <m:t> </m:t>
                          </m:r>
                        </m:den>
                      </m:f>
                    </m:oMath>
                  </m:oMathPara>
                </a14:m>
                <a:endParaRPr lang="en-US" sz="1700" dirty="0"/>
              </a:p>
            </p:txBody>
          </p:sp>
        </mc:Choice>
        <mc:Fallback xmlns="">
          <p:sp>
            <p:nvSpPr>
              <p:cNvPr id="16" name="Rectangle 15"/>
              <p:cNvSpPr>
                <a:spLocks noRot="1" noChangeAspect="1" noMove="1" noResize="1" noEditPoints="1" noAdjustHandles="1" noChangeArrowheads="1" noChangeShapeType="1" noTextEdit="1"/>
              </p:cNvSpPr>
              <p:nvPr/>
            </p:nvSpPr>
            <p:spPr>
              <a:xfrm>
                <a:off x="4114800" y="4220370"/>
                <a:ext cx="2492734" cy="634982"/>
              </a:xfrm>
              <a:prstGeom prst="rect">
                <a:avLst/>
              </a:prstGeom>
              <a:blipFill>
                <a:blip r:embed="rId9"/>
                <a:stretch>
                  <a:fillRect/>
                </a:stretch>
              </a:blipFill>
            </p:spPr>
            <p:txBody>
              <a:bodyPr/>
              <a:lstStyle/>
              <a:p>
                <a:r>
                  <a:rPr lang="en-US">
                    <a:noFill/>
                  </a:rPr>
                  <a:t> </a:t>
                </a:r>
              </a:p>
            </p:txBody>
          </p:sp>
        </mc:Fallback>
      </mc:AlternateContent>
      <p:sp>
        <p:nvSpPr>
          <p:cNvPr id="18" name="Rectangle 17"/>
          <p:cNvSpPr/>
          <p:nvPr/>
        </p:nvSpPr>
        <p:spPr>
          <a:xfrm>
            <a:off x="3459902" y="4952462"/>
            <a:ext cx="5420074" cy="353943"/>
          </a:xfrm>
          <a:prstGeom prst="rect">
            <a:avLst/>
          </a:prstGeom>
        </p:spPr>
        <p:txBody>
          <a:bodyPr wrap="none">
            <a:spAutoFit/>
          </a:bodyPr>
          <a:lstStyle/>
          <a:p>
            <a:pPr algn="r" rtl="1"/>
            <a:r>
              <a:rPr lang="fa-IR" sz="1700" dirty="0" smtClean="0">
                <a:latin typeface="Cambria Math" panose="02040503050406030204" pitchFamily="18" charset="0"/>
                <a:ea typeface="Cambria Math" panose="02040503050406030204" pitchFamily="18" charset="0"/>
                <a:cs typeface="B Nazanin" panose="00000400000000000000" pitchFamily="2" charset="-78"/>
              </a:rPr>
              <a:t>بنابراین برای به دست آوردن مقدار مورد نظر </a:t>
            </a:r>
            <a:r>
              <a:rPr lang="en-US" sz="1700" i="1" dirty="0" smtClean="0">
                <a:latin typeface="Cambria Math" panose="02040503050406030204" pitchFamily="18" charset="0"/>
                <a:ea typeface="Cambria Math" panose="02040503050406030204" pitchFamily="18" charset="0"/>
                <a:cs typeface="B Nazanin" panose="00000400000000000000" pitchFamily="2" charset="-78"/>
              </a:rPr>
              <a:t>Z</a:t>
            </a:r>
            <a:r>
              <a:rPr lang="en-US" sz="1700" i="1" baseline="-25000" dirty="0" smtClean="0">
                <a:latin typeface="Cambria Math" panose="02040503050406030204" pitchFamily="18" charset="0"/>
                <a:ea typeface="Cambria Math" panose="02040503050406030204" pitchFamily="18" charset="0"/>
                <a:cs typeface="B Nazanin" panose="00000400000000000000" pitchFamily="2" charset="-78"/>
              </a:rPr>
              <a:t>L</a:t>
            </a:r>
            <a:r>
              <a:rPr lang="fa-IR" sz="1700" baseline="-25000" dirty="0" smtClean="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برای انتقال حداکثر توان داریم:</a:t>
            </a:r>
            <a:endParaRPr lang="en-US" sz="17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0" name="Rectangle 19"/>
              <p:cNvSpPr/>
              <p:nvPr/>
            </p:nvSpPr>
            <p:spPr>
              <a:xfrm>
                <a:off x="4059987" y="5312677"/>
                <a:ext cx="2926249" cy="8514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rPr>
                            <m:t>𝑍</m:t>
                          </m:r>
                        </m:e>
                        <m:sub>
                          <m:r>
                            <a:rPr lang="en-US" sz="1700" i="1">
                              <a:latin typeface="Cambria Math" panose="02040503050406030204" pitchFamily="18" charset="0"/>
                            </a:rPr>
                            <m:t>𝑡</m:t>
                          </m:r>
                          <m:r>
                            <a:rPr lang="en-US" sz="1700" i="1">
                              <a:latin typeface="Cambria Math" panose="02040503050406030204" pitchFamily="18" charset="0"/>
                            </a:rPr>
                            <m:t>h</m:t>
                          </m:r>
                        </m:sub>
                      </m:sSub>
                      <m:r>
                        <a:rPr lang="en-US" sz="1700" i="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𝐸</m:t>
                              </m:r>
                            </m:e>
                            <m:sub>
                              <m:r>
                                <a:rPr lang="en-US" sz="1700" b="0" i="1" smtClean="0">
                                  <a:latin typeface="Cambria Math" panose="02040503050406030204" pitchFamily="18" charset="0"/>
                                </a:rPr>
                                <m:t>𝑜𝑐</m:t>
                              </m:r>
                            </m:sub>
                          </m:sSub>
                        </m:num>
                        <m:den>
                          <m:sSub>
                            <m:sSubPr>
                              <m:ctrlPr>
                                <a:rPr lang="en-US" sz="1700" i="1">
                                  <a:latin typeface="Cambria Math" panose="02040503050406030204" pitchFamily="18" charset="0"/>
                                </a:rPr>
                              </m:ctrlPr>
                            </m:sSubPr>
                            <m:e>
                              <m:r>
                                <a:rPr lang="en-US" sz="1700" i="1">
                                  <a:latin typeface="Cambria Math" panose="02040503050406030204" pitchFamily="18" charset="0"/>
                                </a:rPr>
                                <m:t>𝐼</m:t>
                              </m:r>
                            </m:e>
                            <m:sub>
                              <m:r>
                                <a:rPr lang="en-US" sz="1700" i="1">
                                  <a:latin typeface="Cambria Math" panose="02040503050406030204" pitchFamily="18" charset="0"/>
                                </a:rPr>
                                <m:t>𝑠𝑐</m:t>
                              </m:r>
                            </m:sub>
                          </m:sSub>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1">
                              <a:latin typeface="Cambria Math" panose="02040503050406030204" pitchFamily="18" charset="0"/>
                            </a:rPr>
                            <m:t>𝑗</m:t>
                          </m:r>
                          <m:r>
                            <a:rPr lang="en-US" sz="1700" i="0">
                              <a:latin typeface="Cambria Math" panose="02040503050406030204" pitchFamily="18" charset="0"/>
                            </a:rPr>
                            <m:t>50</m:t>
                          </m:r>
                        </m:num>
                        <m:den>
                          <m:f>
                            <m:fPr>
                              <m:ctrlPr>
                                <a:rPr lang="en-US" sz="1700" i="1">
                                  <a:latin typeface="Cambria Math" panose="02040503050406030204" pitchFamily="18" charset="0"/>
                                </a:rPr>
                              </m:ctrlPr>
                            </m:fPr>
                            <m:num>
                              <m:r>
                                <a:rPr lang="en-US" sz="1700" i="0">
                                  <a:latin typeface="Cambria Math" panose="02040503050406030204" pitchFamily="18" charset="0"/>
                                </a:rPr>
                                <m:t>50</m:t>
                              </m:r>
                            </m:num>
                            <m:den>
                              <m:r>
                                <a:rPr lang="en-US" sz="1700" i="0">
                                  <a:latin typeface="Cambria Math" panose="02040503050406030204" pitchFamily="18" charset="0"/>
                                </a:rPr>
                                <m:t>3</m:t>
                              </m:r>
                              <m:r>
                                <a:rPr lang="en-US" sz="1700" i="0">
                                  <a:latin typeface="Cambria Math" panose="02040503050406030204" pitchFamily="18" charset="0"/>
                                </a:rPr>
                                <m:t>−</m:t>
                              </m:r>
                              <m:r>
                                <a:rPr lang="en-US" sz="1700" i="0">
                                  <a:latin typeface="Cambria Math" panose="02040503050406030204" pitchFamily="18" charset="0"/>
                                </a:rPr>
                                <m:t>2</m:t>
                              </m:r>
                              <m:r>
                                <a:rPr lang="en-US" sz="1700" i="1">
                                  <a:latin typeface="Cambria Math" panose="02040503050406030204" pitchFamily="18" charset="0"/>
                                </a:rPr>
                                <m:t>𝑗</m:t>
                              </m:r>
                            </m:den>
                          </m:f>
                        </m:den>
                      </m:f>
                      <m:r>
                        <a:rPr lang="en-US" sz="1700" i="0">
                          <a:latin typeface="Cambria Math" panose="02040503050406030204" pitchFamily="18" charset="0"/>
                        </a:rPr>
                        <m:t>=</m:t>
                      </m:r>
                      <m:r>
                        <a:rPr lang="en-US" sz="1700" i="0">
                          <a:latin typeface="Cambria Math" panose="02040503050406030204" pitchFamily="18" charset="0"/>
                        </a:rPr>
                        <m:t>2</m:t>
                      </m:r>
                      <m:r>
                        <a:rPr lang="en-US" sz="1700" i="0">
                          <a:latin typeface="Cambria Math" panose="02040503050406030204" pitchFamily="18" charset="0"/>
                        </a:rPr>
                        <m:t>+</m:t>
                      </m:r>
                      <m:r>
                        <a:rPr lang="en-US" sz="1700" i="1">
                          <a:latin typeface="Cambria Math" panose="02040503050406030204" pitchFamily="18" charset="0"/>
                        </a:rPr>
                        <m:t>𝑗</m:t>
                      </m:r>
                      <m:r>
                        <a:rPr lang="en-US" sz="1700" i="0">
                          <a:latin typeface="Cambria Math" panose="02040503050406030204" pitchFamily="18" charset="0"/>
                        </a:rPr>
                        <m:t>3</m:t>
                      </m:r>
                    </m:oMath>
                  </m:oMathPara>
                </a14:m>
                <a:endParaRPr lang="en-US" sz="1700" dirty="0"/>
              </a:p>
            </p:txBody>
          </p:sp>
        </mc:Choice>
        <mc:Fallback xmlns="">
          <p:sp>
            <p:nvSpPr>
              <p:cNvPr id="20" name="Rectangle 19"/>
              <p:cNvSpPr>
                <a:spLocks noRot="1" noChangeAspect="1" noMove="1" noResize="1" noEditPoints="1" noAdjustHandles="1" noChangeArrowheads="1" noChangeShapeType="1" noTextEdit="1"/>
              </p:cNvSpPr>
              <p:nvPr/>
            </p:nvSpPr>
            <p:spPr>
              <a:xfrm>
                <a:off x="4059987" y="5312677"/>
                <a:ext cx="2926249" cy="851452"/>
              </a:xfrm>
              <a:prstGeom prst="rect">
                <a:avLst/>
              </a:prstGeom>
              <a:blipFill>
                <a:blip r:embed="rId10"/>
                <a:stretch>
                  <a:fillRect/>
                </a:stretch>
              </a:blipFill>
            </p:spPr>
            <p:txBody>
              <a:bodyPr/>
              <a:lstStyle/>
              <a:p>
                <a:r>
                  <a:rPr lang="en-US">
                    <a:noFill/>
                  </a:rPr>
                  <a:t> </a:t>
                </a:r>
              </a:p>
            </p:txBody>
          </p:sp>
        </mc:Fallback>
      </mc:AlternateContent>
      <p:pic>
        <p:nvPicPr>
          <p:cNvPr id="21" name="Picture 20"/>
          <p:cNvPicPr/>
          <p:nvPr/>
        </p:nvPicPr>
        <p:blipFill>
          <a:blip r:embed="rId11"/>
          <a:stretch>
            <a:fillRect/>
          </a:stretch>
        </p:blipFill>
        <p:spPr>
          <a:xfrm>
            <a:off x="228600" y="4870571"/>
            <a:ext cx="2694045" cy="1073154"/>
          </a:xfrm>
          <a:prstGeom prst="rect">
            <a:avLst/>
          </a:prstGeom>
        </p:spPr>
      </p:pic>
      <mc:AlternateContent xmlns:mc="http://schemas.openxmlformats.org/markup-compatibility/2006" xmlns:a14="http://schemas.microsoft.com/office/drawing/2010/main">
        <mc:Choice Requires="a14">
          <p:sp>
            <p:nvSpPr>
              <p:cNvPr id="23" name="Rectangle 22"/>
              <p:cNvSpPr/>
              <p:nvPr/>
            </p:nvSpPr>
            <p:spPr>
              <a:xfrm>
                <a:off x="315425" y="6036679"/>
                <a:ext cx="8577020" cy="58035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rPr>
                          </m:ctrlPr>
                        </m:sSubPr>
                        <m:e>
                          <m:r>
                            <a:rPr lang="en-US" sz="1700" i="1">
                              <a:latin typeface="Cambria Math" panose="02040503050406030204" pitchFamily="18" charset="0"/>
                            </a:rPr>
                            <m:t>𝑍</m:t>
                          </m:r>
                        </m:e>
                        <m:sub>
                          <m:r>
                            <a:rPr lang="en-US" sz="1700" b="0" i="1" smtClean="0">
                              <a:latin typeface="Cambria Math" panose="02040503050406030204" pitchFamily="18" charset="0"/>
                            </a:rPr>
                            <m:t>𝐿</m:t>
                          </m:r>
                        </m:sub>
                      </m:sSub>
                      <m:r>
                        <a:rPr lang="en-US" sz="1700" i="0">
                          <a:latin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b="0" i="1" smtClean="0">
                                  <a:latin typeface="Cambria Math" panose="02040503050406030204" pitchFamily="18" charset="0"/>
                                </a:rPr>
                                <m:t>𝑡</m:t>
                              </m:r>
                              <m:r>
                                <a:rPr lang="en-US" sz="1600" b="0" i="1" smtClean="0">
                                  <a:latin typeface="Cambria Math" panose="02040503050406030204" pitchFamily="18" charset="0"/>
                                </a:rPr>
                                <m:t>h</m:t>
                              </m:r>
                            </m:sub>
                          </m:sSub>
                        </m:e>
                        <m:sup>
                          <m:r>
                            <a:rPr lang="en-US" sz="1600">
                              <a:latin typeface="Cambria Math" panose="02040503050406030204" pitchFamily="18" charset="0"/>
                              <a:ea typeface="Cambria Math" panose="02040503050406030204" pitchFamily="18" charset="0"/>
                            </a:rPr>
                            <m:t>∗</m:t>
                          </m:r>
                        </m:sup>
                      </m:sSup>
                      <m:r>
                        <a:rPr lang="en-US" sz="1700" i="0">
                          <a:latin typeface="Cambria Math" panose="02040503050406030204" pitchFamily="18" charset="0"/>
                        </a:rPr>
                        <m:t>=</m:t>
                      </m:r>
                      <m:r>
                        <a:rPr lang="en-US" sz="1700" i="0">
                          <a:latin typeface="Cambria Math" panose="02040503050406030204" pitchFamily="18" charset="0"/>
                        </a:rPr>
                        <m:t>2</m:t>
                      </m:r>
                      <m:r>
                        <a:rPr lang="en-US" sz="1700" i="0">
                          <a:latin typeface="Cambria Math" panose="02040503050406030204" pitchFamily="18" charset="0"/>
                        </a:rPr>
                        <m:t>−</m:t>
                      </m:r>
                      <m:r>
                        <a:rPr lang="en-US" sz="1700" i="1">
                          <a:latin typeface="Cambria Math" panose="02040503050406030204" pitchFamily="18" charset="0"/>
                        </a:rPr>
                        <m:t>𝑗</m:t>
                      </m:r>
                      <m:r>
                        <a:rPr lang="en-US" sz="1700" i="0">
                          <a:latin typeface="Cambria Math" panose="02040503050406030204" pitchFamily="18" charset="0"/>
                        </a:rPr>
                        <m:t>3</m:t>
                      </m:r>
                      <m:r>
                        <a:rPr lang="en-US" sz="1700" i="0">
                          <a:latin typeface="Cambria Math" panose="02040503050406030204" pitchFamily="18" charset="0"/>
                        </a:rPr>
                        <m:t>   ,  </m:t>
                      </m:r>
                      <m:r>
                        <a:rPr lang="en-US" sz="1700" i="1">
                          <a:latin typeface="Cambria Math" panose="02040503050406030204" pitchFamily="18" charset="0"/>
                        </a:rPr>
                        <m:t>𝐼</m:t>
                      </m:r>
                      <m:r>
                        <a:rPr lang="en-US" sz="1700" i="0">
                          <a:latin typeface="Cambria Math" panose="02040503050406030204" pitchFamily="18" charset="0"/>
                        </a:rPr>
                        <m:t>=</m:t>
                      </m:r>
                      <m:f>
                        <m:fPr>
                          <m:ctrlPr>
                            <a:rPr lang="en-US" sz="1700" i="1">
                              <a:latin typeface="Cambria Math" panose="02040503050406030204" pitchFamily="18" charset="0"/>
                            </a:rPr>
                          </m:ctrlPr>
                        </m:fPr>
                        <m:num>
                          <m:sSub>
                            <m:sSubPr>
                              <m:ctrlPr>
                                <a:rPr lang="en-US" sz="1700" i="1">
                                  <a:latin typeface="Cambria Math" panose="02040503050406030204" pitchFamily="18" charset="0"/>
                                </a:rPr>
                              </m:ctrlPr>
                            </m:sSubPr>
                            <m:e>
                              <m:r>
                                <a:rPr lang="en-US" sz="1700" i="1">
                                  <a:latin typeface="Cambria Math" panose="02040503050406030204" pitchFamily="18" charset="0"/>
                                </a:rPr>
                                <m:t>𝐸</m:t>
                              </m:r>
                            </m:e>
                            <m:sub>
                              <m:r>
                                <a:rPr lang="en-US" sz="1700" i="1">
                                  <a:latin typeface="Cambria Math" panose="02040503050406030204" pitchFamily="18" charset="0"/>
                                </a:rPr>
                                <m:t>𝑜𝑐</m:t>
                              </m:r>
                            </m:sub>
                          </m:sSub>
                        </m:num>
                        <m:den>
                          <m:r>
                            <a:rPr lang="en-US" sz="1700" i="0">
                              <a:latin typeface="Cambria Math" panose="02040503050406030204" pitchFamily="18" charset="0"/>
                            </a:rPr>
                            <m:t>4</m:t>
                          </m:r>
                        </m:den>
                      </m:f>
                      <m:r>
                        <a:rPr lang="en-US" sz="1700" i="0">
                          <a:latin typeface="Cambria Math" panose="02040503050406030204" pitchFamily="18" charset="0"/>
                        </a:rPr>
                        <m:t>=</m:t>
                      </m:r>
                      <m:r>
                        <a:rPr lang="en-US" sz="1700" i="1">
                          <a:latin typeface="Cambria Math" panose="02040503050406030204" pitchFamily="18" charset="0"/>
                        </a:rPr>
                        <m:t>𝑗</m:t>
                      </m:r>
                      <m:r>
                        <a:rPr lang="en-US" sz="1700" i="0">
                          <a:latin typeface="Cambria Math" panose="02040503050406030204" pitchFamily="18" charset="0"/>
                        </a:rPr>
                        <m:t>12</m:t>
                      </m:r>
                      <m:r>
                        <a:rPr lang="en-US" sz="1700" i="0">
                          <a:latin typeface="Cambria Math" panose="02040503050406030204" pitchFamily="18" charset="0"/>
                        </a:rPr>
                        <m:t>.</m:t>
                      </m:r>
                      <m:r>
                        <a:rPr lang="en-US" sz="1700" i="0">
                          <a:latin typeface="Cambria Math" panose="02040503050406030204" pitchFamily="18" charset="0"/>
                        </a:rPr>
                        <m:t>5</m:t>
                      </m:r>
                      <m:r>
                        <a:rPr lang="en-US" sz="1700" i="0">
                          <a:latin typeface="Cambria Math" panose="02040503050406030204" pitchFamily="18" charset="0"/>
                        </a:rPr>
                        <m:t>    ,  </m:t>
                      </m:r>
                      <m:sSub>
                        <m:sSubPr>
                          <m:ctrlPr>
                            <a:rPr lang="en-US" sz="1700" i="1">
                              <a:latin typeface="Cambria Math" panose="02040503050406030204" pitchFamily="18" charset="0"/>
                            </a:rPr>
                          </m:ctrlPr>
                        </m:sSubPr>
                        <m:e>
                          <m:r>
                            <a:rPr lang="en-US" sz="1700" b="0" i="1" smtClean="0">
                              <a:latin typeface="Cambria Math" panose="02040503050406030204" pitchFamily="18" charset="0"/>
                            </a:rPr>
                            <m:t>𝑃</m:t>
                          </m:r>
                        </m:e>
                        <m:sub>
                          <m:r>
                            <a:rPr lang="en-US" sz="1700" i="1">
                              <a:latin typeface="Cambria Math" panose="02040503050406030204" pitchFamily="18" charset="0"/>
                            </a:rPr>
                            <m:t>𝑎𝑣</m:t>
                          </m:r>
                        </m:sub>
                      </m:sSub>
                      <m:r>
                        <a:rPr lang="en-US" sz="1700" i="0">
                          <a:latin typeface="Cambria Math" panose="02040503050406030204" pitchFamily="18" charset="0"/>
                        </a:rPr>
                        <m:t>=</m:t>
                      </m:r>
                      <m:sSup>
                        <m:sSupPr>
                          <m:ctrlPr>
                            <a:rPr lang="en-US" sz="1700" i="1">
                              <a:latin typeface="Cambria Math" panose="02040503050406030204" pitchFamily="18" charset="0"/>
                            </a:rPr>
                          </m:ctrlPr>
                        </m:sSupPr>
                        <m:e>
                          <m:d>
                            <m:dPr>
                              <m:begChr m:val="|"/>
                              <m:endChr m:val="|"/>
                              <m:ctrlPr>
                                <a:rPr lang="en-US" sz="1700" i="1">
                                  <a:latin typeface="Cambria Math" panose="02040503050406030204" pitchFamily="18" charset="0"/>
                                </a:rPr>
                              </m:ctrlPr>
                            </m:dPr>
                            <m:e>
                              <m:r>
                                <a:rPr lang="en-US" sz="1700" i="1">
                                  <a:latin typeface="Cambria Math" panose="02040503050406030204" pitchFamily="18" charset="0"/>
                                </a:rPr>
                                <m:t>𝐼</m:t>
                              </m:r>
                            </m:e>
                          </m:d>
                        </m:e>
                        <m:sup>
                          <m:r>
                            <a:rPr lang="en-US" sz="1700" i="0">
                              <a:latin typeface="Cambria Math" panose="02040503050406030204" pitchFamily="18" charset="0"/>
                            </a:rPr>
                            <m:t>2</m:t>
                          </m:r>
                        </m:sup>
                      </m:sSup>
                      <m:r>
                        <a:rPr lang="en-US" sz="1700" i="1">
                          <a:latin typeface="Cambria Math" panose="02040503050406030204" pitchFamily="18" charset="0"/>
                        </a:rPr>
                        <m:t>𝑅𝑒</m:t>
                      </m:r>
                      <m:d>
                        <m:dPr>
                          <m:begChr m:val="["/>
                          <m:endChr m:val="]"/>
                          <m:ctrlPr>
                            <a:rPr lang="en-US" sz="1700" i="1">
                              <a:latin typeface="Cambria Math" panose="02040503050406030204" pitchFamily="18" charset="0"/>
                            </a:rPr>
                          </m:ctrlPr>
                        </m:dPr>
                        <m:e>
                          <m:r>
                            <a:rPr lang="en-US" sz="1700" i="1">
                              <a:latin typeface="Cambria Math" panose="02040503050406030204" pitchFamily="18" charset="0"/>
                            </a:rPr>
                            <m:t>𝑧</m:t>
                          </m:r>
                        </m:e>
                      </m:d>
                      <m:r>
                        <a:rPr lang="en-US" sz="1700" i="0">
                          <a:latin typeface="Cambria Math" panose="02040503050406030204" pitchFamily="18" charset="0"/>
                        </a:rPr>
                        <m:t>=</m:t>
                      </m:r>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r>
                                <a:rPr lang="en-US" sz="1700" i="0">
                                  <a:latin typeface="Cambria Math" panose="02040503050406030204" pitchFamily="18" charset="0"/>
                                </a:rPr>
                                <m:t>12</m:t>
                              </m:r>
                              <m:r>
                                <a:rPr lang="en-US" sz="1700" i="0">
                                  <a:latin typeface="Cambria Math" panose="02040503050406030204" pitchFamily="18" charset="0"/>
                                </a:rPr>
                                <m:t>.</m:t>
                              </m:r>
                              <m:r>
                                <a:rPr lang="en-US" sz="1700" i="0">
                                  <a:latin typeface="Cambria Math" panose="02040503050406030204" pitchFamily="18" charset="0"/>
                                </a:rPr>
                                <m:t>5</m:t>
                              </m:r>
                            </m:e>
                          </m:d>
                        </m:e>
                        <m:sup>
                          <m:r>
                            <a:rPr lang="en-US" sz="1700" i="0">
                              <a:latin typeface="Cambria Math" panose="02040503050406030204" pitchFamily="18" charset="0"/>
                            </a:rPr>
                            <m:t>2</m:t>
                          </m:r>
                        </m:sup>
                      </m:sSup>
                      <m:r>
                        <a:rPr lang="en-US" sz="1700" i="0">
                          <a:latin typeface="Cambria Math" panose="02040503050406030204" pitchFamily="18" charset="0"/>
                        </a:rPr>
                        <m:t>×</m:t>
                      </m:r>
                      <m:r>
                        <a:rPr lang="en-US" sz="1700" i="0">
                          <a:latin typeface="Cambria Math" panose="02040503050406030204" pitchFamily="18" charset="0"/>
                        </a:rPr>
                        <m:t>2</m:t>
                      </m:r>
                      <m:r>
                        <a:rPr lang="en-US" sz="1700" i="0">
                          <a:latin typeface="Cambria Math" panose="02040503050406030204" pitchFamily="18" charset="0"/>
                        </a:rPr>
                        <m:t>=</m:t>
                      </m:r>
                      <m:r>
                        <a:rPr lang="en-US" sz="1700" i="0">
                          <a:latin typeface="Cambria Math" panose="02040503050406030204" pitchFamily="18" charset="0"/>
                        </a:rPr>
                        <m:t>312</m:t>
                      </m:r>
                      <m:r>
                        <a:rPr lang="en-US" sz="1700" i="0">
                          <a:latin typeface="Cambria Math" panose="02040503050406030204" pitchFamily="18" charset="0"/>
                        </a:rPr>
                        <m:t>.</m:t>
                      </m:r>
                      <m:r>
                        <a:rPr lang="en-US" sz="1700" i="0">
                          <a:latin typeface="Cambria Math" panose="02040503050406030204" pitchFamily="18" charset="0"/>
                        </a:rPr>
                        <m:t>5</m:t>
                      </m:r>
                      <m:r>
                        <a:rPr lang="en-US" sz="1700" b="0" i="1" smtClean="0">
                          <a:latin typeface="Cambria Math" panose="02040503050406030204" pitchFamily="18" charset="0"/>
                        </a:rPr>
                        <m:t> </m:t>
                      </m:r>
                      <m:r>
                        <a:rPr lang="en-US" sz="1700" b="0" i="1" smtClean="0">
                          <a:latin typeface="Cambria Math" panose="02040503050406030204" pitchFamily="18" charset="0"/>
                        </a:rPr>
                        <m:t>𝑊</m:t>
                      </m:r>
                    </m:oMath>
                  </m:oMathPara>
                </a14:m>
                <a:endParaRPr lang="en-US" sz="1700" dirty="0"/>
              </a:p>
            </p:txBody>
          </p:sp>
        </mc:Choice>
        <mc:Fallback xmlns="">
          <p:sp>
            <p:nvSpPr>
              <p:cNvPr id="23" name="Rectangle 22"/>
              <p:cNvSpPr>
                <a:spLocks noRot="1" noChangeAspect="1" noMove="1" noResize="1" noEditPoints="1" noAdjustHandles="1" noChangeArrowheads="1" noChangeShapeType="1" noTextEdit="1"/>
              </p:cNvSpPr>
              <p:nvPr/>
            </p:nvSpPr>
            <p:spPr>
              <a:xfrm>
                <a:off x="315425" y="6036679"/>
                <a:ext cx="8577020" cy="580352"/>
              </a:xfrm>
              <a:prstGeom prst="rect">
                <a:avLst/>
              </a:prstGeom>
              <a:blipFill>
                <a:blip r:embed="rId12"/>
                <a:stretch>
                  <a:fillRect/>
                </a:stretch>
              </a:blipFill>
            </p:spPr>
            <p:txBody>
              <a:bodyPr/>
              <a:lstStyle/>
              <a:p>
                <a:r>
                  <a:rPr lang="en-US">
                    <a:noFill/>
                  </a:rPr>
                  <a:t> </a:t>
                </a:r>
              </a:p>
            </p:txBody>
          </p:sp>
        </mc:Fallback>
      </mc:AlternateContent>
      <p:sp>
        <p:nvSpPr>
          <p:cNvPr id="24" name="Rectangle 23"/>
          <p:cNvSpPr/>
          <p:nvPr/>
        </p:nvSpPr>
        <p:spPr>
          <a:xfrm>
            <a:off x="8058528" y="1221365"/>
            <a:ext cx="805029" cy="353943"/>
          </a:xfrm>
          <a:prstGeom prst="rect">
            <a:avLst/>
          </a:prstGeom>
        </p:spPr>
        <p:txBody>
          <a:bodyPr wrap="none">
            <a:spAutoFit/>
          </a:bodyPr>
          <a:lstStyle/>
          <a:p>
            <a:pPr marL="285750" indent="-285750" algn="r" rtl="1">
              <a:buFont typeface="Times New Roman" panose="02020603050405020304" pitchFamily="18" charset="0"/>
              <a:buChar char="■"/>
            </a:pPr>
            <a:r>
              <a:rPr lang="ar-SA"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700" b="1" dirty="0">
              <a:solidFill>
                <a:srgbClr val="FF0000"/>
              </a:solidFill>
            </a:endParaRPr>
          </a:p>
        </p:txBody>
      </p:sp>
      <mc:AlternateContent xmlns:mc="http://schemas.openxmlformats.org/markup-compatibility/2006" xmlns:a14="http://schemas.microsoft.com/office/drawing/2010/main">
        <mc:Choice Requires="a14">
          <p:sp>
            <p:nvSpPr>
              <p:cNvPr id="2" name="Rectangle 1"/>
              <p:cNvSpPr/>
              <p:nvPr/>
            </p:nvSpPr>
            <p:spPr>
              <a:xfrm>
                <a:off x="2133600" y="58264"/>
                <a:ext cx="3770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rgbClr val="FF0000"/>
                          </a:solidFill>
                          <a:latin typeface="Cambria Math" panose="02040503050406030204" pitchFamily="18" charset="0"/>
                        </a:rPr>
                        <m:t>V</m:t>
                      </m:r>
                    </m:oMath>
                  </m:oMathPara>
                </a14:m>
                <a:endParaRPr lang="en-US" dirty="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2133600" y="58264"/>
                <a:ext cx="377026" cy="369332"/>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550243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mc:AlternateContent xmlns:mc="http://schemas.openxmlformats.org/markup-compatibility/2006" xmlns:a14="http://schemas.microsoft.com/office/drawing/2010/main">
        <mc:Choice Requires="a14">
          <p:sp>
            <p:nvSpPr>
              <p:cNvPr id="3" name="Rectangle 2"/>
              <p:cNvSpPr/>
              <p:nvPr/>
            </p:nvSpPr>
            <p:spPr>
              <a:xfrm>
                <a:off x="4318983" y="128030"/>
                <a:ext cx="4572000" cy="1138773"/>
              </a:xfrm>
              <a:prstGeom prst="rect">
                <a:avLst/>
              </a:prstGeom>
            </p:spPr>
            <p:txBody>
              <a:bodyPr>
                <a:spAutoFit/>
              </a:bodyPr>
              <a:lstStyle/>
              <a:p>
                <a:pPr algn="just" rtl="1"/>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برای محاسبه این که چند درصد توان تولید شده در مدار به </a:t>
                </a:r>
                <a14:m>
                  <m:oMath xmlns:m="http://schemas.openxmlformats.org/officeDocument/2006/math">
                    <m:sSub>
                      <m:sSubPr>
                        <m:ctrlPr>
                          <a:rPr lang="en-US" sz="1650" i="1">
                            <a:effectLst/>
                            <a:latin typeface="Cambria Math" panose="02040503050406030204" pitchFamily="18" charset="0"/>
                            <a:ea typeface="Times New Roman" panose="02020603050405020304" pitchFamily="18" charset="0"/>
                            <a:cs typeface="B Nazanin" panose="00000400000000000000" pitchFamily="2" charset="-78"/>
                          </a:rPr>
                        </m:ctrlPr>
                      </m:sSubPr>
                      <m:e>
                        <m:r>
                          <a:rPr lang="en-US" sz="1650" i="1">
                            <a:effectLst/>
                            <a:latin typeface="Cambria Math" panose="02040503050406030204" pitchFamily="18" charset="0"/>
                            <a:ea typeface="Times New Roman" panose="02020603050405020304" pitchFamily="18" charset="0"/>
                            <a:cs typeface="B Nazanin" panose="00000400000000000000" pitchFamily="2" charset="-78"/>
                          </a:rPr>
                          <m:t>𝑍</m:t>
                        </m:r>
                      </m:e>
                      <m:sub>
                        <m:r>
                          <a:rPr lang="en-US" sz="1650" b="0" i="1" smtClean="0">
                            <a:effectLst/>
                            <a:latin typeface="Cambria Math" panose="02040503050406030204" pitchFamily="18" charset="0"/>
                            <a:ea typeface="Times New Roman" panose="02020603050405020304" pitchFamily="18" charset="0"/>
                            <a:cs typeface="B Nazanin" panose="00000400000000000000" pitchFamily="2" charset="-78"/>
                          </a:rPr>
                          <m:t>𝐿</m:t>
                        </m:r>
                      </m:sub>
                    </m:sSub>
                  </m:oMath>
                </a14:m>
                <a:r>
                  <a:rPr lang="en-US" sz="1650" dirty="0">
                    <a:effectLst/>
                    <a:latin typeface="B Nazanin" panose="00000400000000000000" pitchFamily="2" charset="-78"/>
                    <a:ea typeface="Times New Roman" panose="02020603050405020304" pitchFamily="18" charset="0"/>
                  </a:rPr>
                  <a:t> </a:t>
                </a:r>
                <a:r>
                  <a:rPr lang="fa-IR" sz="1650" dirty="0">
                    <a:latin typeface="Times New Roman" panose="02020603050405020304" pitchFamily="18" charset="0"/>
                    <a:ea typeface="Times New Roman" panose="02020603050405020304" pitchFamily="18" charset="0"/>
                    <a:cs typeface="B Nazanin" panose="00000400000000000000" pitchFamily="2" charset="-78"/>
                  </a:rPr>
                  <a:t>تحویل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می</a:t>
                </a:r>
                <a:r>
                  <a:rPr lang="en-US" sz="165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شود، </a:t>
                </a:r>
                <a:r>
                  <a:rPr lang="fa-IR" sz="1650" dirty="0">
                    <a:latin typeface="Times New Roman" panose="02020603050405020304" pitchFamily="18" charset="0"/>
                    <a:ea typeface="Times New Roman" panose="02020603050405020304" pitchFamily="18" charset="0"/>
                    <a:cs typeface="B Nazanin" panose="00000400000000000000" pitchFamily="2" charset="-78"/>
                  </a:rPr>
                  <a:t>مقدار توان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تولید شده </a:t>
                </a:r>
                <a:r>
                  <a:rPr lang="fa-IR" sz="1650" dirty="0">
                    <a:latin typeface="Times New Roman" panose="02020603050405020304" pitchFamily="18" charset="0"/>
                    <a:ea typeface="Times New Roman" panose="02020603050405020304" pitchFamily="18" charset="0"/>
                    <a:cs typeface="B Nazanin" panose="00000400000000000000" pitchFamily="2" charset="-78"/>
                  </a:rPr>
                  <a:t>را حساب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می کنیم. جریان </a:t>
                </a:r>
                <a14:m>
                  <m:oMath xmlns:m="http://schemas.openxmlformats.org/officeDocument/2006/math">
                    <m:sSub>
                      <m:sSubPr>
                        <m:ctrlPr>
                          <a:rPr lang="en-US" sz="165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50" i="1">
                            <a:latin typeface="Cambria Math" panose="02040503050406030204" pitchFamily="18" charset="0"/>
                            <a:ea typeface="Times New Roman" panose="02020603050405020304" pitchFamily="18" charset="0"/>
                            <a:cs typeface="Times New Roman" panose="02020603050405020304" pitchFamily="18" charset="0"/>
                          </a:rPr>
                          <m:t>𝐼</m:t>
                        </m:r>
                      </m:e>
                      <m:sub>
                        <m:r>
                          <a:rPr lang="en-US" sz="1650" i="1">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fa-IR" sz="1650" dirty="0">
                    <a:latin typeface="Times New Roman" panose="02020603050405020304" pitchFamily="18" charset="0"/>
                    <a:ea typeface="Times New Roman" panose="02020603050405020304" pitchFamily="18" charset="0"/>
                    <a:cs typeface="B Nazanin" panose="00000400000000000000" pitchFamily="2" charset="-78"/>
                  </a:rPr>
                  <a:t> گذرنده از بار</a:t>
                </a:r>
                <a14:m>
                  <m:oMath xmlns:m="http://schemas.openxmlformats.org/officeDocument/2006/math">
                    <m:r>
                      <a:rPr lang="en-US" sz="1650" i="1">
                        <a:latin typeface="Cambria Math" panose="02040503050406030204" pitchFamily="18" charset="0"/>
                        <a:ea typeface="Times New Roman" panose="02020603050405020304" pitchFamily="18" charset="0"/>
                        <a:cs typeface="B Nazanin" panose="00000400000000000000" pitchFamily="2" charset="-78"/>
                      </a:rPr>
                      <m:t>2</m:t>
                    </m:r>
                    <m:r>
                      <a:rPr lang="en-US" sz="1650" i="1">
                        <a:latin typeface="Cambria Math" panose="02040503050406030204" pitchFamily="18" charset="0"/>
                        <a:ea typeface="Times New Roman" panose="02020603050405020304" pitchFamily="18" charset="0"/>
                        <a:cs typeface="B Nazanin" panose="00000400000000000000" pitchFamily="2" charset="-78"/>
                      </a:rPr>
                      <m:t>−</m:t>
                    </m:r>
                    <m:r>
                      <a:rPr lang="en-US" sz="1650" i="1">
                        <a:latin typeface="Cambria Math" panose="02040503050406030204" pitchFamily="18" charset="0"/>
                        <a:ea typeface="Times New Roman" panose="02020603050405020304" pitchFamily="18" charset="0"/>
                        <a:cs typeface="B Nazanin" panose="00000400000000000000" pitchFamily="2" charset="-78"/>
                      </a:rPr>
                      <m:t>𝑗</m:t>
                    </m:r>
                    <m:r>
                      <a:rPr lang="en-US" sz="1650" i="1">
                        <a:latin typeface="Cambria Math" panose="02040503050406030204" pitchFamily="18" charset="0"/>
                        <a:ea typeface="Times New Roman" panose="02020603050405020304" pitchFamily="18" charset="0"/>
                        <a:cs typeface="B Nazanin" panose="00000400000000000000" pitchFamily="2" charset="-78"/>
                      </a:rPr>
                      <m:t>3</m:t>
                    </m:r>
                  </m:oMath>
                </a14:m>
                <a:r>
                  <a:rPr lang="fa-IR" sz="1650" dirty="0">
                    <a:latin typeface="Times New Roman" panose="02020603050405020304" pitchFamily="18" charset="0"/>
                    <a:ea typeface="Times New Roman" panose="02020603050405020304" pitchFamily="18" charset="0"/>
                    <a:cs typeface="B Nazanin" panose="00000400000000000000" pitchFamily="2" charset="-78"/>
                  </a:rPr>
                  <a:t>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به صورت زیر به دست </a:t>
                </a:r>
                <a:r>
                  <a:rPr lang="fa-IR" sz="1650" dirty="0">
                    <a:latin typeface="Times New Roman" panose="02020603050405020304" pitchFamily="18" charset="0"/>
                    <a:ea typeface="Times New Roman" panose="02020603050405020304" pitchFamily="18" charset="0"/>
                    <a:cs typeface="B Nazanin" panose="00000400000000000000" pitchFamily="2" charset="-78"/>
                  </a:rPr>
                  <a:t>می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آید</a:t>
                </a:r>
                <a:r>
                  <a:rPr lang="fa-IR" sz="1650" dirty="0">
                    <a:latin typeface="Times New Roman" panose="02020603050405020304" pitchFamily="18" charset="0"/>
                    <a:ea typeface="Times New Roman" panose="02020603050405020304" pitchFamily="18" charset="0"/>
                    <a:cs typeface="B Nazanin" panose="00000400000000000000" pitchFamily="2" charset="-78"/>
                  </a:rPr>
                  <a:t>:</a:t>
                </a:r>
                <a:endParaRPr lang="en-US" sz="1650" dirty="0"/>
              </a:p>
              <a:p>
                <a:pPr algn="r" rtl="1"/>
                <a:endParaRPr lang="en-US" sz="1650" dirty="0"/>
              </a:p>
            </p:txBody>
          </p:sp>
        </mc:Choice>
        <mc:Fallback xmlns="">
          <p:sp>
            <p:nvSpPr>
              <p:cNvPr id="3" name="Rectangle 2"/>
              <p:cNvSpPr>
                <a:spLocks noRot="1" noChangeAspect="1" noMove="1" noResize="1" noEditPoints="1" noAdjustHandles="1" noChangeArrowheads="1" noChangeShapeType="1" noTextEdit="1"/>
              </p:cNvSpPr>
              <p:nvPr/>
            </p:nvSpPr>
            <p:spPr>
              <a:xfrm>
                <a:off x="4318983" y="128030"/>
                <a:ext cx="4572000" cy="1138773"/>
              </a:xfrm>
              <a:prstGeom prst="rect">
                <a:avLst/>
              </a:prstGeom>
              <a:blipFill>
                <a:blip r:embed="rId2"/>
                <a:stretch>
                  <a:fillRect l="-1867" t="-535" r="-800"/>
                </a:stretch>
              </a:blipFill>
            </p:spPr>
            <p:txBody>
              <a:bodyPr/>
              <a:lstStyle/>
              <a:p>
                <a:r>
                  <a:rPr lang="en-US">
                    <a:noFill/>
                  </a:rPr>
                  <a:t> </a:t>
                </a:r>
              </a:p>
            </p:txBody>
          </p:sp>
        </mc:Fallback>
      </mc:AlternateContent>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74943" y="76200"/>
            <a:ext cx="4092257" cy="1281747"/>
          </a:xfrm>
          <a:prstGeom prst="rect">
            <a:avLst/>
          </a:prstGeom>
          <a:noFill/>
        </p:spPr>
      </p:pic>
      <mc:AlternateContent xmlns:mc="http://schemas.openxmlformats.org/markup-compatibility/2006" xmlns:a14="http://schemas.microsoft.com/office/drawing/2010/main">
        <mc:Choice Requires="a14">
          <p:sp>
            <p:nvSpPr>
              <p:cNvPr id="9" name="Rectangle 8"/>
              <p:cNvSpPr/>
              <p:nvPr/>
            </p:nvSpPr>
            <p:spPr>
              <a:xfrm>
                <a:off x="4228906" y="928025"/>
                <a:ext cx="3276987" cy="6122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smtClean="0">
                              <a:latin typeface="Cambria Math" panose="02040503050406030204" pitchFamily="18" charset="0"/>
                            </a:rPr>
                          </m:ctrlPr>
                        </m:sSubPr>
                        <m:e>
                          <m:r>
                            <a:rPr lang="en-US" sz="1650" i="1">
                              <a:latin typeface="Cambria Math" panose="02040503050406030204" pitchFamily="18" charset="0"/>
                            </a:rPr>
                            <m:t>𝐼</m:t>
                          </m:r>
                        </m:e>
                        <m:sub>
                          <m:r>
                            <a:rPr lang="en-US" sz="1650" i="0">
                              <a:latin typeface="Cambria Math" panose="02040503050406030204" pitchFamily="18" charset="0"/>
                            </a:rPr>
                            <m:t>1</m:t>
                          </m:r>
                        </m:sub>
                      </m:sSub>
                      <m:r>
                        <a:rPr lang="en-US" sz="1650" i="0">
                          <a:latin typeface="Cambria Math" panose="02040503050406030204" pitchFamily="18" charset="0"/>
                        </a:rPr>
                        <m:t>=</m:t>
                      </m:r>
                      <m:f>
                        <m:fPr>
                          <m:ctrlPr>
                            <a:rPr lang="en-US" sz="165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𝐸</m:t>
                              </m:r>
                            </m:e>
                            <m:sub>
                              <m:r>
                                <a:rPr lang="en-US" sz="1600" i="1">
                                  <a:latin typeface="Cambria Math" panose="02040503050406030204" pitchFamily="18" charset="0"/>
                                </a:rPr>
                                <m:t>𝑜𝑐</m:t>
                              </m:r>
                            </m:sub>
                          </m:sSub>
                        </m:num>
                        <m:den>
                          <m:r>
                            <a:rPr lang="en-US" sz="1650" i="0">
                              <a:latin typeface="Cambria Math" panose="02040503050406030204" pitchFamily="18" charset="0"/>
                            </a:rPr>
                            <m:t>2</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3</m:t>
                          </m:r>
                          <m:r>
                            <a:rPr lang="en-US" sz="1650" i="0">
                              <a:latin typeface="Cambria Math" panose="02040503050406030204" pitchFamily="18" charset="0"/>
                            </a:rPr>
                            <m:t>+</m:t>
                          </m:r>
                          <m:r>
                            <a:rPr lang="en-US" sz="1650" i="0">
                              <a:latin typeface="Cambria Math" panose="02040503050406030204" pitchFamily="18" charset="0"/>
                            </a:rPr>
                            <m:t>2</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3</m:t>
                          </m:r>
                        </m:den>
                      </m:f>
                      <m:r>
                        <a:rPr lang="en-US" sz="1650" i="0">
                          <a:latin typeface="Cambria Math" panose="02040503050406030204" pitchFamily="18" charset="0"/>
                        </a:rPr>
                        <m:t>=</m:t>
                      </m:r>
                      <m:f>
                        <m:fPr>
                          <m:ctrlPr>
                            <a:rPr lang="en-US" sz="1650" i="1">
                              <a:latin typeface="Cambria Math" panose="02040503050406030204" pitchFamily="18" charset="0"/>
                            </a:rPr>
                          </m:ctrlPr>
                        </m:fPr>
                        <m:num>
                          <m:sSub>
                            <m:sSubPr>
                              <m:ctrlPr>
                                <a:rPr lang="en-US" sz="1650" i="1">
                                  <a:latin typeface="Cambria Math" panose="02040503050406030204" pitchFamily="18" charset="0"/>
                                </a:rPr>
                              </m:ctrlPr>
                            </m:sSubPr>
                            <m:e>
                              <m:r>
                                <a:rPr lang="en-US" sz="1650" i="1">
                                  <a:latin typeface="Cambria Math" panose="02040503050406030204" pitchFamily="18" charset="0"/>
                                </a:rPr>
                                <m:t>𝐸</m:t>
                              </m:r>
                            </m:e>
                            <m:sub>
                              <m:r>
                                <a:rPr lang="en-US" sz="1650" b="0" i="1" smtClean="0">
                                  <a:latin typeface="Cambria Math" panose="02040503050406030204" pitchFamily="18" charset="0"/>
                                </a:rPr>
                                <m:t>𝑠</m:t>
                              </m:r>
                            </m:sub>
                          </m:sSub>
                        </m:num>
                        <m:den>
                          <m:r>
                            <a:rPr lang="en-US" sz="1650" i="0">
                              <a:latin typeface="Cambria Math" panose="02040503050406030204" pitchFamily="18" charset="0"/>
                            </a:rPr>
                            <m:t>4</m:t>
                          </m:r>
                        </m:den>
                      </m:f>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12</m:t>
                      </m:r>
                      <m:r>
                        <a:rPr lang="en-US" sz="1650" i="0">
                          <a:latin typeface="Cambria Math" panose="02040503050406030204" pitchFamily="18" charset="0"/>
                        </a:rPr>
                        <m:t>.</m:t>
                      </m:r>
                      <m:r>
                        <a:rPr lang="en-US" sz="1650" i="0">
                          <a:latin typeface="Cambria Math" panose="02040503050406030204" pitchFamily="18" charset="0"/>
                        </a:rPr>
                        <m:t>5</m:t>
                      </m:r>
                    </m:oMath>
                  </m:oMathPara>
                </a14:m>
                <a:endParaRPr lang="en-US" sz="1650" dirty="0"/>
              </a:p>
            </p:txBody>
          </p:sp>
        </mc:Choice>
        <mc:Fallback xmlns="">
          <p:sp>
            <p:nvSpPr>
              <p:cNvPr id="9" name="Rectangle 8"/>
              <p:cNvSpPr>
                <a:spLocks noRot="1" noChangeAspect="1" noMove="1" noResize="1" noEditPoints="1" noAdjustHandles="1" noChangeArrowheads="1" noChangeShapeType="1" noTextEdit="1"/>
              </p:cNvSpPr>
              <p:nvPr/>
            </p:nvSpPr>
            <p:spPr>
              <a:xfrm>
                <a:off x="4228906" y="928025"/>
                <a:ext cx="3276987" cy="61221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600200" y="1532654"/>
                <a:ext cx="5638800" cy="353943"/>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𝐿</m:t>
                          </m:r>
                        </m:sub>
                      </m:sSub>
                      <m:r>
                        <a:rPr lang="en-US" sz="1650" i="0">
                          <a:latin typeface="Cambria Math" panose="02040503050406030204" pitchFamily="18" charset="0"/>
                        </a:rPr>
                        <m:t>=</m:t>
                      </m:r>
                      <m:d>
                        <m:dPr>
                          <m:ctrlPr>
                            <a:rPr lang="en-US" sz="1650" i="1">
                              <a:latin typeface="Cambria Math" panose="02040503050406030204" pitchFamily="18" charset="0"/>
                            </a:rPr>
                          </m:ctrlPr>
                        </m:dPr>
                        <m:e>
                          <m:r>
                            <a:rPr lang="en-US" sz="1650" i="0">
                              <a:latin typeface="Cambria Math" panose="02040503050406030204" pitchFamily="18" charset="0"/>
                            </a:rPr>
                            <m:t>2</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3</m:t>
                          </m:r>
                        </m:e>
                      </m:d>
                      <m:r>
                        <a:rPr lang="en-US" sz="1650" i="1">
                          <a:latin typeface="Cambria Math" panose="02040503050406030204" pitchFamily="18" charset="0"/>
                        </a:rPr>
                        <m:t>𝐼</m:t>
                      </m:r>
                      <m:r>
                        <a:rPr lang="en-US" sz="1650" i="0">
                          <a:latin typeface="Cambria Math" panose="02040503050406030204" pitchFamily="18" charset="0"/>
                        </a:rPr>
                        <m:t>=</m:t>
                      </m:r>
                      <m:d>
                        <m:dPr>
                          <m:ctrlPr>
                            <a:rPr lang="en-US" sz="1650" i="1">
                              <a:latin typeface="Cambria Math" panose="02040503050406030204" pitchFamily="18" charset="0"/>
                            </a:rPr>
                          </m:ctrlPr>
                        </m:dPr>
                        <m:e>
                          <m:r>
                            <a:rPr lang="en-US" sz="1650" i="0">
                              <a:latin typeface="Cambria Math" panose="02040503050406030204" pitchFamily="18" charset="0"/>
                            </a:rPr>
                            <m:t>2</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3</m:t>
                          </m:r>
                        </m:e>
                      </m:d>
                      <m:d>
                        <m:dPr>
                          <m:ctrlPr>
                            <a:rPr lang="en-US" sz="1650" i="1">
                              <a:latin typeface="Cambria Math" panose="02040503050406030204" pitchFamily="18" charset="0"/>
                            </a:rPr>
                          </m:ctrlPr>
                        </m:dPr>
                        <m:e>
                          <m:r>
                            <a:rPr lang="en-US" sz="1650" i="1">
                              <a:latin typeface="Cambria Math" panose="02040503050406030204" pitchFamily="18" charset="0"/>
                            </a:rPr>
                            <m:t>𝑗</m:t>
                          </m:r>
                          <m:r>
                            <a:rPr lang="en-US" sz="1650" i="0">
                              <a:latin typeface="Cambria Math" panose="02040503050406030204" pitchFamily="18" charset="0"/>
                            </a:rPr>
                            <m:t>12</m:t>
                          </m:r>
                          <m:r>
                            <a:rPr lang="en-US" sz="1650" i="0">
                              <a:latin typeface="Cambria Math" panose="02040503050406030204" pitchFamily="18" charset="0"/>
                            </a:rPr>
                            <m:t>.</m:t>
                          </m:r>
                          <m:r>
                            <a:rPr lang="en-US" sz="1650" i="0">
                              <a:latin typeface="Cambria Math" panose="02040503050406030204" pitchFamily="18" charset="0"/>
                            </a:rPr>
                            <m:t>5</m:t>
                          </m:r>
                        </m:e>
                      </m:d>
                      <m:r>
                        <a:rPr lang="en-US" sz="1650" i="0">
                          <a:latin typeface="Cambria Math" panose="02040503050406030204" pitchFamily="18" charset="0"/>
                        </a:rPr>
                        <m:t>=</m:t>
                      </m:r>
                      <m:r>
                        <a:rPr lang="en-US" sz="1650" i="0">
                          <a:latin typeface="Cambria Math" panose="02040503050406030204" pitchFamily="18" charset="0"/>
                        </a:rPr>
                        <m:t>37</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25</m:t>
                      </m:r>
                    </m:oMath>
                  </m:oMathPara>
                </a14:m>
                <a:endParaRPr lang="en-US" sz="1650" dirty="0"/>
              </a:p>
            </p:txBody>
          </p:sp>
        </mc:Choice>
        <mc:Fallback xmlns="">
          <p:sp>
            <p:nvSpPr>
              <p:cNvPr id="11" name="Rectangle 10"/>
              <p:cNvSpPr>
                <a:spLocks noRot="1" noChangeAspect="1" noMove="1" noResize="1" noEditPoints="1" noAdjustHandles="1" noChangeArrowheads="1" noChangeShapeType="1" noTextEdit="1"/>
              </p:cNvSpPr>
              <p:nvPr/>
            </p:nvSpPr>
            <p:spPr>
              <a:xfrm>
                <a:off x="1600200" y="1532654"/>
                <a:ext cx="5638800" cy="353943"/>
              </a:xfrm>
              <a:prstGeom prst="rect">
                <a:avLst/>
              </a:prstGeom>
              <a:blipFill>
                <a:blip r:embed="rId5"/>
                <a:stretch>
                  <a:fillRect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509496" y="1837454"/>
                <a:ext cx="2122889" cy="6279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smtClean="0">
                              <a:latin typeface="Cambria Math" panose="02040503050406030204" pitchFamily="18" charset="0"/>
                            </a:rPr>
                          </m:ctrlPr>
                        </m:sSubPr>
                        <m:e>
                          <m:r>
                            <a:rPr lang="en-US" sz="1650" i="1">
                              <a:latin typeface="Cambria Math" panose="02040503050406030204" pitchFamily="18" charset="0"/>
                            </a:rPr>
                            <m:t>𝐼</m:t>
                          </m:r>
                        </m:e>
                        <m:sub>
                          <m:r>
                            <a:rPr lang="en-US" sz="1650" i="1">
                              <a:latin typeface="Cambria Math" panose="02040503050406030204" pitchFamily="18" charset="0"/>
                            </a:rPr>
                            <m:t>𝑥</m:t>
                          </m:r>
                        </m:sub>
                      </m:sSub>
                      <m:r>
                        <a:rPr lang="en-US" sz="1650" i="0">
                          <a:latin typeface="Cambria Math" panose="02040503050406030204" pitchFamily="18" charset="0"/>
                        </a:rPr>
                        <m:t>=</m:t>
                      </m:r>
                      <m:f>
                        <m:fPr>
                          <m:ctrlPr>
                            <a:rPr lang="en-US" sz="1650" i="1">
                              <a:latin typeface="Cambria Math" panose="02040503050406030204" pitchFamily="18" charset="0"/>
                            </a:rPr>
                          </m:ctrlPr>
                        </m:fPr>
                        <m:num>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𝐿</m:t>
                              </m:r>
                            </m:sub>
                          </m:sSub>
                        </m:num>
                        <m:den>
                          <m:r>
                            <a:rPr lang="en-US" sz="1650" i="1">
                              <a:latin typeface="Cambria Math" panose="02040503050406030204" pitchFamily="18" charset="0"/>
                            </a:rPr>
                            <m:t>𝑗</m:t>
                          </m:r>
                          <m:r>
                            <a:rPr lang="en-US" sz="1650" i="0">
                              <a:latin typeface="Cambria Math" panose="02040503050406030204" pitchFamily="18" charset="0"/>
                            </a:rPr>
                            <m:t>5</m:t>
                          </m:r>
                        </m:den>
                      </m:f>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7</m:t>
                      </m:r>
                      <m:r>
                        <a:rPr lang="en-US" sz="1650" i="0">
                          <a:latin typeface="Cambria Math" panose="02040503050406030204" pitchFamily="18" charset="0"/>
                        </a:rPr>
                        <m:t>.</m:t>
                      </m:r>
                      <m:r>
                        <a:rPr lang="en-US" sz="1650" i="0">
                          <a:latin typeface="Cambria Math" panose="02040503050406030204" pitchFamily="18" charset="0"/>
                        </a:rPr>
                        <m:t>5</m:t>
                      </m:r>
                      <m:r>
                        <a:rPr lang="en-US" sz="1650" b="0" i="0" smtClean="0">
                          <a:latin typeface="Cambria Math" panose="02040503050406030204" pitchFamily="18" charset="0"/>
                        </a:rPr>
                        <m:t>  ,   </m:t>
                      </m:r>
                    </m:oMath>
                  </m:oMathPara>
                </a14:m>
                <a:endParaRPr lang="en-US" sz="1650" dirty="0"/>
              </a:p>
            </p:txBody>
          </p:sp>
        </mc:Choice>
        <mc:Fallback xmlns="">
          <p:sp>
            <p:nvSpPr>
              <p:cNvPr id="13" name="Rectangle 12"/>
              <p:cNvSpPr>
                <a:spLocks noRot="1" noChangeAspect="1" noMove="1" noResize="1" noEditPoints="1" noAdjustHandles="1" noChangeArrowheads="1" noChangeShapeType="1" noTextEdit="1"/>
              </p:cNvSpPr>
              <p:nvPr/>
            </p:nvSpPr>
            <p:spPr>
              <a:xfrm>
                <a:off x="1509496" y="1837454"/>
                <a:ext cx="2122889" cy="62792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901125" y="1980783"/>
                <a:ext cx="3932550" cy="3539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𝐼</m:t>
                          </m:r>
                        </m:e>
                        <m:sub>
                          <m:r>
                            <a:rPr lang="en-US" sz="1650" i="0">
                              <a:latin typeface="Cambria Math" panose="02040503050406030204" pitchFamily="18" charset="0"/>
                            </a:rPr>
                            <m:t>2</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𝐼</m:t>
                          </m:r>
                        </m:e>
                        <m:sub>
                          <m:r>
                            <a:rPr lang="en-US" sz="1650" i="0">
                              <a:latin typeface="Cambria Math" panose="02040503050406030204" pitchFamily="18" charset="0"/>
                            </a:rPr>
                            <m:t>1</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𝐼</m:t>
                          </m:r>
                        </m:e>
                        <m:sub>
                          <m:r>
                            <a:rPr lang="en-US" sz="1650" i="1">
                              <a:latin typeface="Cambria Math" panose="02040503050406030204" pitchFamily="18" charset="0"/>
                            </a:rPr>
                            <m:t>𝑥</m:t>
                          </m:r>
                        </m:sub>
                      </m:sSub>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12</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7</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5</m:t>
                      </m:r>
                    </m:oMath>
                  </m:oMathPara>
                </a14:m>
                <a:endParaRPr lang="en-US" sz="1650" dirty="0"/>
              </a:p>
            </p:txBody>
          </p:sp>
        </mc:Choice>
        <mc:Fallback xmlns="">
          <p:sp>
            <p:nvSpPr>
              <p:cNvPr id="15" name="Rectangle 14"/>
              <p:cNvSpPr>
                <a:spLocks noRot="1" noChangeAspect="1" noMove="1" noResize="1" noEditPoints="1" noAdjustHandles="1" noChangeArrowheads="1" noChangeShapeType="1" noTextEdit="1"/>
              </p:cNvSpPr>
              <p:nvPr/>
            </p:nvSpPr>
            <p:spPr>
              <a:xfrm>
                <a:off x="3901125" y="1980783"/>
                <a:ext cx="3932550" cy="353943"/>
              </a:xfrm>
              <a:prstGeom prst="rect">
                <a:avLst/>
              </a:prstGeom>
              <a:blipFill>
                <a:blip r:embed="rId7"/>
                <a:stretch>
                  <a:fillRect b="-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85354" y="2413810"/>
                <a:ext cx="7924800" cy="3858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50" smtClean="0">
                          <a:solidFill>
                            <a:srgbClr val="0000FF"/>
                          </a:solidFill>
                          <a:latin typeface="Cambria Math" panose="02040503050406030204" pitchFamily="18" charset="0"/>
                        </a:rPr>
                        <m:t>و</m:t>
                      </m:r>
                      <m:r>
                        <a:rPr lang="en-US" sz="1650" i="0">
                          <a:solidFill>
                            <a:srgbClr val="0000FF"/>
                          </a:solidFill>
                          <a:latin typeface="Cambria Math" panose="02040503050406030204" pitchFamily="18" charset="0"/>
                        </a:rPr>
                        <m:t>ابسته</m:t>
                      </m:r>
                      <m:r>
                        <a:rPr lang="en-US" sz="1650" i="0">
                          <a:solidFill>
                            <a:srgbClr val="0000FF"/>
                          </a:solidFill>
                          <a:latin typeface="Cambria Math" panose="02040503050406030204" pitchFamily="18" charset="0"/>
                        </a:rPr>
                        <m:t> </m:t>
                      </m:r>
                      <m:r>
                        <a:rPr lang="en-US" sz="1650" i="0">
                          <a:solidFill>
                            <a:srgbClr val="0000FF"/>
                          </a:solidFill>
                          <a:latin typeface="Cambria Math" panose="02040503050406030204" pitchFamily="18" charset="0"/>
                        </a:rPr>
                        <m:t>منبع</m:t>
                      </m:r>
                      <m:r>
                        <a:rPr lang="en-US" sz="1650" i="0">
                          <a:solidFill>
                            <a:srgbClr val="0000FF"/>
                          </a:solidFill>
                          <a:latin typeface="Cambria Math" panose="02040503050406030204" pitchFamily="18" charset="0"/>
                        </a:rPr>
                        <m:t> </m:t>
                      </m:r>
                      <m:r>
                        <a:rPr lang="en-US" sz="1650" i="0">
                          <a:solidFill>
                            <a:srgbClr val="0000FF"/>
                          </a:solidFill>
                          <a:latin typeface="Cambria Math" panose="02040503050406030204" pitchFamily="18" charset="0"/>
                        </a:rPr>
                        <m:t>سر</m:t>
                      </m:r>
                      <m:r>
                        <a:rPr lang="en-US" sz="1650" i="0">
                          <a:solidFill>
                            <a:srgbClr val="0000FF"/>
                          </a:solidFill>
                          <a:latin typeface="Cambria Math" panose="02040503050406030204" pitchFamily="18" charset="0"/>
                        </a:rPr>
                        <m:t> </m:t>
                      </m:r>
                      <m:r>
                        <a:rPr lang="en-US" sz="1650" i="0">
                          <a:solidFill>
                            <a:srgbClr val="0000FF"/>
                          </a:solidFill>
                          <a:latin typeface="Cambria Math" panose="02040503050406030204" pitchFamily="18" charset="0"/>
                        </a:rPr>
                        <m:t>دو</m:t>
                      </m:r>
                      <m:r>
                        <a:rPr lang="en-US" sz="1650" i="0">
                          <a:solidFill>
                            <a:srgbClr val="0000FF"/>
                          </a:solidFill>
                          <a:latin typeface="Cambria Math" panose="02040503050406030204" pitchFamily="18" charset="0"/>
                        </a:rPr>
                        <m:t> </m:t>
                      </m:r>
                      <m:r>
                        <a:rPr lang="en-US" sz="1650" i="0">
                          <a:solidFill>
                            <a:srgbClr val="0000FF"/>
                          </a:solidFill>
                          <a:latin typeface="Cambria Math" panose="02040503050406030204" pitchFamily="18" charset="0"/>
                        </a:rPr>
                        <m:t>ولتاژ</m:t>
                      </m:r>
                      <m:r>
                        <a:rPr lang="en-US" sz="1650" i="0">
                          <a:solidFill>
                            <a:srgbClr val="0000FF"/>
                          </a:solidFill>
                          <a:latin typeface="Cambria Math" panose="02040503050406030204" pitchFamily="18" charset="0"/>
                        </a:rPr>
                        <m:t>:</m:t>
                      </m:r>
                      <m:r>
                        <a:rPr lang="en-US" sz="1650" i="1">
                          <a:latin typeface="Cambria Math" panose="02040503050406030204" pitchFamily="18" charset="0"/>
                        </a:rPr>
                        <m:t>𝑉</m:t>
                      </m:r>
                      <m:r>
                        <a:rPr lang="en-US" sz="1650" i="0">
                          <a:latin typeface="Cambria Math" panose="02040503050406030204" pitchFamily="18" charset="0"/>
                        </a:rPr>
                        <m:t>=</m:t>
                      </m:r>
                      <m:r>
                        <a:rPr lang="en-US" sz="1650" i="0">
                          <a:latin typeface="Cambria Math" panose="02040503050406030204" pitchFamily="18" charset="0"/>
                        </a:rPr>
                        <m:t>10</m:t>
                      </m:r>
                      <m:sSub>
                        <m:sSubPr>
                          <m:ctrlPr>
                            <a:rPr lang="en-US" sz="1650" i="1">
                              <a:latin typeface="Cambria Math" panose="02040503050406030204" pitchFamily="18" charset="0"/>
                            </a:rPr>
                          </m:ctrlPr>
                        </m:sSubPr>
                        <m:e>
                          <m:r>
                            <a:rPr lang="en-US" sz="1650" i="1">
                              <a:latin typeface="Cambria Math" panose="02040503050406030204" pitchFamily="18" charset="0"/>
                            </a:rPr>
                            <m:t>𝐼</m:t>
                          </m:r>
                        </m:e>
                        <m:sub>
                          <m:r>
                            <a:rPr lang="en-US" sz="1650" i="0">
                              <a:latin typeface="Cambria Math" panose="02040503050406030204" pitchFamily="18" charset="0"/>
                            </a:rPr>
                            <m:t>2</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b="0" i="1" smtClean="0">
                              <a:latin typeface="Cambria Math" panose="02040503050406030204" pitchFamily="18" charset="0"/>
                            </a:rPr>
                            <m:t>𝐿</m:t>
                          </m:r>
                        </m:sub>
                      </m:sSub>
                      <m:r>
                        <a:rPr lang="en-US" sz="1650" i="0">
                          <a:latin typeface="Cambria Math" panose="02040503050406030204" pitchFamily="18" charset="0"/>
                        </a:rPr>
                        <m:t>=</m:t>
                      </m:r>
                      <m:r>
                        <a:rPr lang="en-US" sz="1650" i="0">
                          <a:latin typeface="Cambria Math" panose="02040503050406030204" pitchFamily="18" charset="0"/>
                        </a:rPr>
                        <m:t>10</m:t>
                      </m:r>
                      <m:d>
                        <m:dPr>
                          <m:ctrlPr>
                            <a:rPr lang="en-US" sz="1650" i="1">
                              <a:latin typeface="Cambria Math" panose="02040503050406030204" pitchFamily="18" charset="0"/>
                            </a:rPr>
                          </m:ctrlPr>
                        </m:dPr>
                        <m:e>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5</m:t>
                          </m:r>
                        </m:e>
                      </m:d>
                      <m:r>
                        <a:rPr lang="en-US" sz="1650" i="0">
                          <a:latin typeface="Cambria Math" panose="02040503050406030204" pitchFamily="18" charset="0"/>
                        </a:rPr>
                        <m:t>+</m:t>
                      </m:r>
                      <m:r>
                        <a:rPr lang="en-US" sz="1650" i="0">
                          <a:latin typeface="Cambria Math" panose="02040503050406030204" pitchFamily="18" charset="0"/>
                        </a:rPr>
                        <m:t>37</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25</m:t>
                      </m:r>
                      <m:r>
                        <a:rPr lang="en-US" sz="1650" i="0">
                          <a:latin typeface="Cambria Math" panose="02040503050406030204" pitchFamily="18" charset="0"/>
                        </a:rPr>
                        <m:t>=</m:t>
                      </m:r>
                      <m:r>
                        <a:rPr lang="en-US" sz="1650" i="0">
                          <a:latin typeface="Cambria Math" panose="02040503050406030204" pitchFamily="18" charset="0"/>
                        </a:rPr>
                        <m:t>87</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75</m:t>
                      </m:r>
                    </m:oMath>
                  </m:oMathPara>
                </a14:m>
                <a:endParaRPr lang="en-US" sz="1650" dirty="0"/>
              </a:p>
            </p:txBody>
          </p:sp>
        </mc:Choice>
        <mc:Fallback xmlns="">
          <p:sp>
            <p:nvSpPr>
              <p:cNvPr id="17" name="Rectangle 16"/>
              <p:cNvSpPr>
                <a:spLocks noRot="1" noChangeAspect="1" noMove="1" noResize="1" noEditPoints="1" noAdjustHandles="1" noChangeArrowheads="1" noChangeShapeType="1" noTextEdit="1"/>
              </p:cNvSpPr>
              <p:nvPr/>
            </p:nvSpPr>
            <p:spPr>
              <a:xfrm>
                <a:off x="385354" y="2413810"/>
                <a:ext cx="7924800" cy="385875"/>
              </a:xfrm>
              <a:prstGeom prst="rect">
                <a:avLst/>
              </a:prstGeom>
              <a:blipFill>
                <a:blip r:embed="rId8"/>
                <a:stretch>
                  <a:fillRect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922698" y="2864404"/>
                <a:ext cx="5562600" cy="3539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50" i="1" smtClean="0">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𝑥</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b="0" i="1" smtClean="0">
                              <a:latin typeface="Cambria Math" panose="02040503050406030204" pitchFamily="18" charset="0"/>
                            </a:rPr>
                            <m:t>𝐿</m:t>
                          </m:r>
                        </m:sub>
                      </m:sSub>
                      <m:r>
                        <a:rPr lang="en-US" sz="1650" i="0">
                          <a:latin typeface="Cambria Math" panose="02040503050406030204" pitchFamily="18" charset="0"/>
                        </a:rPr>
                        <m:t>=−</m:t>
                      </m:r>
                      <m:r>
                        <a:rPr lang="en-US" sz="1650" i="0">
                          <a:latin typeface="Cambria Math" panose="02040503050406030204" pitchFamily="18" charset="0"/>
                        </a:rPr>
                        <m:t>37</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25</m:t>
                      </m:r>
                      <m:r>
                        <a:rPr lang="en-US" sz="1650" i="0">
                          <a:latin typeface="Cambria Math" panose="02040503050406030204" pitchFamily="18" charset="0"/>
                        </a:rPr>
                        <m:t> ⇒ </m:t>
                      </m:r>
                      <m:r>
                        <a:rPr lang="en-US" sz="1650" i="0">
                          <a:latin typeface="Cambria Math" panose="02040503050406030204" pitchFamily="18" charset="0"/>
                        </a:rPr>
                        <m:t>0</m:t>
                      </m:r>
                      <m:r>
                        <a:rPr lang="en-US" sz="1650" i="0">
                          <a:latin typeface="Cambria Math" panose="02040503050406030204" pitchFamily="18" charset="0"/>
                        </a:rPr>
                        <m:t>.</m:t>
                      </m:r>
                      <m:r>
                        <a:rPr lang="en-US" sz="1650" i="0">
                          <a:latin typeface="Cambria Math" panose="02040503050406030204" pitchFamily="18" charset="0"/>
                        </a:rPr>
                        <m:t>2</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𝑥</m:t>
                          </m:r>
                        </m:sub>
                      </m:sSub>
                      <m:r>
                        <a:rPr lang="en-US" sz="1650" i="0">
                          <a:latin typeface="Cambria Math" panose="02040503050406030204" pitchFamily="18" charset="0"/>
                        </a:rPr>
                        <m:t>=−</m:t>
                      </m:r>
                      <m:r>
                        <a:rPr lang="en-US" sz="1650" i="0">
                          <a:latin typeface="Cambria Math" panose="02040503050406030204" pitchFamily="18" charset="0"/>
                        </a:rPr>
                        <m:t>7</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5</m:t>
                      </m:r>
                    </m:oMath>
                  </m:oMathPara>
                </a14:m>
                <a:endParaRPr lang="en-US" sz="1650" dirty="0"/>
              </a:p>
            </p:txBody>
          </p:sp>
        </mc:Choice>
        <mc:Fallback xmlns="">
          <p:sp>
            <p:nvSpPr>
              <p:cNvPr id="19" name="Rectangle 18"/>
              <p:cNvSpPr>
                <a:spLocks noRot="1" noChangeAspect="1" noMove="1" noResize="1" noEditPoints="1" noAdjustHandles="1" noChangeArrowheads="1" noChangeShapeType="1" noTextEdit="1"/>
              </p:cNvSpPr>
              <p:nvPr/>
            </p:nvSpPr>
            <p:spPr>
              <a:xfrm>
                <a:off x="1922698" y="2864404"/>
                <a:ext cx="5562600" cy="353943"/>
              </a:xfrm>
              <a:prstGeom prst="rect">
                <a:avLst/>
              </a:prstGeom>
              <a:blipFill>
                <a:blip r:embed="rId9"/>
                <a:stretch>
                  <a:fillRect b="-51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600200" y="3243699"/>
                <a:ext cx="6019800" cy="35394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rPr>
                          </m:ctrlPr>
                        </m:sSubPr>
                        <m:e>
                          <m:r>
                            <a:rPr lang="en-US" sz="1650" i="1">
                              <a:latin typeface="Cambria Math" panose="02040503050406030204" pitchFamily="18" charset="0"/>
                            </a:rPr>
                            <m:t>𝐼</m:t>
                          </m:r>
                        </m:e>
                        <m:sub>
                          <m:r>
                            <a:rPr lang="en-US" sz="1650" i="0">
                              <a:latin typeface="Cambria Math" panose="02040503050406030204" pitchFamily="18" charset="0"/>
                            </a:rPr>
                            <m:t>3</m:t>
                          </m:r>
                        </m:sub>
                      </m:sSub>
                      <m:r>
                        <a:rPr lang="en-US" sz="1650" i="0">
                          <a:latin typeface="Cambria Math" panose="02040503050406030204" pitchFamily="18" charset="0"/>
                        </a:rPr>
                        <m:t>=</m:t>
                      </m:r>
                      <m:sSub>
                        <m:sSubPr>
                          <m:ctrlPr>
                            <a:rPr lang="en-US" sz="1650" i="1">
                              <a:latin typeface="Cambria Math" panose="02040503050406030204" pitchFamily="18" charset="0"/>
                            </a:rPr>
                          </m:ctrlPr>
                        </m:sSubPr>
                        <m:e>
                          <m:r>
                            <a:rPr lang="en-US" sz="1650" i="1">
                              <a:latin typeface="Cambria Math" panose="02040503050406030204" pitchFamily="18" charset="0"/>
                            </a:rPr>
                            <m:t>𝐼</m:t>
                          </m:r>
                        </m:e>
                        <m:sub>
                          <m:r>
                            <a:rPr lang="en-US" sz="1650" i="0">
                              <a:latin typeface="Cambria Math" panose="02040503050406030204" pitchFamily="18" charset="0"/>
                            </a:rPr>
                            <m:t>2</m:t>
                          </m:r>
                        </m:sub>
                      </m:sSub>
                      <m:r>
                        <a:rPr lang="en-US" sz="1650" i="0">
                          <a:latin typeface="Cambria Math" panose="02040503050406030204" pitchFamily="18" charset="0"/>
                        </a:rPr>
                        <m:t>−</m:t>
                      </m:r>
                      <m:r>
                        <a:rPr lang="en-US" sz="1650" i="0">
                          <a:latin typeface="Cambria Math" panose="02040503050406030204" pitchFamily="18" charset="0"/>
                        </a:rPr>
                        <m:t>0</m:t>
                      </m:r>
                      <m:r>
                        <a:rPr lang="en-US" sz="1650" i="0">
                          <a:latin typeface="Cambria Math" panose="02040503050406030204" pitchFamily="18" charset="0"/>
                        </a:rPr>
                        <m:t>.</m:t>
                      </m:r>
                      <m:r>
                        <a:rPr lang="en-US" sz="1650" i="0">
                          <a:latin typeface="Cambria Math" panose="02040503050406030204" pitchFamily="18" charset="0"/>
                        </a:rPr>
                        <m:t>2</m:t>
                      </m:r>
                      <m:sSub>
                        <m:sSubPr>
                          <m:ctrlPr>
                            <a:rPr lang="en-US" sz="1650" i="1">
                              <a:latin typeface="Cambria Math" panose="02040503050406030204" pitchFamily="18" charset="0"/>
                            </a:rPr>
                          </m:ctrlPr>
                        </m:sSubPr>
                        <m:e>
                          <m:r>
                            <a:rPr lang="en-US" sz="1650" i="1">
                              <a:latin typeface="Cambria Math" panose="02040503050406030204" pitchFamily="18" charset="0"/>
                            </a:rPr>
                            <m:t>𝑉</m:t>
                          </m:r>
                        </m:e>
                        <m:sub>
                          <m:r>
                            <a:rPr lang="en-US" sz="1650" i="1">
                              <a:latin typeface="Cambria Math" panose="02040503050406030204" pitchFamily="18" charset="0"/>
                            </a:rPr>
                            <m:t>𝑥</m:t>
                          </m:r>
                        </m:sub>
                      </m:sSub>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5</m:t>
                      </m:r>
                      <m:r>
                        <a:rPr lang="en-US" sz="1650" i="0">
                          <a:latin typeface="Cambria Math" panose="02040503050406030204" pitchFamily="18" charset="0"/>
                        </a:rPr>
                        <m:t>−</m:t>
                      </m:r>
                      <m:d>
                        <m:dPr>
                          <m:ctrlPr>
                            <a:rPr lang="en-US" sz="1650" i="1">
                              <a:latin typeface="Cambria Math" panose="02040503050406030204" pitchFamily="18" charset="0"/>
                            </a:rPr>
                          </m:ctrlPr>
                        </m:dPr>
                        <m:e>
                          <m:r>
                            <a:rPr lang="en-US" sz="1650" i="0">
                              <a:latin typeface="Cambria Math" panose="02040503050406030204" pitchFamily="18" charset="0"/>
                            </a:rPr>
                            <m:t>−</m:t>
                          </m:r>
                          <m:r>
                            <a:rPr lang="en-US" sz="1650" i="0">
                              <a:latin typeface="Cambria Math" panose="02040503050406030204" pitchFamily="18" charset="0"/>
                            </a:rPr>
                            <m:t>7</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5</m:t>
                          </m:r>
                        </m:e>
                      </m:d>
                      <m:r>
                        <a:rPr lang="en-US" sz="1650" i="0">
                          <a:latin typeface="Cambria Math" panose="02040503050406030204" pitchFamily="18" charset="0"/>
                        </a:rPr>
                        <m:t>=</m:t>
                      </m:r>
                      <m:r>
                        <a:rPr lang="en-US" sz="1650" i="0">
                          <a:latin typeface="Cambria Math" panose="02040503050406030204" pitchFamily="18" charset="0"/>
                        </a:rPr>
                        <m:t>12</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10</m:t>
                      </m:r>
                    </m:oMath>
                  </m:oMathPara>
                </a14:m>
                <a:endParaRPr lang="en-US" sz="1650" dirty="0"/>
              </a:p>
            </p:txBody>
          </p:sp>
        </mc:Choice>
        <mc:Fallback xmlns="">
          <p:sp>
            <p:nvSpPr>
              <p:cNvPr id="27" name="Rectangle 26"/>
              <p:cNvSpPr>
                <a:spLocks noRot="1" noChangeAspect="1" noMove="1" noResize="1" noEditPoints="1" noAdjustHandles="1" noChangeArrowheads="1" noChangeShapeType="1" noTextEdit="1"/>
              </p:cNvSpPr>
              <p:nvPr/>
            </p:nvSpPr>
            <p:spPr>
              <a:xfrm>
                <a:off x="1600200" y="3243699"/>
                <a:ext cx="6019800" cy="353943"/>
              </a:xfrm>
              <a:prstGeom prst="rect">
                <a:avLst/>
              </a:prstGeom>
              <a:blipFill>
                <a:blip r:embed="rId10"/>
                <a:stretch>
                  <a:fillRect b="-6897"/>
                </a:stretch>
              </a:blipFill>
            </p:spPr>
            <p:txBody>
              <a:bodyPr/>
              <a:lstStyle/>
              <a:p>
                <a:r>
                  <a:rPr lang="en-US">
                    <a:noFill/>
                  </a:rPr>
                  <a:t> </a:t>
                </a:r>
              </a:p>
            </p:txBody>
          </p:sp>
        </mc:Fallback>
      </mc:AlternateContent>
      <p:sp>
        <p:nvSpPr>
          <p:cNvPr id="28" name="Rectangle 27"/>
          <p:cNvSpPr/>
          <p:nvPr/>
        </p:nvSpPr>
        <p:spPr>
          <a:xfrm>
            <a:off x="6040807" y="3537609"/>
            <a:ext cx="2823209" cy="346249"/>
          </a:xfrm>
          <a:prstGeom prst="rect">
            <a:avLst/>
          </a:prstGeom>
        </p:spPr>
        <p:txBody>
          <a:bodyPr wrap="none">
            <a:spAutoFit/>
          </a:bodyPr>
          <a:lstStyle/>
          <a:p>
            <a:r>
              <a:rPr lang="fa-IR" sz="1650" dirty="0">
                <a:latin typeface="Cambria Math" panose="02040503050406030204" pitchFamily="18" charset="0"/>
                <a:ea typeface="Cambria Math" panose="02040503050406030204" pitchFamily="18" charset="0"/>
                <a:cs typeface="B Nazanin" panose="00000400000000000000" pitchFamily="2" charset="-78"/>
              </a:rPr>
              <a:t>توان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تحویل </a:t>
            </a:r>
            <a:r>
              <a:rPr lang="fa-IR" sz="1650" dirty="0">
                <a:latin typeface="Cambria Math" panose="02040503050406030204" pitchFamily="18" charset="0"/>
                <a:ea typeface="Cambria Math" panose="02040503050406030204" pitchFamily="18" charset="0"/>
                <a:cs typeface="B Nazanin" panose="00000400000000000000" pitchFamily="2" charset="-78"/>
              </a:rPr>
              <a:t>داده شده توسط منبع نابسته:</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p:sp>
        <p:nvSpPr>
          <p:cNvPr id="29" name="Rectangle 28"/>
          <p:cNvSpPr/>
          <p:nvPr/>
        </p:nvSpPr>
        <p:spPr>
          <a:xfrm>
            <a:off x="2247763" y="3842333"/>
            <a:ext cx="3916329" cy="346249"/>
          </a:xfrm>
          <a:prstGeom prst="rect">
            <a:avLst/>
          </a:prstGeom>
        </p:spPr>
        <p:txBody>
          <a:bodyPr wrap="none">
            <a:spAutoFit/>
          </a:bodyPr>
          <a:lstStyle/>
          <a:p>
            <a:r>
              <a:rPr lang="en-US" sz="1650" dirty="0" smtClean="0">
                <a:latin typeface="Cambria Math" panose="02040503050406030204" pitchFamily="18" charset="0"/>
                <a:ea typeface="Cambria Math" panose="02040503050406030204" pitchFamily="18" charset="0"/>
                <a:cs typeface="B Nazanin" panose="00000400000000000000" pitchFamily="2" charset="-78"/>
              </a:rPr>
              <a:t>S </a:t>
            </a:r>
            <a:r>
              <a:rPr lang="en-US" sz="1650" dirty="0">
                <a:latin typeface="Cambria Math" panose="02040503050406030204" pitchFamily="18" charset="0"/>
                <a:ea typeface="Cambria Math" panose="02040503050406030204" pitchFamily="18" charset="0"/>
                <a:cs typeface="B Nazanin" panose="00000400000000000000" pitchFamily="2" charset="-78"/>
              </a:rPr>
              <a:t>= (250)(12.5-j10) = 3125 – j2500     VA</a:t>
            </a:r>
          </a:p>
        </p:txBody>
      </p:sp>
      <p:sp>
        <p:nvSpPr>
          <p:cNvPr id="30" name="Rectangle 29"/>
          <p:cNvSpPr/>
          <p:nvPr/>
        </p:nvSpPr>
        <p:spPr>
          <a:xfrm>
            <a:off x="159703" y="4091395"/>
            <a:ext cx="8686612" cy="473206"/>
          </a:xfrm>
          <a:prstGeom prst="rect">
            <a:avLst/>
          </a:prstGeom>
        </p:spPr>
        <p:txBody>
          <a:bodyPr wrap="square">
            <a:spAutoFit/>
          </a:bodyPr>
          <a:lstStyle/>
          <a:p>
            <a:pPr algn="just" rtl="1">
              <a:lnSpc>
                <a:spcPct val="150000"/>
              </a:lnSpc>
              <a:spcAft>
                <a:spcPts val="800"/>
              </a:spcAft>
            </a:pPr>
            <a:r>
              <a:rPr lang="fa-IR" sz="1650" kern="100" dirty="0">
                <a:latin typeface="Cambria Math" panose="02040503050406030204" pitchFamily="18" charset="0"/>
                <a:ea typeface="Cambria Math" panose="02040503050406030204" pitchFamily="18" charset="0"/>
                <a:cs typeface="B Nazanin" panose="00000400000000000000" pitchFamily="2" charset="-78"/>
              </a:rPr>
              <a:t>بنابراین توان متوسط تحویل داده شده توسط منبع </a:t>
            </a:r>
            <a:r>
              <a:rPr lang="en-US" sz="1650" kern="100" dirty="0" smtClean="0">
                <a:latin typeface="Cambria Math" panose="02040503050406030204" pitchFamily="18" charset="0"/>
                <a:ea typeface="Cambria Math" panose="02040503050406030204" pitchFamily="18" charset="0"/>
                <a:cs typeface="B Nazanin" panose="00000400000000000000" pitchFamily="2" charset="-78"/>
              </a:rPr>
              <a:t>3125W</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 است</a:t>
            </a:r>
            <a:r>
              <a:rPr lang="fa-IR" sz="1650" kern="100" dirty="0">
                <a:latin typeface="Cambria Math" panose="02040503050406030204" pitchFamily="18" charset="0"/>
                <a:ea typeface="Cambria Math" panose="02040503050406030204" pitchFamily="18" charset="0"/>
                <a:cs typeface="B Nazanin" panose="00000400000000000000" pitchFamily="2" charset="-78"/>
              </a:rPr>
              <a:t>.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درصد </a:t>
            </a:r>
            <a:r>
              <a:rPr lang="fa-IR" sz="1650" dirty="0">
                <a:latin typeface="Cambria Math" panose="02040503050406030204" pitchFamily="18" charset="0"/>
                <a:ea typeface="Cambria Math" panose="02040503050406030204" pitchFamily="18" charset="0"/>
                <a:cs typeface="B Nazanin" panose="00000400000000000000" pitchFamily="2" charset="-78"/>
              </a:rPr>
              <a:t>توان تحویل داده شده توسط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منبع برابر است با: </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31" name="Rectangle 30"/>
              <p:cNvSpPr/>
              <p:nvPr/>
            </p:nvSpPr>
            <p:spPr>
              <a:xfrm>
                <a:off x="3735602" y="4442431"/>
                <a:ext cx="1592794" cy="5745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50" i="1">
                              <a:latin typeface="Cambria Math" panose="02040503050406030204" pitchFamily="18" charset="0"/>
                              <a:ea typeface="Cambria Math" panose="02040503050406030204" pitchFamily="18" charset="0"/>
                            </a:rPr>
                          </m:ctrlPr>
                        </m:fPr>
                        <m:num>
                          <m:r>
                            <a:rPr lang="en-US" sz="1650">
                              <a:latin typeface="Cambria Math" panose="02040503050406030204" pitchFamily="18" charset="0"/>
                              <a:ea typeface="Cambria Math" panose="02040503050406030204" pitchFamily="18" charset="0"/>
                            </a:rPr>
                            <m:t>312</m:t>
                          </m:r>
                          <m:r>
                            <a:rPr lang="en-US" sz="1650">
                              <a:latin typeface="Cambria Math" panose="02040503050406030204" pitchFamily="18" charset="0"/>
                              <a:ea typeface="Cambria Math" panose="02040503050406030204" pitchFamily="18" charset="0"/>
                            </a:rPr>
                            <m:t>.</m:t>
                          </m:r>
                          <m:r>
                            <a:rPr lang="en-US" sz="1650">
                              <a:latin typeface="Cambria Math" panose="02040503050406030204" pitchFamily="18" charset="0"/>
                              <a:ea typeface="Cambria Math" panose="02040503050406030204" pitchFamily="18" charset="0"/>
                            </a:rPr>
                            <m:t>5</m:t>
                          </m:r>
                        </m:num>
                        <m:den>
                          <m:r>
                            <a:rPr lang="en-US" sz="1650" i="0">
                              <a:latin typeface="Cambria Math" panose="02040503050406030204" pitchFamily="18" charset="0"/>
                              <a:ea typeface="Cambria Math" panose="02040503050406030204" pitchFamily="18" charset="0"/>
                            </a:rPr>
                            <m:t>3125</m:t>
                          </m:r>
                        </m:den>
                      </m:f>
                      <m:r>
                        <a:rPr lang="en-US" sz="1650" i="0">
                          <a:latin typeface="Cambria Math" panose="02040503050406030204" pitchFamily="18" charset="0"/>
                          <a:ea typeface="Cambria Math" panose="02040503050406030204" pitchFamily="18" charset="0"/>
                        </a:rPr>
                        <m:t>=%</m:t>
                      </m:r>
                      <m:r>
                        <a:rPr lang="en-US" sz="1650" i="0">
                          <a:latin typeface="Cambria Math" panose="02040503050406030204" pitchFamily="18" charset="0"/>
                          <a:ea typeface="Cambria Math" panose="02040503050406030204" pitchFamily="18" charset="0"/>
                        </a:rPr>
                        <m:t>10</m:t>
                      </m:r>
                    </m:oMath>
                  </m:oMathPara>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31" name="Rectangle 30"/>
              <p:cNvSpPr>
                <a:spLocks noRot="1" noChangeAspect="1" noMove="1" noResize="1" noEditPoints="1" noAdjustHandles="1" noChangeArrowheads="1" noChangeShapeType="1" noTextEdit="1"/>
              </p:cNvSpPr>
              <p:nvPr/>
            </p:nvSpPr>
            <p:spPr>
              <a:xfrm>
                <a:off x="3735602" y="4442431"/>
                <a:ext cx="1592794" cy="574581"/>
              </a:xfrm>
              <a:prstGeom prst="rect">
                <a:avLst/>
              </a:prstGeom>
              <a:blipFill>
                <a:blip r:embed="rId11"/>
                <a:stretch>
                  <a:fillRect/>
                </a:stretch>
              </a:blipFill>
            </p:spPr>
            <p:txBody>
              <a:bodyPr/>
              <a:lstStyle/>
              <a:p>
                <a:r>
                  <a:rPr lang="en-US">
                    <a:noFill/>
                  </a:rPr>
                  <a:t> </a:t>
                </a:r>
              </a:p>
            </p:txBody>
          </p:sp>
        </mc:Fallback>
      </mc:AlternateContent>
      <p:sp>
        <p:nvSpPr>
          <p:cNvPr id="32" name="Rectangle 31"/>
          <p:cNvSpPr/>
          <p:nvPr/>
        </p:nvSpPr>
        <p:spPr>
          <a:xfrm>
            <a:off x="939216" y="4920739"/>
            <a:ext cx="7924800" cy="346249"/>
          </a:xfrm>
          <a:prstGeom prst="rect">
            <a:avLst/>
          </a:prstGeom>
        </p:spPr>
        <p:txBody>
          <a:bodyPr wrap="square">
            <a:spAutoFit/>
          </a:bodyPr>
          <a:lstStyle/>
          <a:p>
            <a:pPr algn="r" rtl="1"/>
            <a:r>
              <a:rPr lang="fa-IR" sz="1650" dirty="0">
                <a:latin typeface="Cambria Math" panose="02040503050406030204" pitchFamily="18" charset="0"/>
                <a:ea typeface="Cambria Math" panose="02040503050406030204" pitchFamily="18" charset="0"/>
                <a:cs typeface="B Nazanin" panose="00000400000000000000" pitchFamily="2" charset="-78"/>
              </a:rPr>
              <a:t>یعنی علیرغم انتخاب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امپدانس بهینه، </a:t>
            </a:r>
            <a:r>
              <a:rPr lang="fa-IR" sz="1650" dirty="0">
                <a:latin typeface="Cambria Math" panose="02040503050406030204" pitchFamily="18" charset="0"/>
                <a:ea typeface="Cambria Math" panose="02040503050406030204" pitchFamily="18" charset="0"/>
                <a:cs typeface="B Nazanin" panose="00000400000000000000" pitchFamily="2" charset="-78"/>
              </a:rPr>
              <a:t>فقط </a:t>
            </a:r>
            <a:r>
              <a:rPr lang="en-US" sz="1650" dirty="0" smtClean="0">
                <a:latin typeface="Cambria Math" panose="02040503050406030204" pitchFamily="18" charset="0"/>
                <a:ea typeface="Cambria Math" panose="02040503050406030204" pitchFamily="18" charset="0"/>
                <a:cs typeface="B Nazanin" panose="00000400000000000000" pitchFamily="2" charset="-78"/>
              </a:rPr>
              <a:t>10%</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توان </a:t>
            </a:r>
            <a:r>
              <a:rPr lang="fa-IR" sz="1650" dirty="0">
                <a:latin typeface="Cambria Math" panose="02040503050406030204" pitchFamily="18" charset="0"/>
                <a:ea typeface="Cambria Math" panose="02040503050406030204" pitchFamily="18" charset="0"/>
                <a:cs typeface="B Nazanin" panose="00000400000000000000" pitchFamily="2" charset="-78"/>
              </a:rPr>
              <a:t>تولید شده توسط منبع به امپدانس بار تحویل می شود.</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p:sp>
        <p:nvSpPr>
          <p:cNvPr id="33" name="Rectangle 32"/>
          <p:cNvSpPr/>
          <p:nvPr/>
        </p:nvSpPr>
        <p:spPr>
          <a:xfrm>
            <a:off x="1301117" y="648866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26" name="Rectangle 25"/>
          <p:cNvSpPr/>
          <p:nvPr/>
        </p:nvSpPr>
        <p:spPr>
          <a:xfrm>
            <a:off x="4610100" y="5276838"/>
            <a:ext cx="4302781" cy="346249"/>
          </a:xfrm>
          <a:prstGeom prst="rect">
            <a:avLst/>
          </a:prstGeom>
        </p:spPr>
        <p:txBody>
          <a:bodyPr wrap="none">
            <a:spAutoFit/>
          </a:bodyPr>
          <a:lstStyle/>
          <a:p>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توضیح بیشتر: توان </a:t>
            </a:r>
            <a:r>
              <a:rPr lang="fa-IR" sz="1650" dirty="0">
                <a:latin typeface="Times New Roman" panose="02020603050405020304" pitchFamily="18" charset="0"/>
                <a:ea typeface="Times New Roman" panose="02020603050405020304" pitchFamily="18" charset="0"/>
                <a:cs typeface="B Nazanin" panose="00000400000000000000" pitchFamily="2" charset="-78"/>
              </a:rPr>
              <a:t>تحویل داده شده به منبع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وابسته برابر است با:</a:t>
            </a:r>
            <a:endParaRPr lang="en-US" sz="1650" dirty="0"/>
          </a:p>
        </p:txBody>
      </p:sp>
      <mc:AlternateContent xmlns:mc="http://schemas.openxmlformats.org/markup-compatibility/2006" xmlns:a14="http://schemas.microsoft.com/office/drawing/2010/main">
        <mc:Choice Requires="a14">
          <p:sp>
            <p:nvSpPr>
              <p:cNvPr id="34" name="Rectangle 33"/>
              <p:cNvSpPr/>
              <p:nvPr/>
            </p:nvSpPr>
            <p:spPr>
              <a:xfrm>
                <a:off x="1567543" y="5633690"/>
                <a:ext cx="6535501" cy="3462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50" b="0" i="1" smtClean="0">
                          <a:latin typeface="Cambria Math" panose="02040503050406030204" pitchFamily="18" charset="0"/>
                        </a:rPr>
                        <m:t>𝑆</m:t>
                      </m:r>
                      <m:r>
                        <a:rPr lang="en-US" sz="1650" i="0">
                          <a:latin typeface="Cambria Math" panose="02040503050406030204" pitchFamily="18" charset="0"/>
                        </a:rPr>
                        <m:t>=−</m:t>
                      </m:r>
                      <m:r>
                        <a:rPr lang="en-US" sz="1650" i="1">
                          <a:latin typeface="Cambria Math" panose="02040503050406030204" pitchFamily="18" charset="0"/>
                        </a:rPr>
                        <m:t>𝑉</m:t>
                      </m:r>
                      <m:r>
                        <a:rPr lang="en-US" sz="1650" i="0">
                          <a:latin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𝐼</m:t>
                          </m:r>
                        </m:e>
                        <m:sup>
                          <m:r>
                            <a:rPr lang="en-US" sz="1600">
                              <a:latin typeface="Cambria Math" panose="02040503050406030204" pitchFamily="18" charset="0"/>
                              <a:ea typeface="Cambria Math" panose="02040503050406030204" pitchFamily="18" charset="0"/>
                            </a:rPr>
                            <m:t>∗</m:t>
                          </m:r>
                        </m:sup>
                      </m:sSup>
                      <m:r>
                        <a:rPr lang="en-US" sz="1650" i="0">
                          <a:latin typeface="Cambria Math" panose="02040503050406030204" pitchFamily="18" charset="0"/>
                        </a:rPr>
                        <m:t>=−</m:t>
                      </m:r>
                      <m:d>
                        <m:dPr>
                          <m:ctrlPr>
                            <a:rPr lang="en-US" sz="1650" i="1">
                              <a:latin typeface="Cambria Math" panose="02040503050406030204" pitchFamily="18" charset="0"/>
                            </a:rPr>
                          </m:ctrlPr>
                        </m:dPr>
                        <m:e>
                          <m:r>
                            <a:rPr lang="en-US" sz="1650" i="0">
                              <a:latin typeface="Cambria Math" panose="02040503050406030204" pitchFamily="18" charset="0"/>
                            </a:rPr>
                            <m:t>87</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75</m:t>
                          </m:r>
                        </m:e>
                      </m:d>
                      <m:d>
                        <m:dPr>
                          <m:ctrlPr>
                            <a:rPr lang="en-US" sz="1650" i="1">
                              <a:latin typeface="Cambria Math" panose="02040503050406030204" pitchFamily="18" charset="0"/>
                            </a:rPr>
                          </m:ctrlPr>
                        </m:dPr>
                        <m:e>
                          <m:r>
                            <a:rPr lang="en-US" sz="1650" i="0">
                              <a:latin typeface="Cambria Math" panose="02040503050406030204" pitchFamily="18" charset="0"/>
                            </a:rPr>
                            <m:t>−</m:t>
                          </m:r>
                          <m:r>
                            <a:rPr lang="en-US" sz="1650" i="0">
                              <a:latin typeface="Cambria Math" panose="02040503050406030204" pitchFamily="18" charset="0"/>
                            </a:rPr>
                            <m:t>7</m:t>
                          </m:r>
                          <m:r>
                            <a:rPr lang="en-US" sz="1650" i="0">
                              <a:latin typeface="Cambria Math" panose="02040503050406030204" pitchFamily="18" charset="0"/>
                            </a:rPr>
                            <m:t>.</m:t>
                          </m:r>
                          <m:r>
                            <a:rPr lang="en-US" sz="1650" i="0">
                              <a:latin typeface="Cambria Math" panose="02040503050406030204" pitchFamily="18" charset="0"/>
                            </a:rPr>
                            <m:t>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5</m:t>
                          </m:r>
                        </m:e>
                      </m:d>
                      <m:r>
                        <a:rPr lang="en-US" sz="1650" i="0">
                          <a:latin typeface="Cambria Math" panose="02040503050406030204" pitchFamily="18" charset="0"/>
                        </a:rPr>
                        <m:t>=</m:t>
                      </m:r>
                      <m:r>
                        <a:rPr lang="en-US" sz="1650" i="0">
                          <a:latin typeface="Cambria Math" panose="02040503050406030204" pitchFamily="18" charset="0"/>
                        </a:rPr>
                        <m:t>1031</m:t>
                      </m:r>
                      <m:r>
                        <a:rPr lang="en-US" sz="1650" i="0">
                          <a:latin typeface="Cambria Math" panose="02040503050406030204" pitchFamily="18" charset="0"/>
                        </a:rPr>
                        <m:t>.</m:t>
                      </m:r>
                      <m:r>
                        <a:rPr lang="en-US" sz="1650" i="0">
                          <a:latin typeface="Cambria Math" panose="02040503050406030204" pitchFamily="18" charset="0"/>
                        </a:rPr>
                        <m:t>25</m:t>
                      </m:r>
                      <m:r>
                        <a:rPr lang="en-US" sz="1650" i="0">
                          <a:latin typeface="Cambria Math" panose="02040503050406030204" pitchFamily="18" charset="0"/>
                        </a:rPr>
                        <m:t>+</m:t>
                      </m:r>
                      <m:r>
                        <a:rPr lang="en-US" sz="1650" i="1">
                          <a:latin typeface="Cambria Math" panose="02040503050406030204" pitchFamily="18" charset="0"/>
                        </a:rPr>
                        <m:t>𝑗</m:t>
                      </m:r>
                      <m:r>
                        <a:rPr lang="en-US" sz="1650" i="0">
                          <a:latin typeface="Cambria Math" panose="02040503050406030204" pitchFamily="18" charset="0"/>
                        </a:rPr>
                        <m:t>125</m:t>
                      </m:r>
                    </m:oMath>
                  </m:oMathPara>
                </a14:m>
                <a:endParaRPr lang="en-US" sz="1650" dirty="0"/>
              </a:p>
            </p:txBody>
          </p:sp>
        </mc:Choice>
        <mc:Fallback xmlns="">
          <p:sp>
            <p:nvSpPr>
              <p:cNvPr id="34" name="Rectangle 33"/>
              <p:cNvSpPr>
                <a:spLocks noRot="1" noChangeAspect="1" noMove="1" noResize="1" noEditPoints="1" noAdjustHandles="1" noChangeArrowheads="1" noChangeShapeType="1" noTextEdit="1"/>
              </p:cNvSpPr>
              <p:nvPr/>
            </p:nvSpPr>
            <p:spPr>
              <a:xfrm>
                <a:off x="1567543" y="5633690"/>
                <a:ext cx="6535501" cy="346249"/>
              </a:xfrm>
              <a:prstGeom prst="rect">
                <a:avLst/>
              </a:prstGeom>
              <a:blipFill>
                <a:blip r:embed="rId12"/>
                <a:stretch>
                  <a:fillRect b="-8772"/>
                </a:stretch>
              </a:blipFill>
            </p:spPr>
            <p:txBody>
              <a:bodyPr/>
              <a:lstStyle/>
              <a:p>
                <a:r>
                  <a:rPr lang="en-US">
                    <a:noFill/>
                  </a:rPr>
                  <a:t> </a:t>
                </a:r>
              </a:p>
            </p:txBody>
          </p:sp>
        </mc:Fallback>
      </mc:AlternateContent>
      <p:sp>
        <p:nvSpPr>
          <p:cNvPr id="35" name="Rectangle 34"/>
          <p:cNvSpPr/>
          <p:nvPr/>
        </p:nvSpPr>
        <p:spPr>
          <a:xfrm>
            <a:off x="485881" y="5949776"/>
            <a:ext cx="8378135" cy="600164"/>
          </a:xfrm>
          <a:prstGeom prst="rect">
            <a:avLst/>
          </a:prstGeom>
        </p:spPr>
        <p:txBody>
          <a:bodyPr wrap="square">
            <a:spAutoFit/>
          </a:bodyPr>
          <a:lstStyle/>
          <a:p>
            <a:pPr algn="r" rtl="1"/>
            <a:r>
              <a:rPr lang="fa-IR" sz="1650" dirty="0">
                <a:latin typeface="Times New Roman" panose="02020603050405020304" pitchFamily="18" charset="0"/>
                <a:ea typeface="Times New Roman" panose="02020603050405020304" pitchFamily="18" charset="0"/>
                <a:cs typeface="B Nazanin" panose="00000400000000000000" pitchFamily="2" charset="-78"/>
              </a:rPr>
              <a:t>چون جزء حقیقی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آن </a:t>
            </a:r>
            <a:r>
              <a:rPr lang="fa-IR" sz="1650" dirty="0">
                <a:latin typeface="Times New Roman" panose="02020603050405020304" pitchFamily="18" charset="0"/>
                <a:ea typeface="Times New Roman" panose="02020603050405020304" pitchFamily="18" charset="0"/>
                <a:cs typeface="B Nazanin" panose="00000400000000000000" pitchFamily="2" charset="-78"/>
              </a:rPr>
              <a:t>مثبت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است، </a:t>
            </a:r>
            <a:r>
              <a:rPr lang="fa-IR" sz="1650" dirty="0">
                <a:latin typeface="Times New Roman" panose="02020603050405020304" pitchFamily="18" charset="0"/>
                <a:ea typeface="Times New Roman" panose="02020603050405020304" pitchFamily="18" charset="0"/>
                <a:cs typeface="B Nazanin" panose="00000400000000000000" pitchFamily="2" charset="-78"/>
              </a:rPr>
              <a:t>پس منبع وابسته توان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می</a:t>
            </a:r>
            <a:r>
              <a:rPr lang="en-US" sz="1650" dirty="0" smtClean="0">
                <a:latin typeface="Times New Roman" panose="02020603050405020304" pitchFamily="18" charset="0"/>
                <a:ea typeface="Times New Roman" panose="02020603050405020304" pitchFamily="18" charset="0"/>
                <a:cs typeface="B Nazanin" panose="00000400000000000000" pitchFamily="2" charset="-78"/>
              </a:rPr>
              <a:t> </a:t>
            </a:r>
            <a:r>
              <a:rPr lang="fa-IR" sz="1650" dirty="0" smtClean="0">
                <a:latin typeface="Times New Roman" panose="02020603050405020304" pitchFamily="18" charset="0"/>
                <a:ea typeface="Times New Roman" panose="02020603050405020304" pitchFamily="18" charset="0"/>
                <a:cs typeface="B Nazanin" panose="00000400000000000000" pitchFamily="2" charset="-78"/>
              </a:rPr>
              <a:t>گیرد. جمع توان اکتیو مصرفی مقاومت ها و منبع وابسته، برابر با توان اکتیو تولیدی منبع مستقل می باشد.</a:t>
            </a:r>
            <a:endParaRPr lang="en-US" sz="1650" dirty="0"/>
          </a:p>
        </p:txBody>
      </p:sp>
    </p:spTree>
    <p:extLst>
      <p:ext uri="{BB962C8B-B14F-4D97-AF65-F5344CB8AC3E}">
        <p14:creationId xmlns:p14="http://schemas.microsoft.com/office/powerpoint/2010/main" val="19224031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3" name="Rectangle 2"/>
          <p:cNvSpPr/>
          <p:nvPr/>
        </p:nvSpPr>
        <p:spPr>
          <a:xfrm>
            <a:off x="2971800" y="186335"/>
            <a:ext cx="6062916" cy="353943"/>
          </a:xfrm>
          <a:prstGeom prst="rect">
            <a:avLst/>
          </a:prstGeom>
        </p:spPr>
        <p:txBody>
          <a:bodyPr wrap="square">
            <a:spAutoFit/>
          </a:bodyPr>
          <a:lstStyle/>
          <a:p>
            <a:pPr marL="285750" indent="-285750" algn="just" rtl="1">
              <a:buClr>
                <a:srgbClr val="FF0000"/>
              </a:buClr>
              <a:buFont typeface="Wingdings" panose="05000000000000000000" pitchFamily="2" charset="2"/>
              <a:buChar char="v"/>
            </a:pPr>
            <a:r>
              <a:rPr lang="fa-IR" sz="165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مقدار </a:t>
            </a:r>
            <a:r>
              <a:rPr lang="en-US" sz="165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Q</a:t>
            </a:r>
            <a:r>
              <a:rPr lang="fa-IR" sz="165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 در یک مدار تشدید برحسب توان: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در مدار </a:t>
            </a:r>
            <a:r>
              <a:rPr lang="en-US" sz="1650" dirty="0" smtClean="0">
                <a:latin typeface="Cambria Math" panose="02040503050406030204" pitchFamily="18" charset="0"/>
                <a:ea typeface="Cambria Math" panose="02040503050406030204" pitchFamily="18" charset="0"/>
                <a:cs typeface="B Nazanin" panose="00000400000000000000" pitchFamily="2" charset="-78"/>
              </a:rPr>
              <a:t>RLC</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موازی برای </a:t>
            </a:r>
            <a:r>
              <a:rPr lang="en-US" sz="1650" dirty="0" smtClean="0">
                <a:latin typeface="Cambria Math" panose="02040503050406030204" pitchFamily="18" charset="0"/>
                <a:ea typeface="Cambria Math" panose="02040503050406030204" pitchFamily="18" charset="0"/>
                <a:cs typeface="B Nazanin" panose="00000400000000000000" pitchFamily="2" charset="-78"/>
              </a:rPr>
              <a:t>Q</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داشتیم:</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5" name="Rectangle 4"/>
              <p:cNvSpPr/>
              <p:nvPr/>
            </p:nvSpPr>
            <p:spPr>
              <a:xfrm>
                <a:off x="3505200" y="531816"/>
                <a:ext cx="1800941" cy="5403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50" i="1">
                          <a:latin typeface="Cambria Math" panose="02040503050406030204" pitchFamily="18" charset="0"/>
                          <a:ea typeface="Cambria Math" panose="02040503050406030204" pitchFamily="18" charset="0"/>
                        </a:rPr>
                        <m:t>𝑄</m:t>
                      </m:r>
                      <m:r>
                        <a:rPr lang="en-US" sz="1650" i="0">
                          <a:latin typeface="Cambria Math" panose="02040503050406030204" pitchFamily="18" charset="0"/>
                          <a:ea typeface="Cambria Math" panose="02040503050406030204" pitchFamily="18" charset="0"/>
                        </a:rPr>
                        <m:t>= </m:t>
                      </m:r>
                      <m:f>
                        <m:fPr>
                          <m:ctrlPr>
                            <a:rPr lang="en-US" sz="1650" i="1">
                              <a:latin typeface="Cambria Math" panose="02040503050406030204" pitchFamily="18" charset="0"/>
                              <a:ea typeface="Cambria Math" panose="02040503050406030204" pitchFamily="18" charset="0"/>
                            </a:rPr>
                          </m:ctrlPr>
                        </m:fPr>
                        <m:num>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a:rPr lang="en-US" sz="1650" i="1">
                                  <a:latin typeface="Cambria Math" panose="02040503050406030204" pitchFamily="18" charset="0"/>
                                  <a:ea typeface="Cambria Math" panose="02040503050406030204" pitchFamily="18" charset="0"/>
                                </a:rPr>
                                <m:t>𝑜</m:t>
                              </m:r>
                            </m:sub>
                          </m:sSub>
                        </m:num>
                        <m:den>
                          <m:r>
                            <a:rPr lang="en-US" sz="1650" i="0">
                              <a:latin typeface="Cambria Math" panose="02040503050406030204" pitchFamily="18" charset="0"/>
                              <a:ea typeface="Cambria Math" panose="02040503050406030204" pitchFamily="18" charset="0"/>
                            </a:rPr>
                            <m:t>2</m:t>
                          </m:r>
                          <m:r>
                            <a:rPr lang="en-US" sz="1650" i="1">
                              <a:latin typeface="Cambria Math" panose="02040503050406030204" pitchFamily="18" charset="0"/>
                              <a:ea typeface="Cambria Math" panose="02040503050406030204" pitchFamily="18" charset="0"/>
                            </a:rPr>
                            <m:t>𝑎</m:t>
                          </m:r>
                        </m:den>
                      </m:f>
                      <m:r>
                        <a:rPr lang="en-US" sz="1650" i="0">
                          <a:latin typeface="Cambria Math" panose="02040503050406030204" pitchFamily="18" charset="0"/>
                          <a:ea typeface="Cambria Math" panose="02040503050406030204" pitchFamily="18" charset="0"/>
                        </a:rPr>
                        <m:t>=</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a:rPr lang="en-US" sz="1650">
                              <a:latin typeface="Cambria Math" panose="02040503050406030204" pitchFamily="18" charset="0"/>
                              <a:ea typeface="Cambria Math" panose="02040503050406030204" pitchFamily="18" charset="0"/>
                            </a:rPr>
                            <m:t>0</m:t>
                          </m:r>
                        </m:sub>
                      </m:sSub>
                      <m:r>
                        <a:rPr lang="en-US" sz="1650" i="1">
                          <a:latin typeface="Cambria Math" panose="02040503050406030204" pitchFamily="18" charset="0"/>
                          <a:ea typeface="Cambria Math" panose="02040503050406030204" pitchFamily="18" charset="0"/>
                        </a:rPr>
                        <m:t>𝑅𝐶</m:t>
                      </m:r>
                    </m:oMath>
                  </m:oMathPara>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5" name="Rectangle 4"/>
              <p:cNvSpPr>
                <a:spLocks noRot="1" noChangeAspect="1" noMove="1" noResize="1" noEditPoints="1" noAdjustHandles="1" noChangeArrowheads="1" noChangeShapeType="1" noTextEdit="1"/>
              </p:cNvSpPr>
              <p:nvPr/>
            </p:nvSpPr>
            <p:spPr>
              <a:xfrm>
                <a:off x="3505200" y="531816"/>
                <a:ext cx="1800941" cy="540341"/>
              </a:xfrm>
              <a:prstGeom prst="rect">
                <a:avLst/>
              </a:prstGeom>
              <a:blipFill>
                <a:blip r:embed="rId2"/>
                <a:stretch>
                  <a:fillRect b="-1124"/>
                </a:stretch>
              </a:blipFill>
            </p:spPr>
            <p:txBody>
              <a:bodyPr/>
              <a:lstStyle/>
              <a:p>
                <a:r>
                  <a:rPr lang="en-US">
                    <a:noFill/>
                  </a:rPr>
                  <a:t> </a:t>
                </a:r>
              </a:p>
            </p:txBody>
          </p:sp>
        </mc:Fallback>
      </mc:AlternateContent>
      <p:sp>
        <p:nvSpPr>
          <p:cNvPr id="7" name="Rectangle 6"/>
          <p:cNvSpPr/>
          <p:nvPr/>
        </p:nvSpPr>
        <p:spPr>
          <a:xfrm>
            <a:off x="6266248" y="918727"/>
            <a:ext cx="2715808" cy="346249"/>
          </a:xfrm>
          <a:prstGeom prst="rect">
            <a:avLst/>
          </a:prstGeom>
        </p:spPr>
        <p:txBody>
          <a:bodyPr wrap="none">
            <a:spAutoFit/>
          </a:bodyPr>
          <a:lstStyle/>
          <a:p>
            <a:pPr algn="r" rtl="1"/>
            <a:r>
              <a:rPr lang="fa-IR" sz="1650" dirty="0">
                <a:latin typeface="Cambria Math" panose="02040503050406030204" pitchFamily="18" charset="0"/>
                <a:ea typeface="Cambria Math" panose="02040503050406030204" pitchFamily="18" charset="0"/>
                <a:cs typeface="B Nazanin" panose="00000400000000000000" pitchFamily="2" charset="-78"/>
              </a:rPr>
              <a:t>اگر </a:t>
            </a:r>
            <a:r>
              <a:rPr lang="en-US" sz="1650" dirty="0">
                <a:latin typeface="Cambria Math" panose="02040503050406030204" pitchFamily="18" charset="0"/>
                <a:ea typeface="Cambria Math" panose="02040503050406030204" pitchFamily="18" charset="0"/>
                <a:cs typeface="B Nazanin" panose="00000400000000000000" pitchFamily="2" charset="-78"/>
              </a:rPr>
              <a:t>V</a:t>
            </a:r>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فیزور </a:t>
            </a:r>
            <a:r>
              <a:rPr lang="fa-IR" sz="1650" dirty="0">
                <a:latin typeface="Cambria Math" panose="02040503050406030204" pitchFamily="18" charset="0"/>
                <a:ea typeface="Cambria Math" panose="02040503050406030204" pitchFamily="18" charset="0"/>
                <a:cs typeface="B Nazanin" panose="00000400000000000000" pitchFamily="2" charset="-78"/>
              </a:rPr>
              <a:t>ولتاژ در حالت تشدید باشد:</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9" name="Rectangle 8"/>
              <p:cNvSpPr/>
              <p:nvPr/>
            </p:nvSpPr>
            <p:spPr>
              <a:xfrm>
                <a:off x="3516938" y="1070545"/>
                <a:ext cx="1652247" cy="9626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50" i="1">
                          <a:latin typeface="Cambria Math" panose="02040503050406030204" pitchFamily="18" charset="0"/>
                          <a:ea typeface="Cambria Math" panose="02040503050406030204" pitchFamily="18" charset="0"/>
                        </a:rPr>
                        <m:t>𝑄</m:t>
                      </m:r>
                      <m:r>
                        <a:rPr lang="en-US" sz="1650" i="0">
                          <a:latin typeface="Cambria Math" panose="02040503050406030204" pitchFamily="18" charset="0"/>
                          <a:ea typeface="Cambria Math" panose="02040503050406030204" pitchFamily="18" charset="0"/>
                        </a:rPr>
                        <m:t>=</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a:rPr lang="en-US" sz="1650" i="1">
                              <a:latin typeface="Cambria Math" panose="02040503050406030204" pitchFamily="18" charset="0"/>
                              <a:ea typeface="Cambria Math" panose="02040503050406030204" pitchFamily="18" charset="0"/>
                            </a:rPr>
                            <m:t>𝑜</m:t>
                          </m:r>
                        </m:sub>
                      </m:sSub>
                      <m:f>
                        <m:fPr>
                          <m:ctrlPr>
                            <a:rPr lang="en-US" sz="1650" i="1">
                              <a:latin typeface="Cambria Math" panose="02040503050406030204" pitchFamily="18" charset="0"/>
                              <a:ea typeface="Cambria Math" panose="02040503050406030204" pitchFamily="18" charset="0"/>
                            </a:rPr>
                          </m:ctrlPr>
                        </m:fPr>
                        <m:num>
                          <m:f>
                            <m:fPr>
                              <m:ctrlPr>
                                <a:rPr lang="en-US" sz="1650" i="1">
                                  <a:latin typeface="Cambria Math" panose="02040503050406030204" pitchFamily="18" charset="0"/>
                                  <a:ea typeface="Cambria Math" panose="02040503050406030204" pitchFamily="18" charset="0"/>
                                </a:rPr>
                              </m:ctrlPr>
                            </m:fPr>
                            <m:num>
                              <m:r>
                                <a:rPr lang="en-US" sz="1650" i="0">
                                  <a:latin typeface="Cambria Math" panose="02040503050406030204" pitchFamily="18" charset="0"/>
                                  <a:ea typeface="Cambria Math" panose="02040503050406030204" pitchFamily="18" charset="0"/>
                                </a:rPr>
                                <m:t>1</m:t>
                              </m:r>
                            </m:num>
                            <m:den>
                              <m:r>
                                <a:rPr lang="en-US" sz="1650" i="0">
                                  <a:latin typeface="Cambria Math" panose="02040503050406030204" pitchFamily="18" charset="0"/>
                                  <a:ea typeface="Cambria Math" panose="02040503050406030204" pitchFamily="18" charset="0"/>
                                </a:rPr>
                                <m:t>2</m:t>
                              </m:r>
                            </m:den>
                          </m:f>
                          <m:r>
                            <a:rPr lang="en-US" sz="1650" i="1">
                              <a:latin typeface="Cambria Math" panose="02040503050406030204" pitchFamily="18" charset="0"/>
                              <a:ea typeface="Cambria Math" panose="02040503050406030204" pitchFamily="18" charset="0"/>
                            </a:rPr>
                            <m:t>𝐶</m:t>
                          </m:r>
                          <m:sSup>
                            <m:sSupPr>
                              <m:ctrlPr>
                                <a:rPr lang="en-US" sz="1650" i="1">
                                  <a:latin typeface="Cambria Math" panose="02040503050406030204" pitchFamily="18" charset="0"/>
                                  <a:ea typeface="Cambria Math" panose="02040503050406030204" pitchFamily="18" charset="0"/>
                                </a:rPr>
                              </m:ctrlPr>
                            </m:sSupPr>
                            <m:e>
                              <m:d>
                                <m:dPr>
                                  <m:begChr m:val="|"/>
                                  <m:endChr m:val="|"/>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𝑉</m:t>
                                  </m:r>
                                </m:e>
                              </m:d>
                            </m:e>
                            <m:sup>
                              <m:r>
                                <a:rPr lang="en-US" sz="1650" i="0">
                                  <a:latin typeface="Cambria Math" panose="02040503050406030204" pitchFamily="18" charset="0"/>
                                  <a:ea typeface="Cambria Math" panose="02040503050406030204" pitchFamily="18" charset="0"/>
                                </a:rPr>
                                <m:t>2</m:t>
                              </m:r>
                            </m:sup>
                          </m:sSup>
                        </m:num>
                        <m:den>
                          <m:f>
                            <m:fPr>
                              <m:ctrlPr>
                                <a:rPr lang="en-US" sz="1650" i="1">
                                  <a:latin typeface="Cambria Math" panose="02040503050406030204" pitchFamily="18" charset="0"/>
                                  <a:ea typeface="Cambria Math" panose="02040503050406030204" pitchFamily="18" charset="0"/>
                                </a:rPr>
                              </m:ctrlPr>
                            </m:fPr>
                            <m:num>
                              <m:r>
                                <a:rPr lang="en-US" sz="1650" i="0">
                                  <a:latin typeface="Cambria Math" panose="02040503050406030204" pitchFamily="18" charset="0"/>
                                  <a:ea typeface="Cambria Math" panose="02040503050406030204" pitchFamily="18" charset="0"/>
                                </a:rPr>
                                <m:t>1</m:t>
                              </m:r>
                            </m:num>
                            <m:den>
                              <m:r>
                                <a:rPr lang="en-US" sz="1650" i="0">
                                  <a:latin typeface="Cambria Math" panose="02040503050406030204" pitchFamily="18" charset="0"/>
                                  <a:ea typeface="Cambria Math" panose="02040503050406030204" pitchFamily="18" charset="0"/>
                                </a:rPr>
                                <m:t>2</m:t>
                              </m:r>
                            </m:den>
                          </m:f>
                          <m:r>
                            <a:rPr lang="en-US" sz="1650" i="1">
                              <a:latin typeface="Cambria Math" panose="02040503050406030204" pitchFamily="18" charset="0"/>
                              <a:ea typeface="Cambria Math" panose="02040503050406030204" pitchFamily="18" charset="0"/>
                            </a:rPr>
                            <m:t>𝐺</m:t>
                          </m:r>
                          <m:sSup>
                            <m:sSupPr>
                              <m:ctrlPr>
                                <a:rPr lang="en-US" sz="1650" i="1">
                                  <a:latin typeface="Cambria Math" panose="02040503050406030204" pitchFamily="18" charset="0"/>
                                  <a:ea typeface="Cambria Math" panose="02040503050406030204" pitchFamily="18" charset="0"/>
                                </a:rPr>
                              </m:ctrlPr>
                            </m:sSupPr>
                            <m:e>
                              <m:d>
                                <m:dPr>
                                  <m:begChr m:val="|"/>
                                  <m:endChr m:val="|"/>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𝑉</m:t>
                                  </m:r>
                                </m:e>
                              </m:d>
                            </m:e>
                            <m:sup>
                              <m:r>
                                <a:rPr lang="en-US" sz="1650" i="0">
                                  <a:latin typeface="Cambria Math" panose="02040503050406030204" pitchFamily="18" charset="0"/>
                                  <a:ea typeface="Cambria Math" panose="02040503050406030204" pitchFamily="18" charset="0"/>
                                </a:rPr>
                                <m:t>2</m:t>
                              </m:r>
                            </m:sup>
                          </m:sSup>
                        </m:den>
                      </m:f>
                    </m:oMath>
                  </m:oMathPara>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3516938" y="1070545"/>
                <a:ext cx="1652247" cy="962636"/>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04800" y="1864025"/>
                <a:ext cx="8677256" cy="723340"/>
              </a:xfrm>
              <a:prstGeom prst="rect">
                <a:avLst/>
              </a:prstGeom>
            </p:spPr>
            <p:txBody>
              <a:bodyPr wrap="square">
                <a:spAutoFit/>
              </a:bodyPr>
              <a:lstStyle/>
              <a:p>
                <a:pPr algn="just" rtl="1"/>
                <a:r>
                  <a:rPr lang="fa-IR" sz="1650" dirty="0" smtClean="0">
                    <a:latin typeface="Cambria Math" panose="02040503050406030204" pitchFamily="18" charset="0"/>
                    <a:ea typeface="Cambria Math" panose="02040503050406030204" pitchFamily="18" charset="0"/>
                    <a:cs typeface="B Nazanin" panose="00000400000000000000" pitchFamily="2" charset="-78"/>
                  </a:rPr>
                  <a:t>عبارت </a:t>
                </a:r>
                <a14:m>
                  <m:oMath xmlns:m="http://schemas.openxmlformats.org/officeDocument/2006/math">
                    <m:f>
                      <m:fPr>
                        <m:ctrlPr>
                          <a:rPr lang="en-US" sz="1650" i="1">
                            <a:latin typeface="Cambria Math" panose="02040503050406030204" pitchFamily="18" charset="0"/>
                            <a:ea typeface="Cambria Math" panose="02040503050406030204" pitchFamily="18" charset="0"/>
                          </a:rPr>
                        </m:ctrlPr>
                      </m:fPr>
                      <m:num>
                        <m:r>
                          <a:rPr lang="en-US" sz="1650" i="1">
                            <a:latin typeface="Cambria Math" panose="02040503050406030204" pitchFamily="18" charset="0"/>
                            <a:ea typeface="Cambria Math" panose="02040503050406030204" pitchFamily="18" charset="0"/>
                            <a:cs typeface="Arial" panose="020B0604020202020204" pitchFamily="34" charset="0"/>
                          </a:rPr>
                          <m:t>1</m:t>
                        </m:r>
                      </m:num>
                      <m:den>
                        <m:r>
                          <a:rPr lang="en-US" sz="1650" i="1">
                            <a:latin typeface="Cambria Math" panose="02040503050406030204" pitchFamily="18" charset="0"/>
                            <a:ea typeface="Cambria Math" panose="02040503050406030204" pitchFamily="18" charset="0"/>
                            <a:cs typeface="Arial" panose="020B0604020202020204" pitchFamily="34" charset="0"/>
                          </a:rPr>
                          <m:t>2</m:t>
                        </m:r>
                      </m:den>
                    </m:f>
                    <m:r>
                      <a:rPr lang="en-US" sz="1650" b="0" i="1" smtClean="0">
                        <a:latin typeface="Cambria Math" panose="02040503050406030204" pitchFamily="18" charset="0"/>
                        <a:ea typeface="Cambria Math" panose="02040503050406030204" pitchFamily="18" charset="0"/>
                        <a:cs typeface="Arial" panose="020B0604020202020204" pitchFamily="34" charset="0"/>
                      </a:rPr>
                      <m:t>𝐺</m:t>
                    </m:r>
                    <m:sSup>
                      <m:sSupPr>
                        <m:ctrlPr>
                          <a:rPr lang="en-US" sz="1650" i="1">
                            <a:latin typeface="Cambria Math" panose="02040503050406030204" pitchFamily="18" charset="0"/>
                            <a:ea typeface="Cambria Math" panose="02040503050406030204" pitchFamily="18" charset="0"/>
                          </a:rPr>
                        </m:ctrlPr>
                      </m:sSupPr>
                      <m:e>
                        <m:d>
                          <m:dPr>
                            <m:begChr m:val="|"/>
                            <m:endChr m:val="|"/>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cs typeface="Arial" panose="020B0604020202020204" pitchFamily="34" charset="0"/>
                              </a:rPr>
                              <m:t>𝑉</m:t>
                            </m:r>
                          </m:e>
                        </m:d>
                      </m:e>
                      <m:sup>
                        <m:r>
                          <a:rPr lang="en-US" sz="1650" i="1">
                            <a:latin typeface="Cambria Math" panose="02040503050406030204" pitchFamily="18" charset="0"/>
                            <a:ea typeface="Cambria Math" panose="02040503050406030204" pitchFamily="18" charset="0"/>
                            <a:cs typeface="Arial" panose="020B0604020202020204" pitchFamily="34" charset="0"/>
                          </a:rPr>
                          <m:t>2</m:t>
                        </m:r>
                      </m:sup>
                    </m:sSup>
                  </m:oMath>
                </a14:m>
                <a:r>
                  <a:rPr lang="fa-IR" sz="1650" dirty="0">
                    <a:latin typeface="Cambria Math" panose="02040503050406030204" pitchFamily="18" charset="0"/>
                    <a:ea typeface="Cambria Math" panose="02040503050406030204" pitchFamily="18" charset="0"/>
                    <a:cs typeface="B Nazanin" panose="00000400000000000000" pitchFamily="2" charset="-78"/>
                  </a:rPr>
                  <a:t> توان متوسط تلف شده در مقاومت را در حالت تشدید نشان می دهد. می خواهیم نشان دهیم که  </a:t>
                </a:r>
                <a14:m>
                  <m:oMath xmlns:m="http://schemas.openxmlformats.org/officeDocument/2006/math">
                    <m:f>
                      <m:fPr>
                        <m:ctrlPr>
                          <a:rPr lang="en-US" sz="1650" i="1">
                            <a:latin typeface="Cambria Math" panose="02040503050406030204" pitchFamily="18" charset="0"/>
                            <a:ea typeface="Cambria Math" panose="02040503050406030204" pitchFamily="18" charset="0"/>
                          </a:rPr>
                        </m:ctrlPr>
                      </m:fPr>
                      <m:num>
                        <m:r>
                          <a:rPr lang="en-US" sz="1650" i="1">
                            <a:latin typeface="Cambria Math" panose="02040503050406030204" pitchFamily="18" charset="0"/>
                            <a:ea typeface="Cambria Math" panose="02040503050406030204" pitchFamily="18" charset="0"/>
                            <a:cs typeface="Arial" panose="020B0604020202020204" pitchFamily="34" charset="0"/>
                          </a:rPr>
                          <m:t>1</m:t>
                        </m:r>
                      </m:num>
                      <m:den>
                        <m:r>
                          <a:rPr lang="en-US" sz="1650" i="1">
                            <a:latin typeface="Cambria Math" panose="02040503050406030204" pitchFamily="18" charset="0"/>
                            <a:ea typeface="Cambria Math" panose="02040503050406030204" pitchFamily="18" charset="0"/>
                            <a:cs typeface="Arial" panose="020B0604020202020204" pitchFamily="34" charset="0"/>
                          </a:rPr>
                          <m:t>2</m:t>
                        </m:r>
                      </m:den>
                    </m:f>
                    <m:r>
                      <a:rPr lang="en-US" sz="1650" i="1">
                        <a:latin typeface="Cambria Math" panose="02040503050406030204" pitchFamily="18" charset="0"/>
                        <a:ea typeface="Cambria Math" panose="02040503050406030204" pitchFamily="18" charset="0"/>
                        <a:cs typeface="Arial" panose="020B0604020202020204" pitchFamily="34" charset="0"/>
                      </a:rPr>
                      <m:t>𝐶</m:t>
                    </m:r>
                    <m:sSup>
                      <m:sSupPr>
                        <m:ctrlPr>
                          <a:rPr lang="en-US" sz="1650" i="1">
                            <a:latin typeface="Cambria Math" panose="02040503050406030204" pitchFamily="18" charset="0"/>
                            <a:ea typeface="Cambria Math" panose="02040503050406030204" pitchFamily="18" charset="0"/>
                          </a:rPr>
                        </m:ctrlPr>
                      </m:sSupPr>
                      <m:e>
                        <m:d>
                          <m:dPr>
                            <m:begChr m:val="|"/>
                            <m:endChr m:val="|"/>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cs typeface="Arial" panose="020B0604020202020204" pitchFamily="34" charset="0"/>
                              </a:rPr>
                              <m:t>𝑉</m:t>
                            </m:r>
                          </m:e>
                        </m:d>
                      </m:e>
                      <m:sup>
                        <m:r>
                          <a:rPr lang="en-US" sz="1650" i="1">
                            <a:latin typeface="Cambria Math" panose="02040503050406030204" pitchFamily="18" charset="0"/>
                            <a:ea typeface="Cambria Math" panose="02040503050406030204" pitchFamily="18" charset="0"/>
                            <a:cs typeface="Arial" panose="020B0604020202020204" pitchFamily="34" charset="0"/>
                          </a:rPr>
                          <m:t>2</m:t>
                        </m:r>
                      </m:sup>
                    </m:sSup>
                  </m:oMath>
                </a14:m>
                <a:r>
                  <a:rPr lang="fa-IR" sz="1650" dirty="0">
                    <a:latin typeface="Cambria Math" panose="02040503050406030204" pitchFamily="18" charset="0"/>
                    <a:ea typeface="Cambria Math" panose="02040503050406030204" pitchFamily="18" charset="0"/>
                    <a:cs typeface="B Nazanin" panose="00000400000000000000" pitchFamily="2" charset="-78"/>
                  </a:rPr>
                  <a:t> انرژی کل ذخیره شده در مدار را نشان می دهد.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انرژی </a:t>
                </a:r>
                <a:r>
                  <a:rPr lang="fa-IR" sz="1650" dirty="0">
                    <a:latin typeface="Cambria Math" panose="02040503050406030204" pitchFamily="18" charset="0"/>
                    <a:ea typeface="Cambria Math" panose="02040503050406030204" pitchFamily="18" charset="0"/>
                    <a:cs typeface="B Nazanin" panose="00000400000000000000" pitchFamily="2" charset="-78"/>
                  </a:rPr>
                  <a:t>الکتریکی ذخیره شده در خازن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و سلف خطی </a:t>
                </a:r>
                <a:r>
                  <a:rPr lang="fa-IR" sz="1650" dirty="0">
                    <a:latin typeface="Cambria Math" panose="02040503050406030204" pitchFamily="18" charset="0"/>
                    <a:ea typeface="Cambria Math" panose="02040503050406030204" pitchFamily="18" charset="0"/>
                    <a:cs typeface="B Nazanin" panose="00000400000000000000" pitchFamily="2" charset="-78"/>
                  </a:rPr>
                  <a:t>چنین است: </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304800" y="1864025"/>
                <a:ext cx="8677256" cy="723340"/>
              </a:xfrm>
              <a:prstGeom prst="rect">
                <a:avLst/>
              </a:prstGeom>
              <a:blipFill>
                <a:blip r:embed="rId4"/>
                <a:stretch>
                  <a:fillRect l="-984" r="-422" b="-9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562847" y="2517867"/>
                <a:ext cx="1921808" cy="582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ea typeface="Cambria Math" panose="02040503050406030204" pitchFamily="18" charset="0"/>
                            </a:rPr>
                          </m:ctrlPr>
                        </m:sSubPr>
                        <m:e>
                          <m:r>
                            <m:rPr>
                              <m:nor/>
                            </m:rPr>
                            <a:rPr lang="el-GR" sz="1650" dirty="0">
                              <a:latin typeface="Cambria Math" panose="02040503050406030204" pitchFamily="18" charset="0"/>
                              <a:ea typeface="Cambria Math" panose="02040503050406030204" pitchFamily="18" charset="0"/>
                              <a:cs typeface="B Nazanin" panose="00000400000000000000" pitchFamily="2" charset="-78"/>
                            </a:rPr>
                            <m:t>ξ</m:t>
                          </m:r>
                        </m:e>
                        <m:sub>
                          <m:r>
                            <a:rPr lang="en-US" sz="1650" i="1">
                              <a:latin typeface="Cambria Math" panose="02040503050406030204" pitchFamily="18" charset="0"/>
                              <a:ea typeface="Cambria Math" panose="02040503050406030204" pitchFamily="18" charset="0"/>
                            </a:rPr>
                            <m:t>𝐸</m:t>
                          </m:r>
                        </m:sub>
                      </m:sSub>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𝑡</m:t>
                          </m:r>
                        </m:e>
                      </m:d>
                      <m:r>
                        <a:rPr lang="en-US" sz="1650" i="0">
                          <a:latin typeface="Cambria Math" panose="02040503050406030204" pitchFamily="18" charset="0"/>
                          <a:ea typeface="Cambria Math" panose="02040503050406030204" pitchFamily="18" charset="0"/>
                        </a:rPr>
                        <m:t>= </m:t>
                      </m:r>
                      <m:f>
                        <m:fPr>
                          <m:ctrlPr>
                            <a:rPr lang="en-US" sz="1650" i="1">
                              <a:latin typeface="Cambria Math" panose="02040503050406030204" pitchFamily="18" charset="0"/>
                              <a:ea typeface="Cambria Math" panose="02040503050406030204" pitchFamily="18" charset="0"/>
                            </a:rPr>
                          </m:ctrlPr>
                        </m:fPr>
                        <m:num>
                          <m:r>
                            <a:rPr lang="en-US" sz="1650" i="0">
                              <a:latin typeface="Cambria Math" panose="02040503050406030204" pitchFamily="18" charset="0"/>
                              <a:ea typeface="Cambria Math" panose="02040503050406030204" pitchFamily="18" charset="0"/>
                            </a:rPr>
                            <m:t>1</m:t>
                          </m:r>
                        </m:num>
                        <m:den>
                          <m:r>
                            <a:rPr lang="en-US" sz="1650" i="0">
                              <a:latin typeface="Cambria Math" panose="02040503050406030204" pitchFamily="18" charset="0"/>
                              <a:ea typeface="Cambria Math" panose="02040503050406030204" pitchFamily="18" charset="0"/>
                            </a:rPr>
                            <m:t>2</m:t>
                          </m:r>
                        </m:den>
                      </m:f>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𝐶𝑉</m:t>
                          </m:r>
                        </m:e>
                        <m:sub>
                          <m:r>
                            <a:rPr lang="en-US" sz="1650" i="1">
                              <a:latin typeface="Cambria Math" panose="02040503050406030204" pitchFamily="18" charset="0"/>
                              <a:ea typeface="Cambria Math" panose="02040503050406030204" pitchFamily="18" charset="0"/>
                            </a:rPr>
                            <m:t>𝐶</m:t>
                          </m:r>
                        </m:sub>
                      </m:sSub>
                      <m:sSup>
                        <m:sSupPr>
                          <m:ctrlPr>
                            <a:rPr lang="en-US" sz="1650" i="1">
                              <a:latin typeface="Cambria Math" panose="02040503050406030204" pitchFamily="18" charset="0"/>
                              <a:ea typeface="Cambria Math" panose="02040503050406030204" pitchFamily="18" charset="0"/>
                            </a:rPr>
                          </m:ctrlPr>
                        </m:sSupPr>
                        <m:e>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𝑡</m:t>
                              </m:r>
                            </m:e>
                          </m:d>
                        </m:e>
                        <m:sup>
                          <m:r>
                            <a:rPr lang="en-US" sz="1650" i="0">
                              <a:latin typeface="Cambria Math" panose="02040503050406030204" pitchFamily="18" charset="0"/>
                              <a:ea typeface="Cambria Math" panose="02040503050406030204" pitchFamily="18" charset="0"/>
                            </a:rPr>
                            <m:t>2</m:t>
                          </m:r>
                        </m:sup>
                      </m:sSup>
                    </m:oMath>
                  </m:oMathPara>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15" name="Rectangle 14"/>
              <p:cNvSpPr>
                <a:spLocks noRot="1" noChangeAspect="1" noMove="1" noResize="1" noEditPoints="1" noAdjustHandles="1" noChangeArrowheads="1" noChangeShapeType="1" noTextEdit="1"/>
              </p:cNvSpPr>
              <p:nvPr/>
            </p:nvSpPr>
            <p:spPr>
              <a:xfrm>
                <a:off x="2562847" y="2517867"/>
                <a:ext cx="1921808" cy="58208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4888816" y="2497906"/>
                <a:ext cx="1759135" cy="582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650" i="1">
                              <a:latin typeface="Cambria Math" panose="02040503050406030204" pitchFamily="18" charset="0"/>
                              <a:ea typeface="Cambria Math" panose="02040503050406030204" pitchFamily="18" charset="0"/>
                            </a:rPr>
                          </m:ctrlPr>
                        </m:sSubPr>
                        <m:e>
                          <m:r>
                            <m:rPr>
                              <m:nor/>
                            </m:rPr>
                            <a:rPr lang="el-GR" sz="1650" dirty="0">
                              <a:latin typeface="Cambria Math" panose="02040503050406030204" pitchFamily="18" charset="0"/>
                              <a:ea typeface="Cambria Math" panose="02040503050406030204" pitchFamily="18" charset="0"/>
                              <a:cs typeface="B Nazanin" panose="00000400000000000000" pitchFamily="2" charset="-78"/>
                            </a:rPr>
                            <m:t>ξ</m:t>
                          </m:r>
                        </m:e>
                        <m:sub>
                          <m:r>
                            <a:rPr lang="en-US" sz="1650" i="1">
                              <a:latin typeface="Cambria Math" panose="02040503050406030204" pitchFamily="18" charset="0"/>
                              <a:ea typeface="Cambria Math" panose="02040503050406030204" pitchFamily="18" charset="0"/>
                            </a:rPr>
                            <m:t>𝑀</m:t>
                          </m:r>
                        </m:sub>
                      </m:sSub>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𝑡</m:t>
                          </m:r>
                        </m:e>
                      </m:d>
                      <m:r>
                        <a:rPr lang="en-US" sz="1650">
                          <a:latin typeface="Cambria Math" panose="02040503050406030204" pitchFamily="18" charset="0"/>
                          <a:ea typeface="Cambria Math" panose="02040503050406030204" pitchFamily="18" charset="0"/>
                        </a:rPr>
                        <m:t>=</m:t>
                      </m:r>
                      <m:f>
                        <m:fPr>
                          <m:ctrlPr>
                            <a:rPr lang="en-US" sz="1650" i="1">
                              <a:latin typeface="Cambria Math" panose="02040503050406030204" pitchFamily="18" charset="0"/>
                              <a:ea typeface="Cambria Math" panose="02040503050406030204" pitchFamily="18" charset="0"/>
                            </a:rPr>
                          </m:ctrlPr>
                        </m:fPr>
                        <m:num>
                          <m:r>
                            <a:rPr lang="en-US" sz="1650">
                              <a:latin typeface="Cambria Math" panose="02040503050406030204" pitchFamily="18" charset="0"/>
                              <a:ea typeface="Cambria Math" panose="02040503050406030204" pitchFamily="18" charset="0"/>
                            </a:rPr>
                            <m:t>1</m:t>
                          </m:r>
                        </m:num>
                        <m:den>
                          <m:r>
                            <a:rPr lang="en-US" sz="1650">
                              <a:latin typeface="Cambria Math" panose="02040503050406030204" pitchFamily="18" charset="0"/>
                              <a:ea typeface="Cambria Math" panose="02040503050406030204" pitchFamily="18" charset="0"/>
                            </a:rPr>
                            <m:t>2</m:t>
                          </m:r>
                        </m:den>
                      </m:f>
                      <m:r>
                        <a:rPr lang="en-US" sz="1650" i="1">
                          <a:latin typeface="Cambria Math" panose="02040503050406030204" pitchFamily="18" charset="0"/>
                          <a:ea typeface="Cambria Math" panose="02040503050406030204" pitchFamily="18" charset="0"/>
                        </a:rPr>
                        <m:t>𝐿</m:t>
                      </m:r>
                      <m:sSup>
                        <m:sSupPr>
                          <m:ctrlPr>
                            <a:rPr lang="en-US" sz="1650" i="1">
                              <a:latin typeface="Cambria Math" panose="02040503050406030204" pitchFamily="18" charset="0"/>
                              <a:ea typeface="Cambria Math" panose="02040503050406030204" pitchFamily="18" charset="0"/>
                            </a:rPr>
                          </m:ctrlPr>
                        </m:sSupPr>
                        <m:e>
                          <m:r>
                            <a:rPr lang="en-US" sz="1650" i="1">
                              <a:latin typeface="Cambria Math" panose="02040503050406030204" pitchFamily="18" charset="0"/>
                              <a:ea typeface="Cambria Math" panose="02040503050406030204" pitchFamily="18" charset="0"/>
                            </a:rPr>
                            <m:t>𝑖</m:t>
                          </m:r>
                        </m:e>
                        <m:sup>
                          <m:r>
                            <a:rPr lang="en-US" sz="1650">
                              <a:latin typeface="Cambria Math" panose="02040503050406030204" pitchFamily="18" charset="0"/>
                              <a:ea typeface="Cambria Math" panose="02040503050406030204" pitchFamily="18" charset="0"/>
                            </a:rPr>
                            <m:t>2</m:t>
                          </m:r>
                        </m:sup>
                      </m:sSup>
                      <m:r>
                        <a:rPr lang="en-US" sz="1650">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𝑡</m:t>
                      </m:r>
                      <m:r>
                        <a:rPr lang="en-US" sz="1650" i="1">
                          <a:latin typeface="Cambria Math" panose="02040503050406030204" pitchFamily="18" charset="0"/>
                          <a:ea typeface="Cambria Math" panose="02040503050406030204" pitchFamily="18" charset="0"/>
                        </a:rPr>
                        <m:t>)</m:t>
                      </m:r>
                    </m:oMath>
                  </m:oMathPara>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4888816" y="2497906"/>
                <a:ext cx="1759135" cy="58208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974948" y="3079988"/>
                <a:ext cx="4928977" cy="353943"/>
              </a:xfrm>
              <a:prstGeom prst="rect">
                <a:avLst/>
              </a:prstGeom>
            </p:spPr>
            <p:txBody>
              <a:bodyPr wrap="none">
                <a:spAutoFit/>
              </a:bodyPr>
              <a:lstStyle/>
              <a:p>
                <a:pPr algn="r" rtl="1"/>
                <a:r>
                  <a:rPr lang="fa-IR" sz="1650" dirty="0">
                    <a:latin typeface="Cambria Math" panose="02040503050406030204" pitchFamily="18" charset="0"/>
                    <a:ea typeface="Cambria Math" panose="02040503050406030204" pitchFamily="18" charset="0"/>
                    <a:cs typeface="B Nazanin" panose="00000400000000000000" pitchFamily="2" charset="-78"/>
                  </a:rPr>
                  <a:t>در فرکانس تشدید </a:t>
                </a:r>
                <a14:m>
                  <m:oMath xmlns:m="http://schemas.openxmlformats.org/officeDocument/2006/math">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a:rPr lang="en-US" sz="1650">
                            <a:latin typeface="Cambria Math" panose="02040503050406030204" pitchFamily="18" charset="0"/>
                            <a:ea typeface="Cambria Math" panose="02040503050406030204" pitchFamily="18" charset="0"/>
                          </a:rPr>
                          <m:t>0</m:t>
                        </m:r>
                      </m:sub>
                    </m:sSub>
                  </m:oMath>
                </a14:m>
                <a:r>
                  <a:rPr lang="fa-IR" sz="1650" dirty="0">
                    <a:latin typeface="Cambria Math" panose="02040503050406030204" pitchFamily="18" charset="0"/>
                    <a:ea typeface="Cambria Math" panose="02040503050406030204" pitchFamily="18" charset="0"/>
                    <a:cs typeface="B Nazanin" panose="00000400000000000000" pitchFamily="2" charset="-78"/>
                  </a:rPr>
                  <a:t> ولتاژ دو سر خازن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و جریان درون سلف برابرند با: </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21" name="Rectangle 20"/>
              <p:cNvSpPr>
                <a:spLocks noRot="1" noChangeAspect="1" noMove="1" noResize="1" noEditPoints="1" noAdjustHandles="1" noChangeArrowheads="1" noChangeShapeType="1" noTextEdit="1"/>
              </p:cNvSpPr>
              <p:nvPr/>
            </p:nvSpPr>
            <p:spPr>
              <a:xfrm>
                <a:off x="3974948" y="3079988"/>
                <a:ext cx="4928977" cy="353943"/>
              </a:xfrm>
              <a:prstGeom prst="rect">
                <a:avLst/>
              </a:prstGeom>
              <a:blipFill>
                <a:blip r:embed="rId7"/>
                <a:stretch>
                  <a:fillRect t="-1724" r="-618" b="-24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697391" y="3384040"/>
                <a:ext cx="3641190" cy="534377"/>
              </a:xfrm>
              <a:prstGeom prst="rect">
                <a:avLst/>
              </a:prstGeom>
            </p:spPr>
            <p:txBody>
              <a:bodyPr wrap="none">
                <a:spAutoFit/>
              </a:bodyPr>
              <a:lstStyle/>
              <a:p>
                <a:pPr algn="ctr" rtl="1">
                  <a:lnSpc>
                    <a:spcPct val="150000"/>
                  </a:lnSpc>
                  <a:spcAft>
                    <a:spcPts val="800"/>
                  </a:spcAft>
                </a:pPr>
                <a:r>
                  <a:rPr lang="en-US" sz="1650" kern="100" dirty="0" smtClean="0">
                    <a:latin typeface="Cambria Math" panose="02040503050406030204" pitchFamily="18" charset="0"/>
                    <a:ea typeface="Cambria Math" panose="02040503050406030204" pitchFamily="18" charset="0"/>
                    <a:cs typeface="B Nazanin" panose="00000400000000000000" pitchFamily="2" charset="-78"/>
                  </a:rPr>
                  <a:t>V</a:t>
                </a:r>
                <a:r>
                  <a:rPr lang="en-US" sz="1650" kern="100" baseline="-25000" dirty="0">
                    <a:latin typeface="Cambria Math" panose="02040503050406030204" pitchFamily="18" charset="0"/>
                    <a:ea typeface="Cambria Math" panose="02040503050406030204" pitchFamily="18" charset="0"/>
                    <a:cs typeface="B Nazanin" panose="00000400000000000000" pitchFamily="2" charset="-78"/>
                  </a:rPr>
                  <a:t>C</a:t>
                </a:r>
                <a:r>
                  <a:rPr lang="en-US" sz="1650" kern="100" dirty="0">
                    <a:latin typeface="Cambria Math" panose="02040503050406030204" pitchFamily="18" charset="0"/>
                    <a:ea typeface="Cambria Math" panose="02040503050406030204" pitchFamily="18" charset="0"/>
                    <a:cs typeface="B Nazanin" panose="00000400000000000000" pitchFamily="2" charset="-78"/>
                  </a:rPr>
                  <a:t>(t) </a:t>
                </a:r>
                <a:r>
                  <a:rPr lang="en-US" sz="1650" kern="100" dirty="0" smtClean="0">
                    <a:latin typeface="Cambria Math" panose="02040503050406030204" pitchFamily="18" charset="0"/>
                    <a:ea typeface="Cambria Math" panose="02040503050406030204" pitchFamily="18" charset="0"/>
                    <a:cs typeface="B Nazanin" panose="00000400000000000000" pitchFamily="2" charset="-78"/>
                  </a:rPr>
                  <a:t>= </a:t>
                </a:r>
                <a:r>
                  <a:rPr lang="en-US" sz="1650" kern="100" dirty="0">
                    <a:latin typeface="Cambria Math" panose="02040503050406030204" pitchFamily="18" charset="0"/>
                    <a:ea typeface="Cambria Math" panose="02040503050406030204" pitchFamily="18" charset="0"/>
                    <a:cs typeface="B Nazanin" panose="00000400000000000000" pitchFamily="2" charset="-78"/>
                  </a:rPr>
                  <a:t>Re </a:t>
                </a:r>
                <a:r>
                  <a:rPr lang="en-US" sz="1650" kern="100" dirty="0">
                    <a:latin typeface="Cambria Math" panose="02040503050406030204" pitchFamily="18" charset="0"/>
                    <a:ea typeface="Cambria Math" panose="02040503050406030204" pitchFamily="18" charset="0"/>
                    <a:cs typeface="B Nazanin" panose="00000400000000000000" pitchFamily="2" charset="-78"/>
                    <a:sym typeface="Symbol" panose="05050102010706020507" pitchFamily="18" charset="2"/>
                  </a:rPr>
                  <a:t></a:t>
                </a:r>
                <a:r>
                  <a:rPr lang="en-US" sz="1650" kern="100" dirty="0" err="1">
                    <a:latin typeface="Cambria Math" panose="02040503050406030204" pitchFamily="18" charset="0"/>
                    <a:ea typeface="Cambria Math" panose="02040503050406030204" pitchFamily="18" charset="0"/>
                    <a:cs typeface="B Nazanin" panose="00000400000000000000" pitchFamily="2" charset="-78"/>
                  </a:rPr>
                  <a:t>V</a:t>
                </a:r>
                <a14:m>
                  <m:oMath xmlns:m="http://schemas.openxmlformats.org/officeDocument/2006/math">
                    <m:sSup>
                      <m:sSup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pPr>
                      <m:e>
                        <m:r>
                          <a:rPr lang="en-US" sz="1650" b="0" i="1" kern="100" smtClean="0">
                            <a:latin typeface="Cambria Math" panose="02040503050406030204" pitchFamily="18" charset="0"/>
                            <a:ea typeface="Cambria Math" panose="02040503050406030204" pitchFamily="18" charset="0"/>
                            <a:cs typeface="Arial" panose="020B0604020202020204" pitchFamily="34" charset="0"/>
                          </a:rPr>
                          <m:t>𝑒</m:t>
                        </m:r>
                      </m:e>
                      <m:sup>
                        <m:r>
                          <m:rPr>
                            <m:nor/>
                          </m:rPr>
                          <a:rPr lang="en-US" sz="1650" kern="100" dirty="0">
                            <a:latin typeface="Cambria Math" panose="02040503050406030204" pitchFamily="18" charset="0"/>
                            <a:ea typeface="Cambria Math" panose="02040503050406030204" pitchFamily="18" charset="0"/>
                            <a:cs typeface="B Nazanin" panose="00000400000000000000" pitchFamily="2" charset="-78"/>
                          </a:rPr>
                          <m:t>j</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a:rPr lang="en-US" sz="1650" i="1">
                                <a:latin typeface="Cambria Math" panose="02040503050406030204" pitchFamily="18" charset="0"/>
                                <a:ea typeface="Cambria Math" panose="02040503050406030204" pitchFamily="18" charset="0"/>
                              </a:rPr>
                              <m:t>𝑜</m:t>
                            </m:r>
                          </m:sub>
                        </m:sSub>
                        <m:r>
                          <m:rPr>
                            <m:nor/>
                          </m:rPr>
                          <a:rPr lang="en-US" sz="1650" kern="100" dirty="0">
                            <a:latin typeface="Cambria Math" panose="02040503050406030204" pitchFamily="18" charset="0"/>
                            <a:ea typeface="Cambria Math" panose="02040503050406030204" pitchFamily="18" charset="0"/>
                            <a:cs typeface="B Nazanin" panose="00000400000000000000" pitchFamily="2" charset="-78"/>
                          </a:rPr>
                          <m:t>t</m:t>
                        </m:r>
                      </m:sup>
                    </m:sSup>
                  </m:oMath>
                </a14:m>
                <a:r>
                  <a:rPr lang="en-US" sz="1650" kern="100" dirty="0" smtClean="0">
                    <a:latin typeface="Cambria Math" panose="02040503050406030204" pitchFamily="18" charset="0"/>
                    <a:ea typeface="Cambria Math" panose="02040503050406030204" pitchFamily="18" charset="0"/>
                    <a:cs typeface="B Nazanin" panose="00000400000000000000" pitchFamily="2" charset="-78"/>
                    <a:sym typeface="Symbol" panose="05050102010706020507" pitchFamily="18" charset="2"/>
                  </a:rPr>
                  <a:t></a:t>
                </a:r>
                <a:r>
                  <a:rPr lang="en-US" sz="1650" kern="100" dirty="0" smtClean="0">
                    <a:latin typeface="Cambria Math" panose="02040503050406030204" pitchFamily="18" charset="0"/>
                    <a:ea typeface="Cambria Math" panose="02040503050406030204" pitchFamily="18" charset="0"/>
                    <a:cs typeface="B Nazanin" panose="00000400000000000000" pitchFamily="2" charset="-78"/>
                  </a:rPr>
                  <a:t> </a:t>
                </a:r>
                <a:r>
                  <a:rPr lang="en-US" sz="1650" kern="100" dirty="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d>
                      <m:dPr>
                        <m:begChr m:val="|"/>
                        <m:endChr m:val="|"/>
                        <m:ctrlPr>
                          <a:rPr lang="en-US" sz="1650" i="1" kern="100">
                            <a:latin typeface="Cambria Math" panose="02040503050406030204" pitchFamily="18" charset="0"/>
                            <a:ea typeface="Cambria Math" panose="02040503050406030204" pitchFamily="18" charset="0"/>
                            <a:cs typeface="Arial" panose="020B0604020202020204" pitchFamily="34" charset="0"/>
                          </a:rPr>
                        </m:ctrlPr>
                      </m:dPr>
                      <m:e>
                        <m:r>
                          <a:rPr lang="en-US" sz="1650" i="1" kern="100">
                            <a:latin typeface="Cambria Math" panose="02040503050406030204" pitchFamily="18" charset="0"/>
                            <a:ea typeface="Cambria Math" panose="02040503050406030204" pitchFamily="18" charset="0"/>
                            <a:cs typeface="Arial" panose="020B0604020202020204" pitchFamily="34" charset="0"/>
                          </a:rPr>
                          <m:t>𝑉</m:t>
                        </m:r>
                      </m:e>
                    </m:d>
                    <m:r>
                      <a:rPr lang="en-US" sz="1650" b="0" i="1" kern="100" smtClean="0">
                        <a:latin typeface="Cambria Math" panose="02040503050406030204" pitchFamily="18" charset="0"/>
                        <a:ea typeface="Cambria Math" panose="02040503050406030204" pitchFamily="18" charset="0"/>
                        <a:cs typeface="Arial" panose="020B0604020202020204" pitchFamily="34" charset="0"/>
                      </a:rPr>
                      <m:t>𝑐</m:t>
                    </m:r>
                    <m:r>
                      <a:rPr lang="en-US" sz="1650" i="1" kern="100">
                        <a:latin typeface="Cambria Math" panose="02040503050406030204" pitchFamily="18" charset="0"/>
                        <a:ea typeface="Cambria Math" panose="02040503050406030204" pitchFamily="18" charset="0"/>
                        <a:cs typeface="Arial" panose="020B0604020202020204" pitchFamily="34" charset="0"/>
                      </a:rPr>
                      <m:t>𝑜𝑠</m:t>
                    </m:r>
                    <m:r>
                      <a:rPr lang="en-US" sz="1650" i="1" kern="100">
                        <a:latin typeface="Cambria Math" panose="02040503050406030204" pitchFamily="18" charset="0"/>
                        <a:ea typeface="Cambria Math" panose="02040503050406030204" pitchFamily="18" charset="0"/>
                        <a:cs typeface="Arial" panose="020B0604020202020204" pitchFamily="34" charset="0"/>
                      </a:rPr>
                      <m:t>(</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a:rPr lang="en-US" sz="1650" i="1">
                            <a:latin typeface="Cambria Math" panose="02040503050406030204" pitchFamily="18" charset="0"/>
                            <a:ea typeface="Cambria Math" panose="02040503050406030204" pitchFamily="18" charset="0"/>
                          </a:rPr>
                          <m:t>𝑜</m:t>
                        </m:r>
                      </m:sub>
                    </m:sSub>
                    <m:r>
                      <a:rPr lang="en-US" sz="1650" i="1" kern="100">
                        <a:latin typeface="Cambria Math" panose="02040503050406030204" pitchFamily="18" charset="0"/>
                        <a:ea typeface="Cambria Math" panose="02040503050406030204" pitchFamily="18" charset="0"/>
                        <a:cs typeface="Arial" panose="020B0604020202020204" pitchFamily="34" charset="0"/>
                      </a:rPr>
                      <m:t>𝑡</m:t>
                    </m:r>
                    <m:r>
                      <a:rPr lang="en-US" sz="1650" i="1" kern="100">
                        <a:latin typeface="Cambria Math" panose="02040503050406030204" pitchFamily="18" charset="0"/>
                        <a:ea typeface="Cambria Math" panose="02040503050406030204" pitchFamily="18" charset="0"/>
                        <a:cs typeface="Arial" panose="020B0604020202020204" pitchFamily="34" charset="0"/>
                      </a:rPr>
                      <m:t>+</m:t>
                    </m:r>
                    <m:r>
                      <a:rPr lang="en-US" sz="1650" i="1" kern="100">
                        <a:latin typeface="Cambria Math" panose="02040503050406030204" pitchFamily="18" charset="0"/>
                        <a:ea typeface="Cambria Math" panose="02040503050406030204" pitchFamily="18" charset="0"/>
                        <a:cs typeface="Arial" panose="020B0604020202020204" pitchFamily="34" charset="0"/>
                      </a:rPr>
                      <m:t>𝑉</m:t>
                    </m:r>
                    <m:r>
                      <a:rPr lang="en-US" sz="1650" i="1" kern="100">
                        <a:latin typeface="Cambria Math" panose="02040503050406030204" pitchFamily="18" charset="0"/>
                        <a:ea typeface="Cambria Math" panose="02040503050406030204" pitchFamily="18" charset="0"/>
                        <a:cs typeface="Arial" panose="020B0604020202020204" pitchFamily="34" charset="0"/>
                      </a:rPr>
                      <m:t>)</m:t>
                    </m:r>
                  </m:oMath>
                </a14:m>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23" name="Rectangle 22"/>
              <p:cNvSpPr>
                <a:spLocks noRot="1" noChangeAspect="1" noMove="1" noResize="1" noEditPoints="1" noAdjustHandles="1" noChangeArrowheads="1" noChangeShapeType="1" noTextEdit="1"/>
              </p:cNvSpPr>
              <p:nvPr/>
            </p:nvSpPr>
            <p:spPr>
              <a:xfrm>
                <a:off x="2697391" y="3384040"/>
                <a:ext cx="3641190" cy="534377"/>
              </a:xfrm>
              <a:prstGeom prst="rect">
                <a:avLst/>
              </a:prstGeom>
              <a:blipFill>
                <a:blip r:embed="rId8"/>
                <a:stretch>
                  <a:fillRect l="-167" b="-3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448569" y="3901803"/>
                <a:ext cx="7476046" cy="754630"/>
              </a:xfrm>
              <a:prstGeom prst="rect">
                <a:avLst/>
              </a:prstGeom>
            </p:spPr>
            <p:txBody>
              <a:bodyPr wrap="square">
                <a:spAutoFit/>
              </a:bodyPr>
              <a:lstStyle/>
              <a:p>
                <a14:m>
                  <m:oMath xmlns:m="http://schemas.openxmlformats.org/officeDocument/2006/math">
                    <m:sSub>
                      <m:sSubPr>
                        <m:ctrlPr>
                          <a:rPr lang="en-US" sz="1650" i="1" smtClean="0">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𝑖</m:t>
                        </m:r>
                      </m:e>
                      <m:sub>
                        <m:r>
                          <a:rPr lang="en-US" sz="1650" i="1">
                            <a:latin typeface="Cambria Math" panose="02040503050406030204" pitchFamily="18" charset="0"/>
                            <a:ea typeface="Cambria Math" panose="02040503050406030204" pitchFamily="18" charset="0"/>
                          </a:rPr>
                          <m:t>𝐿</m:t>
                        </m:r>
                      </m:sub>
                    </m:sSub>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𝑡</m:t>
                        </m:r>
                      </m:e>
                    </m:d>
                    <m:r>
                      <a:rPr lang="en-US" sz="1650">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𝑅𝑒</m:t>
                    </m:r>
                    <m:r>
                      <a:rPr lang="en-US" sz="1650">
                        <a:latin typeface="Cambria Math" panose="02040503050406030204" pitchFamily="18" charset="0"/>
                        <a:ea typeface="Cambria Math" panose="02040503050406030204" pitchFamily="18" charset="0"/>
                      </a:rPr>
                      <m:t> </m:t>
                    </m:r>
                    <m:d>
                      <m:dPr>
                        <m:begChr m:val="["/>
                        <m:endChr m:val="]"/>
                        <m:ctrlPr>
                          <a:rPr lang="en-US" sz="1650" i="1">
                            <a:latin typeface="Cambria Math" panose="02040503050406030204" pitchFamily="18" charset="0"/>
                            <a:ea typeface="Cambria Math" panose="02040503050406030204" pitchFamily="18" charset="0"/>
                          </a:rPr>
                        </m:ctrlPr>
                      </m:dPr>
                      <m:e>
                        <m:f>
                          <m:fPr>
                            <m:ctrlPr>
                              <a:rPr lang="en-US" sz="1650" i="1">
                                <a:latin typeface="Cambria Math" panose="02040503050406030204" pitchFamily="18" charset="0"/>
                                <a:ea typeface="Cambria Math" panose="02040503050406030204" pitchFamily="18" charset="0"/>
                              </a:rPr>
                            </m:ctrlPr>
                          </m:fPr>
                          <m:num>
                            <m:r>
                              <a:rPr lang="en-US" sz="1650" i="1">
                                <a:latin typeface="Cambria Math" panose="02040503050406030204" pitchFamily="18" charset="0"/>
                                <a:ea typeface="Cambria Math" panose="02040503050406030204" pitchFamily="18" charset="0"/>
                              </a:rPr>
                              <m:t>𝑉</m:t>
                            </m:r>
                          </m:num>
                          <m:den>
                            <m:r>
                              <a:rPr lang="en-US" sz="1650" i="1">
                                <a:latin typeface="Cambria Math" panose="02040503050406030204" pitchFamily="18" charset="0"/>
                                <a:ea typeface="Cambria Math" panose="02040503050406030204" pitchFamily="18" charset="0"/>
                              </a:rPr>
                              <m:t>𝑗</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a:rPr lang="en-US" sz="1650" i="1">
                                    <a:latin typeface="Cambria Math" panose="02040503050406030204" pitchFamily="18" charset="0"/>
                                    <a:ea typeface="Cambria Math" panose="02040503050406030204" pitchFamily="18" charset="0"/>
                                  </a:rPr>
                                  <m:t>𝑜</m:t>
                                </m:r>
                              </m:sub>
                            </m:sSub>
                            <m:r>
                              <a:rPr lang="en-US" sz="1650" i="1">
                                <a:latin typeface="Cambria Math" panose="02040503050406030204" pitchFamily="18" charset="0"/>
                                <a:ea typeface="Cambria Math" panose="02040503050406030204" pitchFamily="18" charset="0"/>
                              </a:rPr>
                              <m:t>𝐿</m:t>
                            </m:r>
                          </m:den>
                        </m:f>
                        <m:r>
                          <a:rPr lang="en-US" sz="1650">
                            <a:latin typeface="Cambria Math" panose="02040503050406030204" pitchFamily="18" charset="0"/>
                            <a:ea typeface="Cambria Math" panose="02040503050406030204" pitchFamily="18" charset="0"/>
                          </a:rPr>
                          <m:t>.</m:t>
                        </m:r>
                        <m:sSup>
                          <m:sSupPr>
                            <m:ctrlPr>
                              <a:rPr lang="en-US" sz="1650" i="1">
                                <a:latin typeface="Cambria Math" panose="02040503050406030204" pitchFamily="18" charset="0"/>
                                <a:ea typeface="Cambria Math" panose="02040503050406030204" pitchFamily="18" charset="0"/>
                              </a:rPr>
                            </m:ctrlPr>
                          </m:sSupPr>
                          <m:e>
                            <m:r>
                              <a:rPr lang="en-US" sz="1650" i="1">
                                <a:latin typeface="Cambria Math" panose="02040503050406030204" pitchFamily="18" charset="0"/>
                                <a:ea typeface="Cambria Math" panose="02040503050406030204" pitchFamily="18" charset="0"/>
                              </a:rPr>
                              <m:t>𝑒</m:t>
                            </m:r>
                          </m:e>
                          <m:sup>
                            <m:r>
                              <a:rPr lang="en-US" sz="1650" i="1">
                                <a:latin typeface="Cambria Math" panose="02040503050406030204" pitchFamily="18" charset="0"/>
                                <a:ea typeface="Cambria Math" panose="02040503050406030204" pitchFamily="18" charset="0"/>
                              </a:rPr>
                              <m:t>𝑗</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a:rPr lang="en-US" sz="1650" i="1">
                                    <a:latin typeface="Cambria Math" panose="02040503050406030204" pitchFamily="18" charset="0"/>
                                    <a:ea typeface="Cambria Math" panose="02040503050406030204" pitchFamily="18" charset="0"/>
                                  </a:rPr>
                                  <m:t>𝑜</m:t>
                                </m:r>
                              </m:sub>
                            </m:sSub>
                            <m:r>
                              <a:rPr lang="en-US" sz="1650" i="1">
                                <a:latin typeface="Cambria Math" panose="02040503050406030204" pitchFamily="18" charset="0"/>
                                <a:ea typeface="Cambria Math" panose="02040503050406030204" pitchFamily="18" charset="0"/>
                              </a:rPr>
                              <m:t>𝑡</m:t>
                            </m:r>
                          </m:sup>
                        </m:sSup>
                      </m:e>
                    </m:d>
                    <m:r>
                      <a:rPr lang="en-US" sz="1650">
                        <a:latin typeface="Cambria Math" panose="02040503050406030204" pitchFamily="18" charset="0"/>
                        <a:ea typeface="Cambria Math" panose="02040503050406030204" pitchFamily="18" charset="0"/>
                      </a:rPr>
                      <m:t>=</m:t>
                    </m:r>
                    <m:f>
                      <m:fPr>
                        <m:ctrlPr>
                          <a:rPr lang="en-US" sz="1650" i="1">
                            <a:latin typeface="Cambria Math" panose="02040503050406030204" pitchFamily="18" charset="0"/>
                            <a:ea typeface="Cambria Math" panose="02040503050406030204" pitchFamily="18" charset="0"/>
                          </a:rPr>
                        </m:ctrlPr>
                      </m:fPr>
                      <m:num>
                        <m:d>
                          <m:dPr>
                            <m:begChr m:val="|"/>
                            <m:endChr m:val="|"/>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𝑉</m:t>
                            </m:r>
                          </m:e>
                        </m:d>
                      </m:num>
                      <m:den>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a:rPr lang="en-US" sz="1650">
                                <a:latin typeface="Cambria Math" panose="02040503050406030204" pitchFamily="18" charset="0"/>
                                <a:ea typeface="Cambria Math" panose="02040503050406030204" pitchFamily="18" charset="0"/>
                              </a:rPr>
                              <m:t>0</m:t>
                            </m:r>
                          </m:sub>
                        </m:sSub>
                        <m:r>
                          <a:rPr lang="en-US" sz="1650" i="1">
                            <a:latin typeface="Cambria Math" panose="02040503050406030204" pitchFamily="18" charset="0"/>
                            <a:ea typeface="Cambria Math" panose="02040503050406030204" pitchFamily="18" charset="0"/>
                          </a:rPr>
                          <m:t>𝐿</m:t>
                        </m:r>
                      </m:den>
                    </m:f>
                    <m:r>
                      <a:rPr lang="en-US" sz="1650" i="1">
                        <a:latin typeface="Cambria Math" panose="02040503050406030204" pitchFamily="18" charset="0"/>
                        <a:ea typeface="Cambria Math" panose="02040503050406030204" pitchFamily="18" charset="0"/>
                      </a:rPr>
                      <m:t>𝐶𝑜𝑠</m:t>
                    </m:r>
                    <m:r>
                      <a:rPr lang="en-US" sz="1650">
                        <a:latin typeface="Cambria Math" panose="02040503050406030204" pitchFamily="18" charset="0"/>
                        <a:ea typeface="Cambria Math" panose="02040503050406030204" pitchFamily="18" charset="0"/>
                      </a:rPr>
                      <m:t>(</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a:rPr lang="en-US" sz="1650" i="1">
                            <a:latin typeface="Cambria Math" panose="02040503050406030204" pitchFamily="18" charset="0"/>
                            <a:ea typeface="Cambria Math" panose="02040503050406030204" pitchFamily="18" charset="0"/>
                          </a:rPr>
                          <m:t>𝑜</m:t>
                        </m:r>
                      </m:sub>
                    </m:sSub>
                    <m:r>
                      <a:rPr lang="en-US" sz="1650" i="1">
                        <a:latin typeface="Cambria Math" panose="02040503050406030204" pitchFamily="18" charset="0"/>
                        <a:ea typeface="Cambria Math" panose="02040503050406030204" pitchFamily="18" charset="0"/>
                      </a:rPr>
                      <m:t>𝑡</m:t>
                    </m:r>
                    <m:r>
                      <a:rPr lang="en-US" sz="1650">
                        <a:latin typeface="Cambria Math" panose="02040503050406030204" pitchFamily="18" charset="0"/>
                        <a:ea typeface="Cambria Math" panose="02040503050406030204" pitchFamily="18" charset="0"/>
                      </a:rPr>
                      <m:t>+</m:t>
                    </m:r>
                    <m:r>
                      <a:rPr lang="en-US" sz="1650" b="0">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𝑉</m:t>
                    </m:r>
                    <m:r>
                      <a:rPr lang="en-US" sz="1650">
                        <a:latin typeface="Cambria Math" panose="02040503050406030204" pitchFamily="18" charset="0"/>
                        <a:ea typeface="Cambria Math" panose="02040503050406030204" pitchFamily="18" charset="0"/>
                      </a:rPr>
                      <m:t>−</m:t>
                    </m:r>
                    <m:r>
                      <a:rPr lang="en-US" sz="1650">
                        <a:latin typeface="Cambria Math" panose="02040503050406030204" pitchFamily="18" charset="0"/>
                        <a:ea typeface="Cambria Math" panose="02040503050406030204" pitchFamily="18" charset="0"/>
                      </a:rPr>
                      <m:t>90</m:t>
                    </m:r>
                    <m:r>
                      <a:rPr lang="en-US" sz="1650">
                        <a:latin typeface="Cambria Math" panose="02040503050406030204" pitchFamily="18" charset="0"/>
                        <a:ea typeface="Cambria Math" panose="02040503050406030204" pitchFamily="18" charset="0"/>
                      </a:rPr>
                      <m:t>)</m:t>
                    </m:r>
                  </m:oMath>
                </a14:m>
                <a:r>
                  <a:rPr lang="en-US" sz="1650" dirty="0">
                    <a:ea typeface="Cambria Math" panose="02040503050406030204" pitchFamily="18" charset="0"/>
                  </a:rPr>
                  <a:t> </a:t>
                </a:r>
                <a14:m>
                  <m:oMath xmlns:m="http://schemas.openxmlformats.org/officeDocument/2006/math">
                    <m:r>
                      <a:rPr lang="en-US" sz="1650">
                        <a:latin typeface="Cambria Math" panose="02040503050406030204" pitchFamily="18" charset="0"/>
                        <a:ea typeface="Cambria Math" panose="02040503050406030204" pitchFamily="18" charset="0"/>
                      </a:rPr>
                      <m:t>=</m:t>
                    </m:r>
                    <m:f>
                      <m:fPr>
                        <m:ctrlPr>
                          <a:rPr lang="en-US" sz="1650" i="1">
                            <a:latin typeface="Cambria Math" panose="02040503050406030204" pitchFamily="18" charset="0"/>
                            <a:ea typeface="Cambria Math" panose="02040503050406030204" pitchFamily="18" charset="0"/>
                          </a:rPr>
                        </m:ctrlPr>
                      </m:fPr>
                      <m:num>
                        <m:d>
                          <m:dPr>
                            <m:begChr m:val="|"/>
                            <m:endChr m:val="|"/>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𝑉</m:t>
                            </m:r>
                          </m:e>
                        </m:d>
                      </m:num>
                      <m:den>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m:rPr>
                                <m:sty m:val="p"/>
                              </m:rPr>
                              <a:rPr lang="en-US" sz="1650" b="0" i="0" smtClean="0">
                                <a:latin typeface="Cambria Math" panose="02040503050406030204" pitchFamily="18" charset="0"/>
                                <a:ea typeface="Cambria Math" panose="02040503050406030204" pitchFamily="18" charset="0"/>
                              </a:rPr>
                              <m:t>o</m:t>
                            </m:r>
                          </m:sub>
                        </m:sSub>
                        <m:r>
                          <a:rPr lang="en-US" sz="1650" i="1">
                            <a:latin typeface="Cambria Math" panose="02040503050406030204" pitchFamily="18" charset="0"/>
                            <a:ea typeface="Cambria Math" panose="02040503050406030204" pitchFamily="18" charset="0"/>
                          </a:rPr>
                          <m:t>𝐿</m:t>
                        </m:r>
                      </m:den>
                    </m:f>
                    <m:r>
                      <a:rPr lang="en-US" sz="1650" i="1">
                        <a:latin typeface="Cambria Math" panose="02040503050406030204" pitchFamily="18" charset="0"/>
                        <a:ea typeface="Cambria Math" panose="02040503050406030204" pitchFamily="18" charset="0"/>
                      </a:rPr>
                      <m:t>𝑆𝑖𝑛</m:t>
                    </m:r>
                    <m:r>
                      <a:rPr lang="en-US" sz="1650">
                        <a:latin typeface="Cambria Math" panose="02040503050406030204" pitchFamily="18" charset="0"/>
                        <a:ea typeface="Cambria Math" panose="02040503050406030204" pitchFamily="18" charset="0"/>
                      </a:rPr>
                      <m:t> (</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𝜔</m:t>
                        </m:r>
                      </m:e>
                      <m:sub>
                        <m:r>
                          <m:rPr>
                            <m:sty m:val="p"/>
                          </m:rPr>
                          <a:rPr lang="en-US" sz="1650" b="0" i="0" smtClean="0">
                            <a:latin typeface="Cambria Math" panose="02040503050406030204" pitchFamily="18" charset="0"/>
                            <a:ea typeface="Cambria Math" panose="02040503050406030204" pitchFamily="18" charset="0"/>
                          </a:rPr>
                          <m:t>o</m:t>
                        </m:r>
                      </m:sub>
                    </m:sSub>
                    <m:r>
                      <a:rPr lang="en-US" sz="1650" i="1">
                        <a:latin typeface="Cambria Math" panose="02040503050406030204" pitchFamily="18" charset="0"/>
                        <a:ea typeface="Cambria Math" panose="02040503050406030204" pitchFamily="18" charset="0"/>
                      </a:rPr>
                      <m:t>𝑡</m:t>
                    </m:r>
                    <m:r>
                      <a:rPr lang="en-US" sz="1650">
                        <a:latin typeface="Cambria Math" panose="02040503050406030204" pitchFamily="18" charset="0"/>
                        <a:ea typeface="Cambria Math" panose="02040503050406030204" pitchFamily="18" charset="0"/>
                      </a:rPr>
                      <m:t>+</m:t>
                    </m:r>
                    <m:r>
                      <a:rPr lang="en-US" sz="1650">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𝑉</m:t>
                    </m:r>
                    <m:r>
                      <a:rPr lang="en-US" sz="1650" i="1">
                        <a:latin typeface="Cambria Math" panose="02040503050406030204" pitchFamily="18" charset="0"/>
                        <a:ea typeface="Cambria Math" panose="02040503050406030204" pitchFamily="18" charset="0"/>
                      </a:rPr>
                      <m:t>)</m:t>
                    </m:r>
                  </m:oMath>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a:p>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25" name="Rectangle 24"/>
              <p:cNvSpPr>
                <a:spLocks noRot="1" noChangeAspect="1" noMove="1" noResize="1" noEditPoints="1" noAdjustHandles="1" noChangeArrowheads="1" noChangeShapeType="1" noTextEdit="1"/>
              </p:cNvSpPr>
              <p:nvPr/>
            </p:nvSpPr>
            <p:spPr>
              <a:xfrm>
                <a:off x="1448569" y="3901803"/>
                <a:ext cx="7476046" cy="754630"/>
              </a:xfrm>
              <a:prstGeom prst="rect">
                <a:avLst/>
              </a:prstGeom>
              <a:blipFill>
                <a:blip r:embed="rId9"/>
                <a:stretch>
                  <a:fillRect/>
                </a:stretch>
              </a:blipFill>
            </p:spPr>
            <p:txBody>
              <a:bodyPr/>
              <a:lstStyle/>
              <a:p>
                <a:r>
                  <a:rPr lang="en-US">
                    <a:noFill/>
                  </a:rPr>
                  <a:t> </a:t>
                </a:r>
              </a:p>
            </p:txBody>
          </p:sp>
        </mc:Fallback>
      </mc:AlternateContent>
      <p:sp>
        <p:nvSpPr>
          <p:cNvPr id="29" name="Rectangle 28"/>
          <p:cNvSpPr/>
          <p:nvPr/>
        </p:nvSpPr>
        <p:spPr>
          <a:xfrm>
            <a:off x="5942380" y="4252089"/>
            <a:ext cx="2935419" cy="473206"/>
          </a:xfrm>
          <a:prstGeom prst="rect">
            <a:avLst/>
          </a:prstGeom>
        </p:spPr>
        <p:txBody>
          <a:bodyPr wrap="none">
            <a:spAutoFit/>
          </a:bodyPr>
          <a:lstStyle/>
          <a:p>
            <a:pPr algn="just" rtl="1">
              <a:lnSpc>
                <a:spcPct val="150000"/>
              </a:lnSpc>
              <a:spcAft>
                <a:spcPts val="800"/>
              </a:spcAft>
            </a:pPr>
            <a:r>
              <a:rPr lang="fa-IR" sz="1650" kern="100" dirty="0">
                <a:latin typeface="Cambria Math" panose="02040503050406030204" pitchFamily="18" charset="0"/>
                <a:ea typeface="Cambria Math" panose="02040503050406030204" pitchFamily="18" charset="0"/>
                <a:cs typeface="B Nazanin" panose="00000400000000000000" pitchFamily="2" charset="-78"/>
              </a:rPr>
              <a:t>انرژی کل ذخیره شده در مدار چنین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است: </a:t>
            </a:r>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30" name="Rectangle 29"/>
              <p:cNvSpPr/>
              <p:nvPr/>
            </p:nvSpPr>
            <p:spPr>
              <a:xfrm>
                <a:off x="1140972" y="4631370"/>
                <a:ext cx="6754028" cy="530530"/>
              </a:xfrm>
              <a:prstGeom prst="rect">
                <a:avLst/>
              </a:prstGeom>
            </p:spPr>
            <p:txBody>
              <a:bodyPr wrap="none">
                <a:spAutoFit/>
              </a:bodyPr>
              <a:lstStyle/>
              <a:p>
                <a14:m>
                  <m:oMath xmlns:m="http://schemas.openxmlformats.org/officeDocument/2006/math">
                    <m:sSub>
                      <m:sSubPr>
                        <m:ctrlPr>
                          <a:rPr lang="en-US" sz="1650" i="1" smtClean="0">
                            <a:latin typeface="Cambria Math" panose="02040503050406030204" pitchFamily="18" charset="0"/>
                            <a:ea typeface="Cambria Math" panose="02040503050406030204" pitchFamily="18" charset="0"/>
                          </a:rPr>
                        </m:ctrlPr>
                      </m:sSubPr>
                      <m:e>
                        <m:r>
                          <m:rPr>
                            <m:nor/>
                          </m:rPr>
                          <a:rPr lang="el-GR" sz="1650" dirty="0">
                            <a:latin typeface="Cambria Math" panose="02040503050406030204" pitchFamily="18" charset="0"/>
                            <a:ea typeface="Cambria Math" panose="02040503050406030204" pitchFamily="18" charset="0"/>
                            <a:cs typeface="B Nazanin" panose="00000400000000000000" pitchFamily="2" charset="-78"/>
                          </a:rPr>
                          <m:t>ξ</m:t>
                        </m:r>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𝑡</m:t>
                            </m:r>
                          </m:e>
                        </m:d>
                        <m:r>
                          <m:rPr>
                            <m:nor/>
                          </m:rPr>
                          <a:rPr lang="fa-IR" sz="1650" b="0" i="0" dirty="0" smtClean="0">
                            <a:latin typeface="Cambria Math" panose="02040503050406030204" pitchFamily="18" charset="0"/>
                            <a:ea typeface="Cambria Math" panose="02040503050406030204" pitchFamily="18" charset="0"/>
                            <a:cs typeface="B Nazanin" panose="00000400000000000000" pitchFamily="2" charset="-78"/>
                          </a:rPr>
                          <m:t>=</m:t>
                        </m:r>
                        <m:r>
                          <m:rPr>
                            <m:nor/>
                          </m:rPr>
                          <a:rPr lang="el-GR" sz="1650" dirty="0">
                            <a:latin typeface="Cambria Math" panose="02040503050406030204" pitchFamily="18" charset="0"/>
                            <a:ea typeface="Cambria Math" panose="02040503050406030204" pitchFamily="18" charset="0"/>
                            <a:cs typeface="B Nazanin" panose="00000400000000000000" pitchFamily="2" charset="-78"/>
                          </a:rPr>
                          <m:t>ξ</m:t>
                        </m:r>
                      </m:e>
                      <m:sub>
                        <m:r>
                          <a:rPr lang="en-US" sz="1650" i="1">
                            <a:latin typeface="Cambria Math" panose="02040503050406030204" pitchFamily="18" charset="0"/>
                            <a:ea typeface="Cambria Math" panose="02040503050406030204" pitchFamily="18" charset="0"/>
                          </a:rPr>
                          <m:t>𝐸</m:t>
                        </m:r>
                      </m:sub>
                    </m:sSub>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𝑡</m:t>
                        </m:r>
                      </m:e>
                    </m:d>
                  </m:oMath>
                </a14:m>
                <a:r>
                  <a:rPr lang="en-US" sz="1650" dirty="0" smtClean="0">
                    <a:latin typeface="Cambria Math" panose="02040503050406030204" pitchFamily="18" charset="0"/>
                    <a:ea typeface="Cambria Math" panose="02040503050406030204" pitchFamily="18" charset="0"/>
                    <a:cs typeface="B Nazanin" panose="00000400000000000000" pitchFamily="2" charset="-78"/>
                  </a:rPr>
                  <a:t>+</a:t>
                </a:r>
                <a14:m>
                  <m:oMath xmlns:m="http://schemas.openxmlformats.org/officeDocument/2006/math">
                    <m:sSub>
                      <m:sSubPr>
                        <m:ctrlPr>
                          <a:rPr lang="en-US" sz="1650" i="1">
                            <a:latin typeface="Cambria Math" panose="02040503050406030204" pitchFamily="18" charset="0"/>
                            <a:ea typeface="Cambria Math" panose="02040503050406030204" pitchFamily="18" charset="0"/>
                          </a:rPr>
                        </m:ctrlPr>
                      </m:sSubPr>
                      <m:e>
                        <m:r>
                          <m:rPr>
                            <m:nor/>
                          </m:rPr>
                          <a:rPr lang="el-GR" sz="1650" dirty="0">
                            <a:latin typeface="Cambria Math" panose="02040503050406030204" pitchFamily="18" charset="0"/>
                            <a:ea typeface="Cambria Math" panose="02040503050406030204" pitchFamily="18" charset="0"/>
                            <a:cs typeface="B Nazanin" panose="00000400000000000000" pitchFamily="2" charset="-78"/>
                          </a:rPr>
                          <m:t>ξ</m:t>
                        </m:r>
                      </m:e>
                      <m:sub>
                        <m:r>
                          <a:rPr lang="en-US" sz="1650" i="1">
                            <a:latin typeface="Cambria Math" panose="02040503050406030204" pitchFamily="18" charset="0"/>
                            <a:ea typeface="Cambria Math" panose="02040503050406030204" pitchFamily="18" charset="0"/>
                          </a:rPr>
                          <m:t>𝑀</m:t>
                        </m:r>
                      </m:sub>
                    </m:sSub>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𝑡</m:t>
                        </m:r>
                      </m:e>
                    </m:d>
                    <m:r>
                      <a:rPr lang="en-US" sz="1650">
                        <a:latin typeface="Cambria Math" panose="02040503050406030204" pitchFamily="18" charset="0"/>
                        <a:ea typeface="Cambria Math" panose="02040503050406030204" pitchFamily="18" charset="0"/>
                      </a:rPr>
                      <m:t>=</m:t>
                    </m:r>
                    <m:r>
                      <m:rPr>
                        <m:nor/>
                      </m:rPr>
                      <a:rPr lang="en-US" sz="1650" kern="100" dirty="0">
                        <a:latin typeface="Cambria Math" panose="02040503050406030204" pitchFamily="18" charset="0"/>
                        <a:ea typeface="Cambria Math" panose="02040503050406030204" pitchFamily="18" charset="0"/>
                        <a:cs typeface="B Nazanin" panose="00000400000000000000" pitchFamily="2" charset="-78"/>
                      </a:rPr>
                      <m:t>= </m:t>
                    </m:r>
                    <m:f>
                      <m:fPr>
                        <m:ctrlPr>
                          <a:rPr lang="en-US" sz="1650" i="1" kern="100">
                            <a:latin typeface="Cambria Math" panose="02040503050406030204" pitchFamily="18" charset="0"/>
                            <a:ea typeface="Cambria Math" panose="02040503050406030204" pitchFamily="18" charset="0"/>
                            <a:cs typeface="Arial" panose="020B0604020202020204" pitchFamily="34" charset="0"/>
                          </a:rPr>
                        </m:ctrlPr>
                      </m:fPr>
                      <m:num>
                        <m:r>
                          <a:rPr lang="en-US" sz="1650" i="1" kern="100">
                            <a:latin typeface="Cambria Math" panose="02040503050406030204" pitchFamily="18" charset="0"/>
                            <a:ea typeface="Cambria Math" panose="02040503050406030204" pitchFamily="18" charset="0"/>
                            <a:cs typeface="Arial" panose="020B0604020202020204" pitchFamily="34" charset="0"/>
                          </a:rPr>
                          <m:t>1</m:t>
                        </m:r>
                      </m:num>
                      <m:den>
                        <m:r>
                          <a:rPr lang="en-US" sz="1650" i="1" kern="100">
                            <a:latin typeface="Cambria Math" panose="02040503050406030204" pitchFamily="18" charset="0"/>
                            <a:ea typeface="Cambria Math" panose="02040503050406030204" pitchFamily="18" charset="0"/>
                            <a:cs typeface="Arial" panose="020B0604020202020204" pitchFamily="34" charset="0"/>
                          </a:rPr>
                          <m:t>2</m:t>
                        </m:r>
                      </m:den>
                    </m:f>
                    <m:r>
                      <a:rPr lang="en-US" sz="1650" i="1" kern="100">
                        <a:latin typeface="Cambria Math" panose="02040503050406030204" pitchFamily="18" charset="0"/>
                        <a:ea typeface="Cambria Math" panose="02040503050406030204" pitchFamily="18" charset="0"/>
                        <a:cs typeface="Arial" panose="020B0604020202020204" pitchFamily="34" charset="0"/>
                      </a:rPr>
                      <m:t>𝐶</m:t>
                    </m:r>
                    <m:sSup>
                      <m:sSup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pPr>
                      <m:e>
                        <m:d>
                          <m:dPr>
                            <m:begChr m:val="|"/>
                            <m:endChr m:val="|"/>
                            <m:ctrlPr>
                              <a:rPr lang="en-US" sz="1650" i="1" kern="100">
                                <a:latin typeface="Cambria Math" panose="02040503050406030204" pitchFamily="18" charset="0"/>
                                <a:ea typeface="Cambria Math" panose="02040503050406030204" pitchFamily="18" charset="0"/>
                                <a:cs typeface="Arial" panose="020B0604020202020204" pitchFamily="34" charset="0"/>
                              </a:rPr>
                            </m:ctrlPr>
                          </m:dPr>
                          <m:e>
                            <m:r>
                              <a:rPr lang="en-US" sz="1650" i="1" kern="100">
                                <a:latin typeface="Cambria Math" panose="02040503050406030204" pitchFamily="18" charset="0"/>
                                <a:ea typeface="Cambria Math" panose="02040503050406030204" pitchFamily="18" charset="0"/>
                                <a:cs typeface="Arial" panose="020B0604020202020204" pitchFamily="34" charset="0"/>
                              </a:rPr>
                              <m:t>𝑉</m:t>
                            </m:r>
                          </m:e>
                        </m:d>
                      </m:e>
                      <m:sup>
                        <m:r>
                          <a:rPr lang="en-US" sz="1650" i="1" kern="100">
                            <a:latin typeface="Cambria Math" panose="02040503050406030204" pitchFamily="18" charset="0"/>
                            <a:ea typeface="Cambria Math" panose="02040503050406030204" pitchFamily="18" charset="0"/>
                            <a:cs typeface="Arial" panose="020B0604020202020204" pitchFamily="34" charset="0"/>
                          </a:rPr>
                          <m:t>2</m:t>
                        </m:r>
                      </m:sup>
                    </m:sSup>
                    <m:sSup>
                      <m:sSup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pPr>
                      <m:e>
                        <m:r>
                          <a:rPr lang="en-US" sz="1650" b="0" i="1" kern="100" smtClean="0">
                            <a:latin typeface="Cambria Math" panose="02040503050406030204" pitchFamily="18" charset="0"/>
                            <a:ea typeface="Cambria Math" panose="02040503050406030204" pitchFamily="18" charset="0"/>
                            <a:cs typeface="Arial" panose="020B0604020202020204" pitchFamily="34" charset="0"/>
                          </a:rPr>
                          <m:t>𝑐</m:t>
                        </m:r>
                        <m:r>
                          <a:rPr lang="en-US" sz="1650" i="1" kern="100">
                            <a:latin typeface="Cambria Math" panose="02040503050406030204" pitchFamily="18" charset="0"/>
                            <a:ea typeface="Cambria Math" panose="02040503050406030204" pitchFamily="18" charset="0"/>
                            <a:cs typeface="Arial" panose="020B0604020202020204" pitchFamily="34" charset="0"/>
                          </a:rPr>
                          <m:t>𝑜𝑠</m:t>
                        </m:r>
                      </m:e>
                      <m:sup>
                        <m:r>
                          <a:rPr lang="en-US" sz="1650" i="1" kern="100">
                            <a:latin typeface="Cambria Math" panose="02040503050406030204" pitchFamily="18" charset="0"/>
                            <a:ea typeface="Cambria Math" panose="02040503050406030204" pitchFamily="18" charset="0"/>
                            <a:cs typeface="Arial" panose="020B0604020202020204" pitchFamily="34" charset="0"/>
                          </a:rPr>
                          <m:t>2</m:t>
                        </m:r>
                      </m:sup>
                    </m:sSup>
                    <m:d>
                      <m:dPr>
                        <m:ctrlPr>
                          <a:rPr lang="en-US" sz="1650" i="1" kern="100">
                            <a:latin typeface="Cambria Math" panose="02040503050406030204" pitchFamily="18" charset="0"/>
                            <a:ea typeface="Cambria Math" panose="02040503050406030204" pitchFamily="18" charset="0"/>
                            <a:cs typeface="Arial" panose="020B0604020202020204" pitchFamily="34" charset="0"/>
                          </a:rPr>
                        </m:ctrlPr>
                      </m:dPr>
                      <m:e>
                        <m:sSub>
                          <m:sSub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bPr>
                          <m:e>
                            <m:r>
                              <a:rPr lang="en-US" sz="1650" i="1" kern="100">
                                <a:latin typeface="Cambria Math" panose="02040503050406030204" pitchFamily="18" charset="0"/>
                                <a:ea typeface="Cambria Math" panose="02040503050406030204" pitchFamily="18" charset="0"/>
                                <a:cs typeface="Arial" panose="020B0604020202020204" pitchFamily="34" charset="0"/>
                              </a:rPr>
                              <m:t>𝜔</m:t>
                            </m:r>
                          </m:e>
                          <m:sub>
                            <m:r>
                              <a:rPr lang="en-US" sz="1650" b="0" i="1" kern="100" smtClean="0">
                                <a:latin typeface="Cambria Math" panose="02040503050406030204" pitchFamily="18" charset="0"/>
                                <a:ea typeface="Cambria Math" panose="02040503050406030204" pitchFamily="18" charset="0"/>
                                <a:cs typeface="Arial" panose="020B0604020202020204" pitchFamily="34" charset="0"/>
                              </a:rPr>
                              <m:t>𝑜</m:t>
                            </m:r>
                          </m:sub>
                        </m:sSub>
                        <m:r>
                          <a:rPr lang="en-US" sz="1650" i="1" kern="100">
                            <a:latin typeface="Cambria Math" panose="02040503050406030204" pitchFamily="18" charset="0"/>
                            <a:ea typeface="Cambria Math" panose="02040503050406030204" pitchFamily="18" charset="0"/>
                            <a:cs typeface="Arial" panose="020B0604020202020204" pitchFamily="34" charset="0"/>
                          </a:rPr>
                          <m:t>𝑡</m:t>
                        </m:r>
                        <m:r>
                          <a:rPr lang="en-US" sz="1650" i="1" kern="100">
                            <a:latin typeface="Cambria Math" panose="02040503050406030204" pitchFamily="18" charset="0"/>
                            <a:ea typeface="Cambria Math" panose="02040503050406030204" pitchFamily="18" charset="0"/>
                            <a:cs typeface="Arial" panose="020B0604020202020204" pitchFamily="34" charset="0"/>
                          </a:rPr>
                          <m:t>+</m:t>
                        </m:r>
                        <m:r>
                          <a:rPr lang="en-US" sz="1650">
                            <a:latin typeface="Cambria Math" panose="02040503050406030204" pitchFamily="18" charset="0"/>
                            <a:ea typeface="Cambria Math" panose="02040503050406030204" pitchFamily="18" charset="0"/>
                          </a:rPr>
                          <m:t>∠</m:t>
                        </m:r>
                        <m:r>
                          <a:rPr lang="en-US" sz="1650" i="1" kern="100">
                            <a:latin typeface="Cambria Math" panose="02040503050406030204" pitchFamily="18" charset="0"/>
                            <a:ea typeface="Cambria Math" panose="02040503050406030204" pitchFamily="18" charset="0"/>
                            <a:cs typeface="Arial" panose="020B0604020202020204" pitchFamily="34" charset="0"/>
                          </a:rPr>
                          <m:t>𝑉</m:t>
                        </m:r>
                      </m:e>
                    </m:d>
                    <m:r>
                      <a:rPr lang="en-US" sz="1650" i="1" kern="100">
                        <a:latin typeface="Cambria Math" panose="02040503050406030204" pitchFamily="18" charset="0"/>
                        <a:ea typeface="Cambria Math" panose="02040503050406030204" pitchFamily="18" charset="0"/>
                        <a:cs typeface="Arial" panose="020B0604020202020204" pitchFamily="34" charset="0"/>
                      </a:rPr>
                      <m:t>+ </m:t>
                    </m:r>
                    <m:f>
                      <m:fPr>
                        <m:ctrlPr>
                          <a:rPr lang="en-US" sz="1650" i="1" kern="100">
                            <a:latin typeface="Cambria Math" panose="02040503050406030204" pitchFamily="18" charset="0"/>
                            <a:ea typeface="Cambria Math" panose="02040503050406030204" pitchFamily="18" charset="0"/>
                            <a:cs typeface="Arial" panose="020B0604020202020204" pitchFamily="34" charset="0"/>
                          </a:rPr>
                        </m:ctrlPr>
                      </m:fPr>
                      <m:num>
                        <m:r>
                          <a:rPr lang="en-US" sz="1650" i="1" kern="100">
                            <a:latin typeface="Cambria Math" panose="02040503050406030204" pitchFamily="18" charset="0"/>
                            <a:ea typeface="Cambria Math" panose="02040503050406030204" pitchFamily="18" charset="0"/>
                            <a:cs typeface="Arial" panose="020B0604020202020204" pitchFamily="34" charset="0"/>
                          </a:rPr>
                          <m:t>1</m:t>
                        </m:r>
                      </m:num>
                      <m:den>
                        <m:r>
                          <a:rPr lang="en-US" sz="1650" i="1" kern="100">
                            <a:latin typeface="Cambria Math" panose="02040503050406030204" pitchFamily="18" charset="0"/>
                            <a:ea typeface="Cambria Math" panose="02040503050406030204" pitchFamily="18" charset="0"/>
                            <a:cs typeface="Arial" panose="020B0604020202020204" pitchFamily="34" charset="0"/>
                          </a:rPr>
                          <m:t>2</m:t>
                        </m:r>
                      </m:den>
                    </m:f>
                    <m:r>
                      <a:rPr lang="en-US" sz="1650" i="1" kern="100">
                        <a:latin typeface="Cambria Math" panose="02040503050406030204" pitchFamily="18" charset="0"/>
                        <a:ea typeface="Cambria Math" panose="02040503050406030204" pitchFamily="18" charset="0"/>
                        <a:cs typeface="Arial" panose="020B0604020202020204" pitchFamily="34" charset="0"/>
                      </a:rPr>
                      <m:t>𝐿</m:t>
                    </m:r>
                    <m:r>
                      <a:rPr lang="en-US" sz="1650" i="1" kern="100">
                        <a:latin typeface="Cambria Math" panose="02040503050406030204" pitchFamily="18" charset="0"/>
                        <a:ea typeface="Cambria Math" panose="02040503050406030204" pitchFamily="18" charset="0"/>
                        <a:cs typeface="Arial" panose="020B0604020202020204" pitchFamily="34" charset="0"/>
                      </a:rPr>
                      <m:t> </m:t>
                    </m:r>
                    <m:f>
                      <m:fPr>
                        <m:ctrlPr>
                          <a:rPr lang="en-US" sz="1650" i="1" kern="100">
                            <a:latin typeface="Cambria Math" panose="02040503050406030204" pitchFamily="18" charset="0"/>
                            <a:ea typeface="Cambria Math" panose="02040503050406030204" pitchFamily="18" charset="0"/>
                            <a:cs typeface="Arial" panose="020B0604020202020204" pitchFamily="34" charset="0"/>
                          </a:rPr>
                        </m:ctrlPr>
                      </m:fPr>
                      <m:num>
                        <m:sSup>
                          <m:sSup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pPr>
                          <m:e>
                            <m:d>
                              <m:dPr>
                                <m:begChr m:val="|"/>
                                <m:endChr m:val="|"/>
                                <m:ctrlPr>
                                  <a:rPr lang="en-US" sz="1650" i="1" kern="100">
                                    <a:latin typeface="Cambria Math" panose="02040503050406030204" pitchFamily="18" charset="0"/>
                                    <a:ea typeface="Cambria Math" panose="02040503050406030204" pitchFamily="18" charset="0"/>
                                    <a:cs typeface="Arial" panose="020B0604020202020204" pitchFamily="34" charset="0"/>
                                  </a:rPr>
                                </m:ctrlPr>
                              </m:dPr>
                              <m:e>
                                <m:r>
                                  <a:rPr lang="en-US" sz="1650" i="1" kern="100">
                                    <a:latin typeface="Cambria Math" panose="02040503050406030204" pitchFamily="18" charset="0"/>
                                    <a:ea typeface="Cambria Math" panose="02040503050406030204" pitchFamily="18" charset="0"/>
                                    <a:cs typeface="Arial" panose="020B0604020202020204" pitchFamily="34" charset="0"/>
                                  </a:rPr>
                                  <m:t>𝑉</m:t>
                                </m:r>
                              </m:e>
                            </m:d>
                          </m:e>
                          <m:sup>
                            <m:r>
                              <a:rPr lang="en-US" sz="1650" i="1" kern="100">
                                <a:latin typeface="Cambria Math" panose="02040503050406030204" pitchFamily="18" charset="0"/>
                                <a:ea typeface="Cambria Math" panose="02040503050406030204" pitchFamily="18" charset="0"/>
                                <a:cs typeface="Arial" panose="020B0604020202020204" pitchFamily="34" charset="0"/>
                              </a:rPr>
                              <m:t>2</m:t>
                            </m:r>
                          </m:sup>
                        </m:sSup>
                      </m:num>
                      <m:den>
                        <m:sSubSup>
                          <m:sSubSup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bSupPr>
                          <m:e>
                            <m:r>
                              <a:rPr lang="en-US" sz="1650" i="1" kern="100">
                                <a:latin typeface="Cambria Math" panose="02040503050406030204" pitchFamily="18" charset="0"/>
                                <a:ea typeface="Cambria Math" panose="02040503050406030204" pitchFamily="18" charset="0"/>
                                <a:cs typeface="Arial" panose="020B0604020202020204" pitchFamily="34" charset="0"/>
                              </a:rPr>
                              <m:t>𝜔</m:t>
                            </m:r>
                          </m:e>
                          <m:sub>
                            <m:r>
                              <a:rPr lang="en-US" sz="1650" b="0" i="1" kern="100" smtClean="0">
                                <a:latin typeface="Cambria Math" panose="02040503050406030204" pitchFamily="18" charset="0"/>
                                <a:ea typeface="Cambria Math" panose="02040503050406030204" pitchFamily="18" charset="0"/>
                                <a:cs typeface="Arial" panose="020B0604020202020204" pitchFamily="34" charset="0"/>
                              </a:rPr>
                              <m:t>𝑜</m:t>
                            </m:r>
                          </m:sub>
                          <m:sup>
                            <m:r>
                              <a:rPr lang="en-US" sz="1650" i="1" kern="100">
                                <a:latin typeface="Cambria Math" panose="02040503050406030204" pitchFamily="18" charset="0"/>
                                <a:ea typeface="Cambria Math" panose="02040503050406030204" pitchFamily="18" charset="0"/>
                                <a:cs typeface="Arial" panose="020B0604020202020204" pitchFamily="34" charset="0"/>
                              </a:rPr>
                              <m:t>2</m:t>
                            </m:r>
                          </m:sup>
                        </m:sSubSup>
                        <m:sSup>
                          <m:sSup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pPr>
                          <m:e>
                            <m:r>
                              <a:rPr lang="en-US" sz="1650" i="1" kern="100">
                                <a:latin typeface="Cambria Math" panose="02040503050406030204" pitchFamily="18" charset="0"/>
                                <a:ea typeface="Cambria Math" panose="02040503050406030204" pitchFamily="18" charset="0"/>
                                <a:cs typeface="Arial" panose="020B0604020202020204" pitchFamily="34" charset="0"/>
                              </a:rPr>
                              <m:t>𝐿</m:t>
                            </m:r>
                          </m:e>
                          <m:sup>
                            <m:r>
                              <a:rPr lang="en-US" sz="1650" i="1" kern="100">
                                <a:latin typeface="Cambria Math" panose="02040503050406030204" pitchFamily="18" charset="0"/>
                                <a:ea typeface="Cambria Math" panose="02040503050406030204" pitchFamily="18" charset="0"/>
                                <a:cs typeface="Arial" panose="020B0604020202020204" pitchFamily="34" charset="0"/>
                              </a:rPr>
                              <m:t>2</m:t>
                            </m:r>
                          </m:sup>
                        </m:sSup>
                      </m:den>
                    </m:f>
                    <m:sSup>
                      <m:sSup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pPr>
                      <m:e>
                        <m:r>
                          <a:rPr lang="en-US" sz="1650" b="0" i="1" kern="100" smtClean="0">
                            <a:latin typeface="Cambria Math" panose="02040503050406030204" pitchFamily="18" charset="0"/>
                            <a:ea typeface="Cambria Math" panose="02040503050406030204" pitchFamily="18" charset="0"/>
                            <a:cs typeface="Arial" panose="020B0604020202020204" pitchFamily="34" charset="0"/>
                          </a:rPr>
                          <m:t>𝑠</m:t>
                        </m:r>
                        <m:r>
                          <a:rPr lang="en-US" sz="1650" i="1" kern="100">
                            <a:latin typeface="Cambria Math" panose="02040503050406030204" pitchFamily="18" charset="0"/>
                            <a:ea typeface="Cambria Math" panose="02040503050406030204" pitchFamily="18" charset="0"/>
                            <a:cs typeface="Arial" panose="020B0604020202020204" pitchFamily="34" charset="0"/>
                          </a:rPr>
                          <m:t>𝑖𝑛</m:t>
                        </m:r>
                      </m:e>
                      <m:sup>
                        <m:r>
                          <a:rPr lang="en-US" sz="1650" i="1" kern="100">
                            <a:latin typeface="Cambria Math" panose="02040503050406030204" pitchFamily="18" charset="0"/>
                            <a:ea typeface="Cambria Math" panose="02040503050406030204" pitchFamily="18" charset="0"/>
                            <a:cs typeface="Arial" panose="020B0604020202020204" pitchFamily="34" charset="0"/>
                          </a:rPr>
                          <m:t>2</m:t>
                        </m:r>
                      </m:sup>
                    </m:sSup>
                    <m:r>
                      <a:rPr lang="en-US" sz="1650" i="1" kern="100">
                        <a:latin typeface="Cambria Math" panose="02040503050406030204" pitchFamily="18" charset="0"/>
                        <a:ea typeface="Cambria Math" panose="02040503050406030204" pitchFamily="18" charset="0"/>
                        <a:cs typeface="Arial" panose="020B0604020202020204" pitchFamily="34" charset="0"/>
                      </a:rPr>
                      <m:t>(</m:t>
                    </m:r>
                    <m:sSub>
                      <m:sSub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bPr>
                      <m:e>
                        <m:r>
                          <a:rPr lang="en-US" sz="1650" i="1" kern="100">
                            <a:latin typeface="Cambria Math" panose="02040503050406030204" pitchFamily="18" charset="0"/>
                            <a:ea typeface="Cambria Math" panose="02040503050406030204" pitchFamily="18" charset="0"/>
                            <a:cs typeface="Arial" panose="020B0604020202020204" pitchFamily="34" charset="0"/>
                          </a:rPr>
                          <m:t>𝜔</m:t>
                        </m:r>
                      </m:e>
                      <m:sub>
                        <m:r>
                          <a:rPr lang="en-US" sz="1650" b="0" i="1" kern="100" smtClean="0">
                            <a:latin typeface="Cambria Math" panose="02040503050406030204" pitchFamily="18" charset="0"/>
                            <a:ea typeface="Cambria Math" panose="02040503050406030204" pitchFamily="18" charset="0"/>
                            <a:cs typeface="Arial" panose="020B0604020202020204" pitchFamily="34" charset="0"/>
                          </a:rPr>
                          <m:t>𝑜</m:t>
                        </m:r>
                      </m:sub>
                    </m:sSub>
                    <m:r>
                      <a:rPr lang="en-US" sz="1650" i="1" kern="100">
                        <a:latin typeface="Cambria Math" panose="02040503050406030204" pitchFamily="18" charset="0"/>
                        <a:ea typeface="Cambria Math" panose="02040503050406030204" pitchFamily="18" charset="0"/>
                        <a:cs typeface="Arial" panose="020B0604020202020204" pitchFamily="34" charset="0"/>
                      </a:rPr>
                      <m:t>𝑡</m:t>
                    </m:r>
                    <m:r>
                      <a:rPr lang="en-US" sz="1650" i="1" kern="100">
                        <a:latin typeface="Cambria Math" panose="02040503050406030204" pitchFamily="18" charset="0"/>
                        <a:ea typeface="Cambria Math" panose="02040503050406030204" pitchFamily="18" charset="0"/>
                        <a:cs typeface="Arial" panose="020B0604020202020204" pitchFamily="34" charset="0"/>
                      </a:rPr>
                      <m:t>+</m:t>
                    </m:r>
                    <m:r>
                      <a:rPr lang="en-US" sz="1650">
                        <a:latin typeface="Cambria Math" panose="02040503050406030204" pitchFamily="18" charset="0"/>
                        <a:ea typeface="Cambria Math" panose="02040503050406030204" pitchFamily="18" charset="0"/>
                      </a:rPr>
                      <m:t>∠</m:t>
                    </m:r>
                    <m:r>
                      <a:rPr lang="en-US" sz="1650" i="1" kern="100">
                        <a:latin typeface="Cambria Math" panose="02040503050406030204" pitchFamily="18" charset="0"/>
                        <a:ea typeface="Cambria Math" panose="02040503050406030204" pitchFamily="18" charset="0"/>
                        <a:cs typeface="Arial" panose="020B0604020202020204" pitchFamily="34" charset="0"/>
                      </a:rPr>
                      <m:t>𝑉</m:t>
                    </m:r>
                    <m:r>
                      <a:rPr lang="en-US" sz="1650" i="1" kern="100">
                        <a:latin typeface="Cambria Math" panose="02040503050406030204" pitchFamily="18" charset="0"/>
                        <a:ea typeface="Cambria Math" panose="02040503050406030204" pitchFamily="18" charset="0"/>
                        <a:cs typeface="Arial" panose="020B0604020202020204" pitchFamily="34" charset="0"/>
                      </a:rPr>
                      <m:t>)</m:t>
                    </m:r>
                  </m:oMath>
                </a14:m>
                <a:endParaRPr lang="en-US" sz="1650" kern="10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30" name="Rectangle 29"/>
              <p:cNvSpPr>
                <a:spLocks noRot="1" noChangeAspect="1" noMove="1" noResize="1" noEditPoints="1" noAdjustHandles="1" noChangeArrowheads="1" noChangeShapeType="1" noTextEdit="1"/>
              </p:cNvSpPr>
              <p:nvPr/>
            </p:nvSpPr>
            <p:spPr>
              <a:xfrm>
                <a:off x="1140972" y="4631370"/>
                <a:ext cx="6754028" cy="530530"/>
              </a:xfrm>
              <a:prstGeom prst="rect">
                <a:avLst/>
              </a:prstGeom>
              <a:blipFill>
                <a:blip r:embed="rId10"/>
                <a:stretch>
                  <a:fillRect l="-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p:cNvSpPr/>
              <p:nvPr/>
            </p:nvSpPr>
            <p:spPr>
              <a:xfrm>
                <a:off x="5186592" y="5046396"/>
                <a:ext cx="3744871" cy="452560"/>
              </a:xfrm>
              <a:prstGeom prst="rect">
                <a:avLst/>
              </a:prstGeom>
            </p:spPr>
            <p:txBody>
              <a:bodyPr wrap="none">
                <a:spAutoFit/>
              </a:bodyPr>
              <a:lstStyle/>
              <a:p>
                <a:pPr algn="r" rtl="1"/>
                <a:r>
                  <a:rPr lang="fa-IR" sz="1650" dirty="0">
                    <a:latin typeface="Cambria Math" panose="02040503050406030204" pitchFamily="18" charset="0"/>
                    <a:ea typeface="Cambria Math" panose="02040503050406030204" pitchFamily="18" charset="0"/>
                    <a:cs typeface="B Nazanin" panose="00000400000000000000" pitchFamily="2" charset="-78"/>
                  </a:rPr>
                  <a:t>با توجه به این که </a:t>
                </a:r>
                <a14:m>
                  <m:oMath xmlns:m="http://schemas.openxmlformats.org/officeDocument/2006/math">
                    <m:sSubSup>
                      <m:sSubSupPr>
                        <m:ctrlPr>
                          <a:rPr lang="en-US" sz="1650" i="1">
                            <a:latin typeface="Cambria Math" panose="02040503050406030204" pitchFamily="18" charset="0"/>
                            <a:ea typeface="Cambria Math" panose="02040503050406030204" pitchFamily="18" charset="0"/>
                          </a:rPr>
                        </m:ctrlPr>
                      </m:sSubSupPr>
                      <m:e>
                        <m:r>
                          <a:rPr lang="en-US" sz="1650" i="1">
                            <a:latin typeface="Cambria Math" panose="02040503050406030204" pitchFamily="18" charset="0"/>
                            <a:ea typeface="Cambria Math" panose="02040503050406030204" pitchFamily="18" charset="0"/>
                            <a:cs typeface="Arial" panose="020B0604020202020204" pitchFamily="34" charset="0"/>
                          </a:rPr>
                          <m:t>𝜔</m:t>
                        </m:r>
                      </m:e>
                      <m:sub>
                        <m:r>
                          <a:rPr lang="en-US" sz="1650" i="1">
                            <a:latin typeface="Cambria Math" panose="02040503050406030204" pitchFamily="18" charset="0"/>
                            <a:ea typeface="Cambria Math" panose="02040503050406030204" pitchFamily="18" charset="0"/>
                            <a:cs typeface="Arial" panose="020B0604020202020204" pitchFamily="34" charset="0"/>
                          </a:rPr>
                          <m:t>0</m:t>
                        </m:r>
                      </m:sub>
                      <m:sup>
                        <m:r>
                          <a:rPr lang="en-US" sz="1650" i="1">
                            <a:latin typeface="Cambria Math" panose="02040503050406030204" pitchFamily="18" charset="0"/>
                            <a:ea typeface="Cambria Math" panose="02040503050406030204" pitchFamily="18" charset="0"/>
                            <a:cs typeface="Arial" panose="020B0604020202020204" pitchFamily="34" charset="0"/>
                          </a:rPr>
                          <m:t>2</m:t>
                        </m:r>
                      </m:sup>
                    </m:sSubSup>
                    <m:r>
                      <a:rPr lang="en-US" sz="1650" i="1">
                        <a:latin typeface="Cambria Math" panose="02040503050406030204" pitchFamily="18" charset="0"/>
                        <a:ea typeface="Cambria Math" panose="02040503050406030204" pitchFamily="18" charset="0"/>
                        <a:cs typeface="Arial" panose="020B0604020202020204" pitchFamily="34" charset="0"/>
                      </a:rPr>
                      <m:t>=</m:t>
                    </m:r>
                    <m:f>
                      <m:fPr>
                        <m:ctrlPr>
                          <a:rPr lang="en-US" sz="1650" i="1">
                            <a:latin typeface="Cambria Math" panose="02040503050406030204" pitchFamily="18" charset="0"/>
                            <a:ea typeface="Cambria Math" panose="02040503050406030204" pitchFamily="18" charset="0"/>
                          </a:rPr>
                        </m:ctrlPr>
                      </m:fPr>
                      <m:num>
                        <m:r>
                          <a:rPr lang="en-US" sz="1650" i="1">
                            <a:latin typeface="Cambria Math" panose="02040503050406030204" pitchFamily="18" charset="0"/>
                            <a:ea typeface="Cambria Math" panose="02040503050406030204" pitchFamily="18" charset="0"/>
                            <a:cs typeface="Arial" panose="020B0604020202020204" pitchFamily="34" charset="0"/>
                          </a:rPr>
                          <m:t>1</m:t>
                        </m:r>
                      </m:num>
                      <m:den>
                        <m:r>
                          <a:rPr lang="en-US" sz="1650" i="1">
                            <a:latin typeface="Cambria Math" panose="02040503050406030204" pitchFamily="18" charset="0"/>
                            <a:ea typeface="Cambria Math" panose="02040503050406030204" pitchFamily="18" charset="0"/>
                            <a:cs typeface="Arial" panose="020B0604020202020204" pitchFamily="34" charset="0"/>
                          </a:rPr>
                          <m:t>𝐿𝐶</m:t>
                        </m:r>
                      </m:den>
                    </m:f>
                  </m:oMath>
                </a14:m>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است، به دست </a:t>
                </a:r>
                <a:r>
                  <a:rPr lang="fa-IR" sz="1650" dirty="0">
                    <a:latin typeface="Cambria Math" panose="02040503050406030204" pitchFamily="18" charset="0"/>
                    <a:ea typeface="Cambria Math" panose="02040503050406030204" pitchFamily="18" charset="0"/>
                    <a:cs typeface="B Nazanin" panose="00000400000000000000" pitchFamily="2" charset="-78"/>
                  </a:rPr>
                  <a:t>می آوریم: </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34" name="Rectangle 33"/>
              <p:cNvSpPr>
                <a:spLocks noRot="1" noChangeAspect="1" noMove="1" noResize="1" noEditPoints="1" noAdjustHandles="1" noChangeArrowheads="1" noChangeShapeType="1" noTextEdit="1"/>
              </p:cNvSpPr>
              <p:nvPr/>
            </p:nvSpPr>
            <p:spPr>
              <a:xfrm>
                <a:off x="5186592" y="5046396"/>
                <a:ext cx="3744871" cy="452560"/>
              </a:xfrm>
              <a:prstGeom prst="rect">
                <a:avLst/>
              </a:prstGeom>
              <a:blipFill>
                <a:blip r:embed="rId11"/>
                <a:stretch>
                  <a:fillRect l="-163" r="-977" b="-12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p:cNvSpPr/>
              <p:nvPr/>
            </p:nvSpPr>
            <p:spPr>
              <a:xfrm>
                <a:off x="3405525" y="5231478"/>
                <a:ext cx="2000288" cy="5677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sz="1650" dirty="0" smtClean="0">
                          <a:latin typeface="Cambria Math" panose="02040503050406030204" pitchFamily="18" charset="0"/>
                          <a:ea typeface="Cambria Math" panose="02040503050406030204" pitchFamily="18" charset="0"/>
                          <a:cs typeface="B Nazanin" panose="00000400000000000000" pitchFamily="2" charset="-78"/>
                        </a:rPr>
                        <m:t>ξ</m:t>
                      </m:r>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𝑡</m:t>
                          </m:r>
                        </m:e>
                      </m:d>
                      <m:r>
                        <m:rPr>
                          <m:nor/>
                        </m:rPr>
                        <a:rPr lang="en-US" sz="1650" b="0" i="0" dirty="0" smtClean="0">
                          <a:latin typeface="Cambria Math" panose="02040503050406030204" pitchFamily="18" charset="0"/>
                          <a:ea typeface="Cambria Math" panose="02040503050406030204" pitchFamily="18" charset="0"/>
                          <a:cs typeface="B Nazanin" panose="00000400000000000000" pitchFamily="2" charset="-78"/>
                        </a:rPr>
                        <m:t>=</m:t>
                      </m:r>
                      <m:f>
                        <m:fPr>
                          <m:ctrlPr>
                            <a:rPr lang="en-US" sz="1650" i="1">
                              <a:latin typeface="Cambria Math" panose="02040503050406030204" pitchFamily="18" charset="0"/>
                              <a:ea typeface="Cambria Math" panose="02040503050406030204" pitchFamily="18" charset="0"/>
                            </a:rPr>
                          </m:ctrlPr>
                        </m:fPr>
                        <m:num>
                          <m:r>
                            <a:rPr lang="en-US" sz="1650">
                              <a:latin typeface="Cambria Math" panose="02040503050406030204" pitchFamily="18" charset="0"/>
                              <a:ea typeface="Cambria Math" panose="02040503050406030204" pitchFamily="18" charset="0"/>
                            </a:rPr>
                            <m:t>1</m:t>
                          </m:r>
                        </m:num>
                        <m:den>
                          <m:r>
                            <a:rPr lang="en-US" sz="1650">
                              <a:latin typeface="Cambria Math" panose="02040503050406030204" pitchFamily="18" charset="0"/>
                              <a:ea typeface="Cambria Math" panose="02040503050406030204" pitchFamily="18" charset="0"/>
                            </a:rPr>
                            <m:t>2</m:t>
                          </m:r>
                        </m:den>
                      </m:f>
                      <m:r>
                        <a:rPr lang="en-US" sz="1650" i="1">
                          <a:latin typeface="Cambria Math" panose="02040503050406030204" pitchFamily="18" charset="0"/>
                          <a:ea typeface="Cambria Math" panose="02040503050406030204" pitchFamily="18" charset="0"/>
                        </a:rPr>
                        <m:t>𝐶</m:t>
                      </m:r>
                      <m:sSup>
                        <m:sSupPr>
                          <m:ctrlPr>
                            <a:rPr lang="en-US" sz="1650" i="1">
                              <a:latin typeface="Cambria Math" panose="02040503050406030204" pitchFamily="18" charset="0"/>
                              <a:ea typeface="Cambria Math" panose="02040503050406030204" pitchFamily="18" charset="0"/>
                            </a:rPr>
                          </m:ctrlPr>
                        </m:sSupPr>
                        <m:e>
                          <m:d>
                            <m:dPr>
                              <m:begChr m:val="|"/>
                              <m:endChr m:val="|"/>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𝑉</m:t>
                              </m:r>
                            </m:e>
                          </m:d>
                        </m:e>
                        <m:sup>
                          <m:r>
                            <a:rPr lang="en-US" sz="1650">
                              <a:latin typeface="Cambria Math" panose="02040503050406030204" pitchFamily="18" charset="0"/>
                              <a:ea typeface="Cambria Math" panose="02040503050406030204" pitchFamily="18" charset="0"/>
                            </a:rPr>
                            <m:t>2</m:t>
                          </m:r>
                        </m:sup>
                      </m:sSup>
                    </m:oMath>
                  </m:oMathPara>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35" name="Rectangle 34"/>
              <p:cNvSpPr>
                <a:spLocks noRot="1" noChangeAspect="1" noMove="1" noResize="1" noEditPoints="1" noAdjustHandles="1" noChangeArrowheads="1" noChangeShapeType="1" noTextEdit="1"/>
              </p:cNvSpPr>
              <p:nvPr/>
            </p:nvSpPr>
            <p:spPr>
              <a:xfrm>
                <a:off x="3405525" y="5231478"/>
                <a:ext cx="2000288" cy="567720"/>
              </a:xfrm>
              <a:prstGeom prst="rect">
                <a:avLst/>
              </a:prstGeom>
              <a:blipFill>
                <a:blip r:embed="rId12"/>
                <a:stretch>
                  <a:fillRect/>
                </a:stretch>
              </a:blipFill>
            </p:spPr>
            <p:txBody>
              <a:bodyPr/>
              <a:lstStyle/>
              <a:p>
                <a:r>
                  <a:rPr lang="en-US">
                    <a:noFill/>
                  </a:rPr>
                  <a:t> </a:t>
                </a:r>
              </a:p>
            </p:txBody>
          </p:sp>
        </mc:Fallback>
      </mc:AlternateContent>
      <p:sp>
        <p:nvSpPr>
          <p:cNvPr id="37" name="Rectangle 36"/>
          <p:cNvSpPr/>
          <p:nvPr/>
        </p:nvSpPr>
        <p:spPr>
          <a:xfrm>
            <a:off x="304800" y="5782193"/>
            <a:ext cx="8599125" cy="646331"/>
          </a:xfrm>
          <a:prstGeom prst="rect">
            <a:avLst/>
          </a:prstGeom>
        </p:spPr>
        <p:txBody>
          <a:bodyPr wrap="square">
            <a:spAutoFit/>
          </a:bodyPr>
          <a:lstStyle/>
          <a:p>
            <a:pPr algn="just" rtl="1"/>
            <a:r>
              <a:rPr lang="fa-IR" b="1" dirty="0">
                <a:latin typeface="Cambria Math" panose="02040503050406030204" pitchFamily="18" charset="0"/>
                <a:ea typeface="Cambria Math" panose="02040503050406030204" pitchFamily="18" charset="0"/>
                <a:cs typeface="B Nazanin" panose="00000400000000000000" pitchFamily="2" charset="-78"/>
              </a:rPr>
              <a:t>بنابراین در حالت </a:t>
            </a:r>
            <a:r>
              <a:rPr lang="fa-IR" b="1" dirty="0" smtClean="0">
                <a:latin typeface="Cambria Math" panose="02040503050406030204" pitchFamily="18" charset="0"/>
                <a:ea typeface="Cambria Math" panose="02040503050406030204" pitchFamily="18" charset="0"/>
                <a:cs typeface="B Nazanin" panose="00000400000000000000" pitchFamily="2" charset="-78"/>
              </a:rPr>
              <a:t>تشدید، </a:t>
            </a:r>
            <a:r>
              <a:rPr lang="fa-IR" b="1" dirty="0">
                <a:latin typeface="Cambria Math" panose="02040503050406030204" pitchFamily="18" charset="0"/>
                <a:ea typeface="Cambria Math" panose="02040503050406030204" pitchFamily="18" charset="0"/>
                <a:cs typeface="B Nazanin" panose="00000400000000000000" pitchFamily="2" charset="-78"/>
              </a:rPr>
              <a:t>انرژی کل ذخیره شده در سلف و خازن مقدار ثابت است و به </a:t>
            </a:r>
            <a:r>
              <a:rPr lang="en-US" b="1" i="1" dirty="0">
                <a:latin typeface="Cambria Math" panose="02040503050406030204" pitchFamily="18" charset="0"/>
                <a:ea typeface="Cambria Math" panose="02040503050406030204" pitchFamily="18" charset="0"/>
                <a:cs typeface="B Nazanin" panose="00000400000000000000" pitchFamily="2" charset="-78"/>
              </a:rPr>
              <a:t>t</a:t>
            </a:r>
            <a:r>
              <a:rPr lang="fa-IR" b="1" dirty="0">
                <a:latin typeface="Cambria Math" panose="02040503050406030204" pitchFamily="18" charset="0"/>
                <a:ea typeface="Cambria Math" panose="02040503050406030204" pitchFamily="18" charset="0"/>
                <a:cs typeface="B Nazanin" panose="00000400000000000000" pitchFamily="2" charset="-78"/>
              </a:rPr>
              <a:t> بستگی ندارد</a:t>
            </a:r>
            <a:r>
              <a:rPr lang="fa-IR" b="1" dirty="0" smtClean="0">
                <a:latin typeface="Cambria Math" panose="02040503050406030204" pitchFamily="18" charset="0"/>
                <a:ea typeface="Cambria Math" panose="02040503050406030204" pitchFamily="18" charset="0"/>
                <a:cs typeface="B Nazanin" panose="00000400000000000000" pitchFamily="2" charset="-78"/>
              </a:rPr>
              <a:t>. </a:t>
            </a:r>
            <a:r>
              <a:rPr lang="fa-IR" dirty="0" smtClean="0">
                <a:latin typeface="Cambria Math" panose="02040503050406030204" pitchFamily="18" charset="0"/>
                <a:ea typeface="Cambria Math" panose="02040503050406030204" pitchFamily="18" charset="0"/>
                <a:cs typeface="B Nazanin" panose="00000400000000000000" pitchFamily="2" charset="-78"/>
              </a:rPr>
              <a:t>در نتیجه داریم:</a:t>
            </a:r>
            <a:endParaRPr lang="en-US" dirty="0">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39" name="Rectangle 38"/>
              <p:cNvSpPr/>
              <p:nvPr/>
            </p:nvSpPr>
            <p:spPr>
              <a:xfrm>
                <a:off x="1429919" y="6164891"/>
                <a:ext cx="5951501" cy="556691"/>
              </a:xfrm>
              <a:prstGeom prst="rect">
                <a:avLst/>
              </a:prstGeom>
            </p:spPr>
            <p:txBody>
              <a:bodyPr wrap="none">
                <a:spAutoFit/>
              </a:bodyPr>
              <a:lstStyle/>
              <a:p>
                <a:pPr algn="r" rtl="1"/>
                <a14:m>
                  <m:oMath xmlns:m="http://schemas.openxmlformats.org/officeDocument/2006/math">
                    <m:r>
                      <a:rPr lang="en-US" sz="1700" b="1" i="0" smtClean="0">
                        <a:solidFill>
                          <a:srgbClr val="FF0000"/>
                        </a:solidFill>
                        <a:latin typeface="Cambria Math" panose="02040503050406030204" pitchFamily="18" charset="0"/>
                      </a:rPr>
                      <m:t>𝐐</m:t>
                    </m:r>
                    <m:r>
                      <a:rPr lang="en-US" sz="1700" b="1" i="0">
                        <a:solidFill>
                          <a:srgbClr val="FF0000"/>
                        </a:solidFill>
                        <a:latin typeface="Cambria Math" panose="02040503050406030204" pitchFamily="18" charset="0"/>
                      </a:rPr>
                      <m:t>=</m:t>
                    </m:r>
                    <m:sSub>
                      <m:sSubPr>
                        <m:ctrlPr>
                          <a:rPr lang="en-US" sz="1700" b="1" i="1">
                            <a:solidFill>
                              <a:srgbClr val="FF0000"/>
                            </a:solidFill>
                            <a:latin typeface="Cambria Math" panose="02040503050406030204" pitchFamily="18" charset="0"/>
                          </a:rPr>
                        </m:ctrlPr>
                      </m:sSubPr>
                      <m:e>
                        <m:r>
                          <a:rPr lang="en-US" sz="1700" b="1" i="1">
                            <a:solidFill>
                              <a:srgbClr val="FF0000"/>
                            </a:solidFill>
                            <a:latin typeface="Cambria Math" panose="02040503050406030204" pitchFamily="18" charset="0"/>
                          </a:rPr>
                          <m:t>𝝎</m:t>
                        </m:r>
                      </m:e>
                      <m:sub>
                        <m:r>
                          <a:rPr lang="en-US" sz="1700" b="1" i="0" smtClean="0">
                            <a:solidFill>
                              <a:srgbClr val="FF0000"/>
                            </a:solidFill>
                            <a:latin typeface="Cambria Math" panose="02040503050406030204" pitchFamily="18" charset="0"/>
                          </a:rPr>
                          <m:t>𝐨</m:t>
                        </m:r>
                      </m:sub>
                    </m:sSub>
                    <m:f>
                      <m:fPr>
                        <m:ctrlPr>
                          <a:rPr lang="en-US" sz="1700" b="1" i="1">
                            <a:solidFill>
                              <a:srgbClr val="FF0000"/>
                            </a:solidFill>
                            <a:latin typeface="Cambria Math" panose="02040503050406030204" pitchFamily="18" charset="0"/>
                          </a:rPr>
                        </m:ctrlPr>
                      </m:fPr>
                      <m:num>
                        <m:r>
                          <a:rPr lang="en-US" sz="1700" b="1" i="0">
                            <a:solidFill>
                              <a:srgbClr val="FF0000"/>
                            </a:solidFill>
                            <a:latin typeface="Cambria Math" panose="02040503050406030204" pitchFamily="18" charset="0"/>
                          </a:rPr>
                          <m:t>شده</m:t>
                        </m:r>
                        <m:r>
                          <a:rPr lang="en-US" sz="1700" b="1" i="0">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ذخیره</m:t>
                        </m:r>
                        <m:r>
                          <a:rPr lang="en-US" sz="1700" b="1" i="0">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انرژی</m:t>
                        </m:r>
                        <m:r>
                          <a:rPr lang="en-US" sz="1700" b="1" i="0">
                            <a:solidFill>
                              <a:srgbClr val="FF0000"/>
                            </a:solidFill>
                            <a:latin typeface="Cambria Math" panose="02040503050406030204" pitchFamily="18" charset="0"/>
                          </a:rPr>
                          <m:t> </m:t>
                        </m:r>
                      </m:num>
                      <m:den>
                        <m:r>
                          <a:rPr lang="en-US" sz="1700" b="1" i="0">
                            <a:solidFill>
                              <a:srgbClr val="FF0000"/>
                            </a:solidFill>
                            <a:latin typeface="Cambria Math" panose="02040503050406030204" pitchFamily="18" charset="0"/>
                          </a:rPr>
                          <m:t>مقاومت</m:t>
                        </m:r>
                        <m:r>
                          <a:rPr lang="en-US" sz="1700" b="1" i="0">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یک</m:t>
                        </m:r>
                        <m:r>
                          <a:rPr lang="en-US" sz="1700" b="1" i="0">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در</m:t>
                        </m:r>
                        <m:r>
                          <a:rPr lang="en-US" sz="1700" b="1" i="0">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شده</m:t>
                        </m:r>
                        <m:r>
                          <a:rPr lang="en-US" sz="1700" b="1" i="0">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تلف</m:t>
                        </m:r>
                        <m:r>
                          <a:rPr lang="en-US" sz="1700" b="1" i="0">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متوسط</m:t>
                        </m:r>
                        <m:r>
                          <a:rPr lang="en-US" sz="1700" b="1" i="0">
                            <a:solidFill>
                              <a:srgbClr val="FF0000"/>
                            </a:solidFill>
                            <a:latin typeface="Cambria Math" panose="02040503050406030204" pitchFamily="18" charset="0"/>
                          </a:rPr>
                          <m:t> </m:t>
                        </m:r>
                        <m:r>
                          <a:rPr lang="en-US" sz="1700" b="1" i="0">
                            <a:solidFill>
                              <a:srgbClr val="FF0000"/>
                            </a:solidFill>
                            <a:latin typeface="Cambria Math" panose="02040503050406030204" pitchFamily="18" charset="0"/>
                          </a:rPr>
                          <m:t>توان</m:t>
                        </m:r>
                      </m:den>
                    </m:f>
                  </m:oMath>
                </a14:m>
                <a:r>
                  <a:rPr lang="en-US" sz="1700" b="1" dirty="0" smtClean="0">
                    <a:solidFill>
                      <a:srgbClr val="FF0000"/>
                    </a:solidFill>
                    <a:cs typeface="B Nazanin" panose="00000400000000000000" pitchFamily="2" charset="-78"/>
                  </a:rPr>
                  <a:t> = </a:t>
                </a:r>
                <a14:m>
                  <m:oMath xmlns:m="http://schemas.openxmlformats.org/officeDocument/2006/math">
                    <m:r>
                      <a:rPr lang="fa-IR" sz="1700" b="1" i="1" smtClean="0">
                        <a:solidFill>
                          <a:srgbClr val="FF0000"/>
                        </a:solidFill>
                        <a:latin typeface="Cambria Math" panose="02040503050406030204" pitchFamily="18" charset="0"/>
                      </a:rPr>
                      <m:t>𝟐</m:t>
                    </m:r>
                    <m:r>
                      <a:rPr lang="en-US" sz="1700" b="1" i="1">
                        <a:solidFill>
                          <a:srgbClr val="FF0000"/>
                        </a:solidFill>
                        <a:latin typeface="Cambria Math" panose="02040503050406030204" pitchFamily="18" charset="0"/>
                      </a:rPr>
                      <m:t>𝝅</m:t>
                    </m:r>
                    <m:f>
                      <m:fPr>
                        <m:ctrlPr>
                          <a:rPr lang="en-US" sz="1700" b="1" i="1">
                            <a:solidFill>
                              <a:srgbClr val="FF0000"/>
                            </a:solidFill>
                            <a:latin typeface="Cambria Math" panose="02040503050406030204" pitchFamily="18" charset="0"/>
                          </a:rPr>
                        </m:ctrlPr>
                      </m:fPr>
                      <m:num>
                        <m:r>
                          <a:rPr lang="en-US" sz="1700" b="1">
                            <a:solidFill>
                              <a:srgbClr val="FF0000"/>
                            </a:solidFill>
                            <a:latin typeface="Cambria Math" panose="02040503050406030204" pitchFamily="18" charset="0"/>
                          </a:rPr>
                          <m:t>شده</m:t>
                        </m:r>
                        <m:r>
                          <a:rPr lang="en-US" sz="1700" b="1">
                            <a:solidFill>
                              <a:srgbClr val="FF0000"/>
                            </a:solidFill>
                            <a:latin typeface="Cambria Math" panose="02040503050406030204" pitchFamily="18" charset="0"/>
                          </a:rPr>
                          <m:t> </m:t>
                        </m:r>
                        <m:r>
                          <a:rPr lang="en-US" sz="1700" b="1">
                            <a:solidFill>
                              <a:srgbClr val="FF0000"/>
                            </a:solidFill>
                            <a:latin typeface="Cambria Math" panose="02040503050406030204" pitchFamily="18" charset="0"/>
                          </a:rPr>
                          <m:t>ذخیره</m:t>
                        </m:r>
                        <m:r>
                          <a:rPr lang="en-US" sz="1700" b="1">
                            <a:solidFill>
                              <a:srgbClr val="FF0000"/>
                            </a:solidFill>
                            <a:latin typeface="Cambria Math" panose="02040503050406030204" pitchFamily="18" charset="0"/>
                          </a:rPr>
                          <m:t> </m:t>
                        </m:r>
                        <m:r>
                          <a:rPr lang="en-US" sz="1700" b="1">
                            <a:solidFill>
                              <a:srgbClr val="FF0000"/>
                            </a:solidFill>
                            <a:latin typeface="Cambria Math" panose="02040503050406030204" pitchFamily="18" charset="0"/>
                          </a:rPr>
                          <m:t>انرژی</m:t>
                        </m:r>
                        <m:r>
                          <a:rPr lang="en-US" sz="1700" b="1">
                            <a:solidFill>
                              <a:srgbClr val="FF0000"/>
                            </a:solidFill>
                            <a:latin typeface="Cambria Math" panose="02040503050406030204" pitchFamily="18" charset="0"/>
                          </a:rPr>
                          <m:t> </m:t>
                        </m:r>
                      </m:num>
                      <m:den>
                        <m:r>
                          <a:rPr lang="en-US" sz="1700" b="1">
                            <a:solidFill>
                              <a:srgbClr val="FF0000"/>
                            </a:solidFill>
                            <a:latin typeface="Cambria Math" panose="02040503050406030204" pitchFamily="18" charset="0"/>
                          </a:rPr>
                          <m:t> </m:t>
                        </m:r>
                        <m:r>
                          <a:rPr lang="en-US" sz="1700" b="1">
                            <a:solidFill>
                              <a:srgbClr val="FF0000"/>
                            </a:solidFill>
                            <a:latin typeface="Cambria Math" panose="02040503050406030204" pitchFamily="18" charset="0"/>
                          </a:rPr>
                          <m:t>سیکل</m:t>
                        </m:r>
                        <m:r>
                          <a:rPr lang="en-US" sz="1700" b="1">
                            <a:solidFill>
                              <a:srgbClr val="FF0000"/>
                            </a:solidFill>
                            <a:latin typeface="Cambria Math" panose="02040503050406030204" pitchFamily="18" charset="0"/>
                          </a:rPr>
                          <m:t> </m:t>
                        </m:r>
                        <m:r>
                          <a:rPr lang="en-US" sz="1700" b="1">
                            <a:solidFill>
                              <a:srgbClr val="FF0000"/>
                            </a:solidFill>
                            <a:latin typeface="Cambria Math" panose="02040503050406030204" pitchFamily="18" charset="0"/>
                          </a:rPr>
                          <m:t>یک</m:t>
                        </m:r>
                        <m:r>
                          <a:rPr lang="en-US" sz="1700" b="1">
                            <a:solidFill>
                              <a:srgbClr val="FF0000"/>
                            </a:solidFill>
                            <a:latin typeface="Cambria Math" panose="02040503050406030204" pitchFamily="18" charset="0"/>
                          </a:rPr>
                          <m:t> </m:t>
                        </m:r>
                        <m:r>
                          <a:rPr lang="en-US" sz="1700" b="1">
                            <a:solidFill>
                              <a:srgbClr val="FF0000"/>
                            </a:solidFill>
                            <a:latin typeface="Cambria Math" panose="02040503050406030204" pitchFamily="18" charset="0"/>
                          </a:rPr>
                          <m:t>در</m:t>
                        </m:r>
                        <m:r>
                          <a:rPr lang="en-US" sz="1700" b="1">
                            <a:solidFill>
                              <a:srgbClr val="FF0000"/>
                            </a:solidFill>
                            <a:latin typeface="Cambria Math" panose="02040503050406030204" pitchFamily="18" charset="0"/>
                          </a:rPr>
                          <m:t> </m:t>
                        </m:r>
                        <m:r>
                          <a:rPr lang="en-US" sz="1700" b="1">
                            <a:solidFill>
                              <a:srgbClr val="FF0000"/>
                            </a:solidFill>
                            <a:latin typeface="Cambria Math" panose="02040503050406030204" pitchFamily="18" charset="0"/>
                          </a:rPr>
                          <m:t>شده</m:t>
                        </m:r>
                        <m:r>
                          <a:rPr lang="en-US" sz="1700" b="1">
                            <a:solidFill>
                              <a:srgbClr val="FF0000"/>
                            </a:solidFill>
                            <a:latin typeface="Cambria Math" panose="02040503050406030204" pitchFamily="18" charset="0"/>
                          </a:rPr>
                          <m:t> </m:t>
                        </m:r>
                        <m:r>
                          <a:rPr lang="en-US" sz="1700" b="1">
                            <a:solidFill>
                              <a:srgbClr val="FF0000"/>
                            </a:solidFill>
                            <a:latin typeface="Cambria Math" panose="02040503050406030204" pitchFamily="18" charset="0"/>
                          </a:rPr>
                          <m:t>تلف</m:t>
                        </m:r>
                        <m:r>
                          <a:rPr lang="en-US" sz="1700" b="1">
                            <a:solidFill>
                              <a:srgbClr val="FF0000"/>
                            </a:solidFill>
                            <a:latin typeface="Cambria Math" panose="02040503050406030204" pitchFamily="18" charset="0"/>
                          </a:rPr>
                          <m:t> </m:t>
                        </m:r>
                        <m:r>
                          <a:rPr lang="en-US" sz="1700" b="1">
                            <a:solidFill>
                              <a:srgbClr val="FF0000"/>
                            </a:solidFill>
                            <a:latin typeface="Cambria Math" panose="02040503050406030204" pitchFamily="18" charset="0"/>
                          </a:rPr>
                          <m:t>انرژی</m:t>
                        </m:r>
                      </m:den>
                    </m:f>
                  </m:oMath>
                </a14:m>
                <a:endParaRPr lang="en-US" sz="1700" b="1" dirty="0">
                  <a:solidFill>
                    <a:srgbClr val="FF0000"/>
                  </a:solidFill>
                  <a:cs typeface="B Nazanin" panose="00000400000000000000" pitchFamily="2" charset="-78"/>
                </a:endParaRPr>
              </a:p>
            </p:txBody>
          </p:sp>
        </mc:Choice>
        <mc:Fallback xmlns="">
          <p:sp>
            <p:nvSpPr>
              <p:cNvPr id="39" name="Rectangle 38"/>
              <p:cNvSpPr>
                <a:spLocks noRot="1" noChangeAspect="1" noMove="1" noResize="1" noEditPoints="1" noAdjustHandles="1" noChangeArrowheads="1" noChangeShapeType="1" noTextEdit="1"/>
              </p:cNvSpPr>
              <p:nvPr/>
            </p:nvSpPr>
            <p:spPr>
              <a:xfrm>
                <a:off x="1429919" y="6164891"/>
                <a:ext cx="5951501" cy="556691"/>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945884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56</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228600" y="609600"/>
                <a:ext cx="8667207" cy="1963358"/>
              </a:xfrm>
              <a:prstGeom prst="rect">
                <a:avLst/>
              </a:prstGeom>
            </p:spPr>
            <p:txBody>
              <a:bodyPr wrap="square">
                <a:spAutoFit/>
              </a:bodyPr>
              <a:lstStyle/>
              <a:p>
                <a:pPr marL="285750" indent="-285750" algn="r" rtl="1">
                  <a:buFont typeface="Wingdings" panose="05000000000000000000" pitchFamily="2" charset="2"/>
                  <a:buChar char="v"/>
                </a:pPr>
                <a:r>
                  <a:rPr lang="fa-IR" sz="160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تغییر مقیاس امپدانس ورودی: </a:t>
                </a:r>
              </a:p>
              <a:p>
                <a:pPr marL="342900" marR="0" lvl="0" indent="-342900" algn="just" rtl="1">
                  <a:spcBef>
                    <a:spcPts val="0"/>
                  </a:spcBef>
                  <a:buFont typeface="Wingdings" panose="05000000000000000000" pitchFamily="2" charset="2"/>
                  <a:buChar char="ü"/>
                </a:pPr>
                <a:r>
                  <a:rPr lang="fa-IR" sz="1600" kern="100" dirty="0">
                    <a:latin typeface="Cambria Math" panose="02040503050406030204" pitchFamily="18" charset="0"/>
                    <a:ea typeface="Cambria Math" panose="02040503050406030204" pitchFamily="18" charset="0"/>
                    <a:cs typeface="B Nazanin" panose="00000400000000000000" pitchFamily="2" charset="-78"/>
                  </a:rPr>
                  <a:t>در مدار </a:t>
                </a:r>
                <a:r>
                  <a:rPr lang="en-US" sz="1600" kern="100" dirty="0">
                    <a:latin typeface="Cambria Math" panose="02040503050406030204" pitchFamily="18" charset="0"/>
                    <a:ea typeface="Cambria Math" panose="02040503050406030204" pitchFamily="18" charset="0"/>
                    <a:cs typeface="B Nazanin" panose="00000400000000000000" pitchFamily="2" charset="-78"/>
                  </a:rPr>
                  <a:t>RLC</a:t>
                </a:r>
                <a:r>
                  <a:rPr lang="fa-IR" sz="1600" kern="100" dirty="0">
                    <a:latin typeface="Cambria Math" panose="02040503050406030204" pitchFamily="18" charset="0"/>
                    <a:ea typeface="Cambria Math" panose="02040503050406030204" pitchFamily="18" charset="0"/>
                    <a:cs typeface="B Nazanin" panose="00000400000000000000" pitchFamily="2" charset="-78"/>
                  </a:rPr>
                  <a:t> سری می دانیم که امپدانس ورودی به صورت </a:t>
                </a:r>
                <a14:m>
                  <m:oMath xmlns:m="http://schemas.openxmlformats.org/officeDocument/2006/math">
                    <m:r>
                      <a:rPr lang="en-US" sz="1600" i="1" kern="100">
                        <a:latin typeface="Cambria Math" panose="02040503050406030204" pitchFamily="18" charset="0"/>
                        <a:ea typeface="Cambria Math" panose="02040503050406030204" pitchFamily="18" charset="0"/>
                        <a:cs typeface="Arial" panose="020B0604020202020204" pitchFamily="34" charset="0"/>
                      </a:rPr>
                      <m:t>𝑍</m:t>
                    </m:r>
                    <m:r>
                      <a:rPr lang="en-US" sz="1600" i="1" kern="100">
                        <a:latin typeface="Cambria Math" panose="02040503050406030204" pitchFamily="18" charset="0"/>
                        <a:ea typeface="Cambria Math" panose="02040503050406030204" pitchFamily="18" charset="0"/>
                        <a:cs typeface="Arial" panose="020B0604020202020204" pitchFamily="34" charset="0"/>
                      </a:rPr>
                      <m:t>=</m:t>
                    </m:r>
                    <m:r>
                      <a:rPr lang="en-US" sz="1600" i="1" kern="100">
                        <a:latin typeface="Cambria Math" panose="02040503050406030204" pitchFamily="18" charset="0"/>
                        <a:ea typeface="Cambria Math" panose="02040503050406030204" pitchFamily="18" charset="0"/>
                        <a:cs typeface="Arial" panose="020B0604020202020204" pitchFamily="34" charset="0"/>
                      </a:rPr>
                      <m:t>𝑅</m:t>
                    </m:r>
                    <m:r>
                      <a:rPr lang="en-US" sz="1600" i="1" kern="100">
                        <a:latin typeface="Cambria Math" panose="02040503050406030204" pitchFamily="18" charset="0"/>
                        <a:ea typeface="Cambria Math" panose="02040503050406030204" pitchFamily="18" charset="0"/>
                        <a:cs typeface="Arial" panose="020B0604020202020204" pitchFamily="34" charset="0"/>
                      </a:rPr>
                      <m:t>+</m:t>
                    </m:r>
                    <m:r>
                      <a:rPr lang="en-US" sz="1600" i="1" kern="100">
                        <a:latin typeface="Cambria Math" panose="02040503050406030204" pitchFamily="18" charset="0"/>
                        <a:ea typeface="Cambria Math" panose="02040503050406030204" pitchFamily="18" charset="0"/>
                        <a:cs typeface="Arial" panose="020B0604020202020204" pitchFamily="34" charset="0"/>
                      </a:rPr>
                      <m:t>𝑗</m:t>
                    </m:r>
                    <m:r>
                      <a:rPr lang="en-US" sz="1600" i="1" kern="100">
                        <a:latin typeface="Cambria Math" panose="02040503050406030204" pitchFamily="18" charset="0"/>
                        <a:ea typeface="Cambria Math" panose="02040503050406030204" pitchFamily="18" charset="0"/>
                        <a:cs typeface="Arial" panose="020B0604020202020204" pitchFamily="34" charset="0"/>
                      </a:rPr>
                      <m:t>𝜔</m:t>
                    </m:r>
                    <m:r>
                      <a:rPr lang="en-US" sz="1600" i="1" kern="100">
                        <a:latin typeface="Cambria Math" panose="02040503050406030204" pitchFamily="18" charset="0"/>
                        <a:ea typeface="Cambria Math" panose="02040503050406030204" pitchFamily="18" charset="0"/>
                        <a:cs typeface="Arial" panose="020B0604020202020204" pitchFamily="34" charset="0"/>
                      </a:rPr>
                      <m:t>𝐿</m:t>
                    </m:r>
                    <m:r>
                      <a:rPr lang="en-US" sz="1600" i="1" kern="100">
                        <a:latin typeface="Cambria Math" panose="02040503050406030204" pitchFamily="18" charset="0"/>
                        <a:ea typeface="Cambria Math" panose="02040503050406030204" pitchFamily="18" charset="0"/>
                        <a:cs typeface="Arial" panose="020B0604020202020204" pitchFamily="34" charset="0"/>
                      </a:rPr>
                      <m:t>+ </m:t>
                    </m:r>
                    <m:f>
                      <m:fPr>
                        <m:ctrlPr>
                          <a:rPr lang="en-US" sz="1600" i="1" kern="100">
                            <a:latin typeface="Cambria Math" panose="02040503050406030204" pitchFamily="18" charset="0"/>
                            <a:ea typeface="Cambria Math" panose="02040503050406030204" pitchFamily="18" charset="0"/>
                            <a:cs typeface="Arial" panose="020B0604020202020204" pitchFamily="34" charset="0"/>
                          </a:rPr>
                        </m:ctrlPr>
                      </m:fPr>
                      <m:num>
                        <m:r>
                          <a:rPr lang="en-US" sz="1600" i="1" kern="100">
                            <a:latin typeface="Cambria Math" panose="02040503050406030204" pitchFamily="18" charset="0"/>
                            <a:ea typeface="Cambria Math" panose="02040503050406030204" pitchFamily="18" charset="0"/>
                            <a:cs typeface="Arial" panose="020B0604020202020204" pitchFamily="34" charset="0"/>
                          </a:rPr>
                          <m:t>1</m:t>
                        </m:r>
                      </m:num>
                      <m:den>
                        <m:r>
                          <a:rPr lang="en-US" sz="1600" i="1" kern="100">
                            <a:latin typeface="Cambria Math" panose="02040503050406030204" pitchFamily="18" charset="0"/>
                            <a:ea typeface="Cambria Math" panose="02040503050406030204" pitchFamily="18" charset="0"/>
                            <a:cs typeface="Arial" panose="020B0604020202020204" pitchFamily="34" charset="0"/>
                          </a:rPr>
                          <m:t>𝑗</m:t>
                        </m:r>
                        <m:r>
                          <a:rPr lang="en-US" sz="1600" i="1" kern="100">
                            <a:latin typeface="Cambria Math" panose="02040503050406030204" pitchFamily="18" charset="0"/>
                            <a:ea typeface="Cambria Math" panose="02040503050406030204" pitchFamily="18" charset="0"/>
                            <a:cs typeface="Arial" panose="020B0604020202020204" pitchFamily="34" charset="0"/>
                          </a:rPr>
                          <m:t>𝜔</m:t>
                        </m:r>
                        <m:r>
                          <a:rPr lang="en-US" sz="1600" b="0" i="1" kern="100" smtClean="0">
                            <a:latin typeface="Cambria Math" panose="02040503050406030204" pitchFamily="18" charset="0"/>
                            <a:ea typeface="Cambria Math" panose="02040503050406030204" pitchFamily="18" charset="0"/>
                            <a:cs typeface="Arial" panose="020B0604020202020204" pitchFamily="34" charset="0"/>
                          </a:rPr>
                          <m:t>𝐶</m:t>
                        </m:r>
                      </m:den>
                    </m:f>
                  </m:oMath>
                </a14:m>
                <a:endParaRPr lang="en-US" sz="1600" kern="100" dirty="0">
                  <a:latin typeface="Cambria Math" panose="02040503050406030204" pitchFamily="18" charset="0"/>
                  <a:ea typeface="Cambria Math" panose="02040503050406030204" pitchFamily="18" charset="0"/>
                  <a:cs typeface="B Nazanin" panose="00000400000000000000" pitchFamily="2" charset="-78"/>
                </a:endParaRPr>
              </a:p>
              <a:p>
                <a:pPr marL="342900" marR="0" lvl="0" indent="-342900" algn="just" rtl="1">
                  <a:spcBef>
                    <a:spcPts val="0"/>
                  </a:spcBef>
                  <a:buFont typeface="Wingdings" panose="05000000000000000000" pitchFamily="2" charset="2"/>
                  <a:buChar char="ü"/>
                </a:pPr>
                <a:r>
                  <a:rPr lang="fa-IR" sz="1600" kern="100" dirty="0">
                    <a:latin typeface="Cambria Math" panose="02040503050406030204" pitchFamily="18" charset="0"/>
                    <a:ea typeface="Cambria Math" panose="02040503050406030204" pitchFamily="18" charset="0"/>
                    <a:cs typeface="B Nazanin" panose="00000400000000000000" pitchFamily="2" charset="-78"/>
                  </a:rPr>
                  <a:t>اگر بخواهیم اندازه امپدانس ورودی را </a:t>
                </a:r>
                <a:r>
                  <a:rPr lang="en-US" sz="1600" kern="100" dirty="0">
                    <a:latin typeface="Cambria Math" panose="02040503050406030204" pitchFamily="18" charset="0"/>
                    <a:ea typeface="Cambria Math" panose="02040503050406030204" pitchFamily="18" charset="0"/>
                    <a:cs typeface="B Nazanin" panose="00000400000000000000" pitchFamily="2" charset="-78"/>
                  </a:rPr>
                  <a:t>K</a:t>
                </a:r>
                <a:r>
                  <a:rPr lang="fa-IR" sz="1600" kern="100" dirty="0">
                    <a:latin typeface="Cambria Math" panose="02040503050406030204" pitchFamily="18" charset="0"/>
                    <a:ea typeface="Cambria Math" panose="02040503050406030204" pitchFamily="18" charset="0"/>
                    <a:cs typeface="B Nazanin" panose="00000400000000000000" pitchFamily="2" charset="-78"/>
                  </a:rPr>
                  <a:t> برابر افزایش دهیم کافی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است </a:t>
                </a:r>
                <a:r>
                  <a:rPr lang="en-US" sz="1600" i="1" kern="100" dirty="0" smtClean="0">
                    <a:latin typeface="Cambria Math" panose="02040503050406030204" pitchFamily="18" charset="0"/>
                    <a:ea typeface="Cambria Math" panose="02040503050406030204" pitchFamily="18" charset="0"/>
                    <a:cs typeface="B Nazanin" panose="00000400000000000000" pitchFamily="2" charset="-78"/>
                  </a:rPr>
                  <a:t>R</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en-US" sz="1600" kern="100" dirty="0">
                    <a:latin typeface="Cambria Math" panose="02040503050406030204" pitchFamily="18" charset="0"/>
                    <a:ea typeface="Cambria Math" panose="02040503050406030204" pitchFamily="18" charset="0"/>
                    <a:cs typeface="B Nazanin" panose="00000400000000000000" pitchFamily="2" charset="-78"/>
                    <a:sym typeface="Wingdings 3" panose="05040102010807070707" pitchFamily="18" charset="2"/>
                  </a:rPr>
                  <a:t></a:t>
                </a:r>
                <a:r>
                  <a:rPr lang="en-US" sz="1600" kern="100" dirty="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r>
                      <a:rPr lang="en-US" sz="1600" i="1" kern="100">
                        <a:latin typeface="Cambria Math" panose="02040503050406030204" pitchFamily="18" charset="0"/>
                        <a:ea typeface="Cambria Math" panose="02040503050406030204" pitchFamily="18" charset="0"/>
                        <a:cs typeface="Arial" panose="020B0604020202020204" pitchFamily="34" charset="0"/>
                      </a:rPr>
                      <m:t>𝐾</m:t>
                    </m:r>
                  </m:oMath>
                </a14:m>
                <a:r>
                  <a:rPr lang="en-US" sz="1600" i="1" kern="100" dirty="0" smtClean="0">
                    <a:latin typeface="Cambria Math" panose="02040503050406030204" pitchFamily="18" charset="0"/>
                    <a:ea typeface="Cambria Math" panose="02040503050406030204" pitchFamily="18" charset="0"/>
                    <a:cs typeface="B Nazanin" panose="00000400000000000000" pitchFamily="2" charset="-78"/>
                  </a:rPr>
                  <a:t>R</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و  </a:t>
                </a:r>
                <a:r>
                  <a:rPr lang="en-US" sz="1600" i="1" kern="100" dirty="0" smtClean="0">
                    <a:latin typeface="Cambria Math" panose="02040503050406030204" pitchFamily="18" charset="0"/>
                    <a:ea typeface="Cambria Math" panose="02040503050406030204" pitchFamily="18" charset="0"/>
                    <a:cs typeface="B Nazanin" panose="00000400000000000000" pitchFamily="2" charset="-78"/>
                  </a:rPr>
                  <a:t>L</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en-US" sz="1600" kern="100" dirty="0">
                    <a:latin typeface="Cambria Math" panose="02040503050406030204" pitchFamily="18" charset="0"/>
                    <a:ea typeface="Cambria Math" panose="02040503050406030204" pitchFamily="18" charset="0"/>
                    <a:cs typeface="B Nazanin" panose="00000400000000000000" pitchFamily="2" charset="-78"/>
                    <a:sym typeface="Wingdings 3" panose="05040102010807070707" pitchFamily="18" charset="2"/>
                  </a:rPr>
                  <a:t></a:t>
                </a:r>
                <a:r>
                  <a:rPr lang="en-US" sz="1600" kern="100" dirty="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r>
                      <a:rPr lang="en-US" sz="1600" i="1" kern="100">
                        <a:latin typeface="Cambria Math" panose="02040503050406030204" pitchFamily="18" charset="0"/>
                        <a:ea typeface="Cambria Math" panose="02040503050406030204" pitchFamily="18" charset="0"/>
                        <a:cs typeface="Arial" panose="020B0604020202020204" pitchFamily="34" charset="0"/>
                      </a:rPr>
                      <m:t>𝐾</m:t>
                    </m:r>
                  </m:oMath>
                </a14:m>
                <a:r>
                  <a:rPr lang="en-US" sz="1600" i="1" kern="100" dirty="0" smtClean="0">
                    <a:latin typeface="Cambria Math" panose="02040503050406030204" pitchFamily="18" charset="0"/>
                    <a:ea typeface="Cambria Math" panose="02040503050406030204" pitchFamily="18" charset="0"/>
                    <a:cs typeface="B Nazanin" panose="00000400000000000000" pitchFamily="2" charset="-78"/>
                  </a:rPr>
                  <a:t>L</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و   </a:t>
                </a:r>
                <a14:m>
                  <m:oMath xmlns:m="http://schemas.openxmlformats.org/officeDocument/2006/math">
                    <m:r>
                      <a:rPr lang="en-US" sz="1600" i="1" kern="100">
                        <a:latin typeface="Cambria Math" panose="02040503050406030204" pitchFamily="18" charset="0"/>
                        <a:ea typeface="Cambria Math" panose="02040503050406030204" pitchFamily="18" charset="0"/>
                        <a:cs typeface="Arial" panose="020B0604020202020204" pitchFamily="34" charset="0"/>
                      </a:rPr>
                      <m:t>𝐶</m:t>
                    </m:r>
                    <m:r>
                      <a:rPr lang="en-US" sz="1600" i="1" kern="100">
                        <a:latin typeface="Cambria Math" panose="02040503050406030204" pitchFamily="18" charset="0"/>
                        <a:ea typeface="Cambria Math" panose="02040503050406030204" pitchFamily="18" charset="0"/>
                        <a:cs typeface="Arial" panose="020B0604020202020204" pitchFamily="34" charset="0"/>
                      </a:rPr>
                      <m:t> → </m:t>
                    </m:r>
                    <m:f>
                      <m:fPr>
                        <m:ctrlPr>
                          <a:rPr lang="en-US" sz="1600" i="1" kern="100">
                            <a:latin typeface="Cambria Math" panose="02040503050406030204" pitchFamily="18" charset="0"/>
                            <a:ea typeface="Cambria Math" panose="02040503050406030204" pitchFamily="18" charset="0"/>
                            <a:cs typeface="Arial" panose="020B0604020202020204" pitchFamily="34" charset="0"/>
                          </a:rPr>
                        </m:ctrlPr>
                      </m:fPr>
                      <m:num>
                        <m:r>
                          <a:rPr lang="en-US" sz="1600" i="1" kern="100">
                            <a:latin typeface="Cambria Math" panose="02040503050406030204" pitchFamily="18" charset="0"/>
                            <a:ea typeface="Cambria Math" panose="02040503050406030204" pitchFamily="18" charset="0"/>
                            <a:cs typeface="Arial" panose="020B0604020202020204" pitchFamily="34" charset="0"/>
                          </a:rPr>
                          <m:t>𝐶</m:t>
                        </m:r>
                      </m:num>
                      <m:den>
                        <m:r>
                          <a:rPr lang="en-US" sz="1600" i="1" kern="100">
                            <a:latin typeface="Cambria Math" panose="02040503050406030204" pitchFamily="18" charset="0"/>
                            <a:ea typeface="Cambria Math" panose="02040503050406030204" pitchFamily="18" charset="0"/>
                            <a:cs typeface="Arial" panose="020B0604020202020204" pitchFamily="34" charset="0"/>
                          </a:rPr>
                          <m:t>𝐾</m:t>
                        </m:r>
                      </m:den>
                    </m:f>
                  </m:oMath>
                </a14:m>
                <a:r>
                  <a:rPr lang="fa-IR" sz="1600" kern="100" dirty="0">
                    <a:latin typeface="Cambria Math" panose="02040503050406030204" pitchFamily="18" charset="0"/>
                    <a:ea typeface="Cambria Math" panose="02040503050406030204" pitchFamily="18" charset="0"/>
                    <a:cs typeface="B Nazanin" panose="00000400000000000000" pitchFamily="2" charset="-78"/>
                  </a:rPr>
                  <a:t> باشد. </a:t>
                </a:r>
                <a:endParaRPr lang="en-US" sz="1600" kern="100" dirty="0">
                  <a:latin typeface="Cambria Math" panose="02040503050406030204" pitchFamily="18" charset="0"/>
                  <a:ea typeface="Cambria Math" panose="02040503050406030204" pitchFamily="18" charset="0"/>
                  <a:cs typeface="B Nazanin" panose="00000400000000000000" pitchFamily="2" charset="-78"/>
                </a:endParaRPr>
              </a:p>
              <a:p>
                <a:pPr marL="342900" marR="0" lvl="0" indent="-342900" algn="just" rtl="1">
                  <a:spcBef>
                    <a:spcPts val="0"/>
                  </a:spcBef>
                  <a:buFont typeface="Wingdings" panose="05000000000000000000" pitchFamily="2" charset="2"/>
                  <a:buChar char="ü"/>
                </a:pP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این </a:t>
                </a:r>
                <a:r>
                  <a:rPr lang="fa-IR" sz="1600" kern="100" dirty="0">
                    <a:latin typeface="Cambria Math" panose="02040503050406030204" pitchFamily="18" charset="0"/>
                    <a:ea typeface="Cambria Math" panose="02040503050406030204" pitchFamily="18" charset="0"/>
                    <a:cs typeface="B Nazanin" panose="00000400000000000000" pitchFamily="2" charset="-78"/>
                  </a:rPr>
                  <a:t>مطلب در حالت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کلی، </a:t>
                </a:r>
                <a:r>
                  <a:rPr lang="fa-IR" sz="1600" kern="100" dirty="0">
                    <a:latin typeface="Cambria Math" panose="02040503050406030204" pitchFamily="18" charset="0"/>
                    <a:ea typeface="Cambria Math" panose="02040503050406030204" pitchFamily="18" charset="0"/>
                    <a:cs typeface="B Nazanin" panose="00000400000000000000" pitchFamily="2" charset="-78"/>
                  </a:rPr>
                  <a:t>برای امپدانس ورودی یک مدار با هر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نوع از به هم </a:t>
                </a:r>
                <a:r>
                  <a:rPr lang="fa-IR" sz="1600" kern="100" dirty="0">
                    <a:latin typeface="Cambria Math" panose="02040503050406030204" pitchFamily="18" charset="0"/>
                    <a:ea typeface="Cambria Math" panose="02040503050406030204" pitchFamily="18" charset="0"/>
                    <a:cs typeface="B Nazanin" panose="00000400000000000000" pitchFamily="2" charset="-78"/>
                  </a:rPr>
                  <a:t>پیوستن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المان های </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R</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 L</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و </a:t>
                </a:r>
                <a:r>
                  <a:rPr lang="en-US" sz="1600" kern="100" dirty="0" smtClean="0">
                    <a:latin typeface="Cambria Math" panose="02040503050406030204" pitchFamily="18" charset="0"/>
                    <a:ea typeface="Cambria Math" panose="02040503050406030204" pitchFamily="18" charset="0"/>
                    <a:cs typeface="B Nazanin" panose="00000400000000000000" pitchFamily="2" charset="-78"/>
                  </a:rPr>
                  <a:t>C</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a:latin typeface="Cambria Math" panose="02040503050406030204" pitchFamily="18" charset="0"/>
                    <a:ea typeface="Cambria Math" panose="02040503050406030204" pitchFamily="18" charset="0"/>
                    <a:cs typeface="B Nazanin" panose="00000400000000000000" pitchFamily="2" charset="-78"/>
                  </a:rPr>
                  <a:t>معتبر است. </a:t>
                </a:r>
                <a:endParaRPr lang="en-US" sz="1600" kern="100" dirty="0">
                  <a:latin typeface="Cambria Math" panose="02040503050406030204" pitchFamily="18" charset="0"/>
                  <a:ea typeface="Cambria Math" panose="02040503050406030204" pitchFamily="18" charset="0"/>
                  <a:cs typeface="B Nazanin" panose="00000400000000000000" pitchFamily="2" charset="-78"/>
                </a:endParaRPr>
              </a:p>
              <a:p>
                <a:pPr marL="342900" marR="0" lvl="0" indent="-342900" algn="just" rtl="1">
                  <a:spcBef>
                    <a:spcPts val="0"/>
                  </a:spcBef>
                  <a:buFont typeface="Wingdings" panose="05000000000000000000" pitchFamily="2" charset="2"/>
                  <a:buChar char="ü"/>
                </a:pP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بنابراین برای آن که سطح امپدانس ورودی مداری را </a:t>
                </a:r>
                <a:r>
                  <a:rPr lang="en-US"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a:t>
                </a: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fa-IR" sz="1600" b="1" kern="1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برابر </a:t>
                </a: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کنیم، </a:t>
                </a:r>
                <a:r>
                  <a:rPr lang="fa-IR" sz="1600" b="1" kern="1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لازم </a:t>
                </a: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است که </a:t>
                </a:r>
                <a:r>
                  <a:rPr lang="fa-IR" sz="1600" b="1" kern="1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مقادیر تمام </a:t>
                </a: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مقاومت ها </a:t>
                </a:r>
                <a:r>
                  <a:rPr lang="fa-IR" sz="1600" b="1" kern="1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و </a:t>
                </a: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سلف ها </a:t>
                </a:r>
                <a:r>
                  <a:rPr lang="fa-IR" sz="1600" b="1" kern="1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را </a:t>
                </a:r>
                <a:r>
                  <a:rPr lang="en-US"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a:t>
                </a: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fa-IR" sz="1600" b="1" kern="1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برابر و مقادیر تمام خازنها را </a:t>
                </a:r>
                <a14:m>
                  <m:oMath xmlns:m="http://schemas.openxmlformats.org/officeDocument/2006/math">
                    <m:f>
                      <m:fPr>
                        <m:ctrlPr>
                          <a:rPr lang="en-US" sz="1600" b="1" i="1" kern="100">
                            <a:solidFill>
                              <a:srgbClr val="0000FF"/>
                            </a:solidFill>
                            <a:latin typeface="Cambria Math" panose="02040503050406030204" pitchFamily="18" charset="0"/>
                            <a:ea typeface="Cambria Math" panose="02040503050406030204" pitchFamily="18" charset="0"/>
                            <a:cs typeface="Arial" panose="020B0604020202020204" pitchFamily="34" charset="0"/>
                          </a:rPr>
                        </m:ctrlPr>
                      </m:fPr>
                      <m:num>
                        <m:r>
                          <a:rPr lang="en-US" sz="1600" b="1" i="1" kern="100" smtClean="0">
                            <a:solidFill>
                              <a:srgbClr val="0000FF"/>
                            </a:solidFill>
                            <a:latin typeface="Cambria Math" panose="02040503050406030204" pitchFamily="18" charset="0"/>
                            <a:ea typeface="Cambria Math" panose="02040503050406030204" pitchFamily="18" charset="0"/>
                            <a:cs typeface="Arial" panose="020B0604020202020204" pitchFamily="34" charset="0"/>
                          </a:rPr>
                          <m:t>𝟏</m:t>
                        </m:r>
                      </m:num>
                      <m:den>
                        <m:r>
                          <a:rPr lang="en-US" sz="1600" b="1" i="1" kern="100" smtClean="0">
                            <a:solidFill>
                              <a:srgbClr val="0000FF"/>
                            </a:solidFill>
                            <a:latin typeface="Cambria Math" panose="02040503050406030204" pitchFamily="18" charset="0"/>
                            <a:ea typeface="Cambria Math" panose="02040503050406030204" pitchFamily="18" charset="0"/>
                            <a:cs typeface="Arial" panose="020B0604020202020204" pitchFamily="34" charset="0"/>
                          </a:rPr>
                          <m:t>𝑲</m:t>
                        </m:r>
                      </m:den>
                    </m:f>
                  </m:oMath>
                </a14:m>
                <a:r>
                  <a:rPr lang="fa-IR" sz="1600" b="1" kern="1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 برابر کنیم. </a:t>
                </a:r>
                <a:endParaRPr lang="en-US" sz="1600" b="1" kern="100" dirty="0">
                  <a:solidFill>
                    <a:srgbClr val="0000FF"/>
                  </a:solidFill>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4" name="Rectangle 3"/>
              <p:cNvSpPr>
                <a:spLocks noRot="1" noChangeAspect="1" noMove="1" noResize="1" noEditPoints="1" noAdjustHandles="1" noChangeArrowheads="1" noChangeShapeType="1" noTextEdit="1"/>
              </p:cNvSpPr>
              <p:nvPr/>
            </p:nvSpPr>
            <p:spPr>
              <a:xfrm>
                <a:off x="228600" y="609600"/>
                <a:ext cx="8667207" cy="1963358"/>
              </a:xfrm>
              <a:prstGeom prst="rect">
                <a:avLst/>
              </a:prstGeom>
              <a:blipFill>
                <a:blip r:embed="rId3"/>
                <a:stretch>
                  <a:fillRect l="-915" t="-1863" r="-352"/>
                </a:stretch>
              </a:blipFill>
            </p:spPr>
            <p:txBody>
              <a:bodyPr/>
              <a:lstStyle/>
              <a:p>
                <a:r>
                  <a:rPr lang="en-US">
                    <a:noFill/>
                  </a:rPr>
                  <a:t> </a:t>
                </a:r>
              </a:p>
            </p:txBody>
          </p:sp>
        </mc:Fallback>
      </mc:AlternateContent>
      <p:sp>
        <p:nvSpPr>
          <p:cNvPr id="7" name="Rectangle 6"/>
          <p:cNvSpPr/>
          <p:nvPr/>
        </p:nvSpPr>
        <p:spPr>
          <a:xfrm>
            <a:off x="2819400" y="209490"/>
            <a:ext cx="6169766" cy="400110"/>
          </a:xfrm>
          <a:prstGeom prst="rect">
            <a:avLst/>
          </a:prstGeom>
        </p:spPr>
        <p:txBody>
          <a:bodyPr wrap="none">
            <a:spAutoFit/>
          </a:bodyPr>
          <a:lstStyle/>
          <a:p>
            <a:pPr algn="r" rtl="1"/>
            <a:r>
              <a:rPr lang="fa-IR" sz="2000"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4-</a:t>
            </a:r>
            <a:r>
              <a:rPr lang="fa-IR" sz="2000" b="1" dirty="0">
                <a:solidFill>
                  <a:srgbClr val="00B050"/>
                </a:solidFill>
                <a:latin typeface="Cambria Math" panose="02040503050406030204" pitchFamily="18" charset="0"/>
                <a:ea typeface="Cambria Math" panose="02040503050406030204" pitchFamily="18" charset="0"/>
                <a:cs typeface="B Titr" panose="00000700000000000000" pitchFamily="2" charset="-78"/>
              </a:rPr>
              <a:t>4</a:t>
            </a:r>
            <a:r>
              <a:rPr lang="fa-IR" sz="2000" b="1" dirty="0" smtClean="0">
                <a:solidFill>
                  <a:srgbClr val="00B050"/>
                </a:solidFill>
                <a:latin typeface="Cambria Math" panose="02040503050406030204" pitchFamily="18" charset="0"/>
                <a:ea typeface="Cambria Math" panose="02040503050406030204" pitchFamily="18" charset="0"/>
                <a:cs typeface="B Titr" panose="00000700000000000000" pitchFamily="2" charset="-78"/>
              </a:rPr>
              <a:t>- </a:t>
            </a:r>
            <a:r>
              <a:rPr lang="fa-IR" sz="2000" b="1" dirty="0">
                <a:solidFill>
                  <a:srgbClr val="00B050"/>
                </a:solidFill>
                <a:latin typeface="Cambria Math" panose="02040503050406030204" pitchFamily="18" charset="0"/>
                <a:ea typeface="Cambria Math" panose="02040503050406030204" pitchFamily="18" charset="0"/>
                <a:cs typeface="B Titr" panose="00000700000000000000" pitchFamily="2" charset="-78"/>
              </a:rPr>
              <a:t>نرمالیزه کردن یک مدار یا تغییر مقیاس یک مدار (</a:t>
            </a:r>
            <a:r>
              <a:rPr lang="en-US" sz="2000" b="1" dirty="0">
                <a:solidFill>
                  <a:srgbClr val="00B050"/>
                </a:solidFill>
                <a:latin typeface="Cambria Math" panose="02040503050406030204" pitchFamily="18" charset="0"/>
                <a:ea typeface="Cambria Math" panose="02040503050406030204" pitchFamily="18" charset="0"/>
                <a:cs typeface="B Titr" panose="00000700000000000000" pitchFamily="2" charset="-78"/>
              </a:rPr>
              <a:t>Scaling</a:t>
            </a:r>
            <a:r>
              <a:rPr lang="fa-IR" sz="2000" b="1" dirty="0">
                <a:solidFill>
                  <a:srgbClr val="00B050"/>
                </a:solidFill>
                <a:latin typeface="Cambria Math" panose="02040503050406030204" pitchFamily="18" charset="0"/>
                <a:ea typeface="Cambria Math" panose="02040503050406030204" pitchFamily="18" charset="0"/>
                <a:cs typeface="B Titr" panose="00000700000000000000" pitchFamily="2" charset="-78"/>
              </a:rPr>
              <a:t>)</a:t>
            </a:r>
            <a:endParaRPr lang="en-US" sz="2000" b="1" dirty="0">
              <a:solidFill>
                <a:srgbClr val="00B050"/>
              </a:solidFill>
              <a:latin typeface="Cambria Math" panose="02040503050406030204" pitchFamily="18" charset="0"/>
              <a:ea typeface="Cambria Math" panose="02040503050406030204" pitchFamily="18" charset="0"/>
              <a:cs typeface="B Titr" panose="00000700000000000000" pitchFamily="2" charset="-78"/>
            </a:endParaRPr>
          </a:p>
        </p:txBody>
      </p:sp>
      <mc:AlternateContent xmlns:mc="http://schemas.openxmlformats.org/markup-compatibility/2006" xmlns:a14="http://schemas.microsoft.com/office/drawing/2010/main">
        <mc:Choice Requires="a14">
          <p:sp>
            <p:nvSpPr>
              <p:cNvPr id="8" name="Rectangle 7"/>
              <p:cNvSpPr/>
              <p:nvPr/>
            </p:nvSpPr>
            <p:spPr>
              <a:xfrm>
                <a:off x="293672" y="2592354"/>
                <a:ext cx="8695494" cy="3860800"/>
              </a:xfrm>
              <a:prstGeom prst="rect">
                <a:avLst/>
              </a:prstGeom>
            </p:spPr>
            <p:txBody>
              <a:bodyPr wrap="square">
                <a:spAutoFit/>
              </a:bodyPr>
              <a:lstStyle/>
              <a:p>
                <a:pPr marL="285750" indent="-285750" algn="just" rtl="1">
                  <a:buFont typeface="Wingdings" panose="05000000000000000000" pitchFamily="2" charset="2"/>
                  <a:buChar char="v"/>
                </a:pPr>
                <a:r>
                  <a:rPr lang="fa-IR" sz="1600" b="1" kern="100" dirty="0">
                    <a:solidFill>
                      <a:srgbClr val="FF0000"/>
                    </a:solidFill>
                    <a:latin typeface="Cambria Math" panose="02040503050406030204" pitchFamily="18" charset="0"/>
                    <a:ea typeface="Cambria Math" panose="02040503050406030204" pitchFamily="18" charset="0"/>
                    <a:cs typeface="B Nazanin" panose="00000400000000000000" pitchFamily="2" charset="-78"/>
                  </a:rPr>
                  <a:t>تغییر مقیاس </a:t>
                </a:r>
                <a:r>
                  <a:rPr lang="fa-IR" sz="1600" b="1"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فرکانس:</a:t>
                </a:r>
                <a:endParaRPr lang="en-US" sz="1600" kern="100" dirty="0">
                  <a:solidFill>
                    <a:srgbClr val="FF0000"/>
                  </a:solidFill>
                  <a:effectLst/>
                  <a:latin typeface="Cambria Math" panose="02040503050406030204" pitchFamily="18" charset="0"/>
                  <a:ea typeface="Cambria Math" panose="02040503050406030204" pitchFamily="18" charset="0"/>
                  <a:cs typeface="B Nazanin" panose="00000400000000000000" pitchFamily="2" charset="-78"/>
                </a:endParaRPr>
              </a:p>
              <a:p>
                <a:pPr marL="285750" indent="-285750" algn="just" rtl="1">
                  <a:buFont typeface="Wingdings" panose="05000000000000000000" pitchFamily="2" charset="2"/>
                  <a:buChar char="ü"/>
                </a:pPr>
                <a:r>
                  <a:rPr lang="fa-IR" sz="1600" kern="100" dirty="0">
                    <a:latin typeface="Cambria Math" panose="02040503050406030204" pitchFamily="18" charset="0"/>
                    <a:ea typeface="Cambria Math" panose="02040503050406030204" pitchFamily="18" charset="0"/>
                    <a:cs typeface="B Nazanin" panose="00000400000000000000" pitchFamily="2" charset="-78"/>
                  </a:rPr>
                  <a:t>امپدانس یک سلف در فرکانس </a:t>
                </a:r>
                <a14:m>
                  <m:oMath xmlns:m="http://schemas.openxmlformats.org/officeDocument/2006/math">
                    <m:r>
                      <a:rPr lang="en-US" sz="1600" i="1" kern="100">
                        <a:latin typeface="Cambria Math" panose="02040503050406030204" pitchFamily="18" charset="0"/>
                        <a:ea typeface="Cambria Math" panose="02040503050406030204" pitchFamily="18" charset="0"/>
                        <a:cs typeface="Arial" panose="020B0604020202020204" pitchFamily="34" charset="0"/>
                      </a:rPr>
                      <m:t>𝜔</m:t>
                    </m:r>
                  </m:oMath>
                </a14:m>
                <a:r>
                  <a:rPr lang="fa-IR" sz="1600" kern="100" dirty="0">
                    <a:latin typeface="Cambria Math" panose="02040503050406030204" pitchFamily="18" charset="0"/>
                    <a:ea typeface="Cambria Math" panose="02040503050406030204" pitchFamily="18" charset="0"/>
                    <a:cs typeface="B Nazanin" panose="00000400000000000000" pitchFamily="2" charset="-78"/>
                  </a:rPr>
                  <a:t> برابر </a:t>
                </a:r>
                <a14:m>
                  <m:oMath xmlns:m="http://schemas.openxmlformats.org/officeDocument/2006/math">
                    <m:r>
                      <a:rPr lang="en-US" sz="1600" i="1" kern="100">
                        <a:latin typeface="Cambria Math" panose="02040503050406030204" pitchFamily="18" charset="0"/>
                        <a:ea typeface="Cambria Math" panose="02040503050406030204" pitchFamily="18" charset="0"/>
                        <a:cs typeface="Arial" panose="020B0604020202020204" pitchFamily="34" charset="0"/>
                      </a:rPr>
                      <m:t>𝑗</m:t>
                    </m:r>
                    <m:r>
                      <a:rPr lang="en-US" sz="1600" i="1" kern="100">
                        <a:latin typeface="Cambria Math" panose="02040503050406030204" pitchFamily="18" charset="0"/>
                        <a:ea typeface="Cambria Math" panose="02040503050406030204" pitchFamily="18" charset="0"/>
                        <a:cs typeface="Arial" panose="020B0604020202020204" pitchFamily="34" charset="0"/>
                      </a:rPr>
                      <m:t>𝜔</m:t>
                    </m:r>
                    <m:r>
                      <a:rPr lang="en-US" sz="1600" i="1" kern="100">
                        <a:latin typeface="Cambria Math" panose="02040503050406030204" pitchFamily="18" charset="0"/>
                        <a:ea typeface="Cambria Math" panose="02040503050406030204" pitchFamily="18" charset="0"/>
                        <a:cs typeface="Arial" panose="020B0604020202020204" pitchFamily="34" charset="0"/>
                      </a:rPr>
                      <m:t>𝐿</m:t>
                    </m:r>
                  </m:oMath>
                </a14:m>
                <a:r>
                  <a:rPr lang="fa-IR" sz="1600" kern="100" dirty="0">
                    <a:latin typeface="Cambria Math" panose="02040503050406030204" pitchFamily="18" charset="0"/>
                    <a:ea typeface="Cambria Math" panose="02040503050406030204" pitchFamily="18" charset="0"/>
                    <a:cs typeface="B Nazanin" panose="00000400000000000000" pitchFamily="2" charset="-78"/>
                  </a:rPr>
                  <a:t> است که می توان آن را به صورت زیر نیز نوشت: </a:t>
                </a:r>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14:m>
                  <m:oMathPara xmlns:m="http://schemas.openxmlformats.org/officeDocument/2006/math">
                    <m:oMathParaPr>
                      <m:jc m:val="centerGroup"/>
                    </m:oMathParaPr>
                    <m:oMath xmlns:m="http://schemas.openxmlformats.org/officeDocument/2006/math">
                      <m:r>
                        <a:rPr lang="en-US" sz="1600" i="1" kern="100">
                          <a:latin typeface="Cambria Math" panose="02040503050406030204" pitchFamily="18" charset="0"/>
                          <a:ea typeface="Cambria Math" panose="02040503050406030204" pitchFamily="18" charset="0"/>
                          <a:cs typeface="Arial" panose="020B0604020202020204" pitchFamily="34" charset="0"/>
                        </a:rPr>
                        <m:t>𝑗</m:t>
                      </m:r>
                      <m:r>
                        <a:rPr lang="en-US" sz="1600" i="1" kern="100">
                          <a:latin typeface="Cambria Math" panose="02040503050406030204" pitchFamily="18" charset="0"/>
                          <a:ea typeface="Cambria Math" panose="02040503050406030204" pitchFamily="18" charset="0"/>
                          <a:cs typeface="Arial" panose="020B0604020202020204" pitchFamily="34" charset="0"/>
                        </a:rPr>
                        <m:t>𝜔</m:t>
                      </m:r>
                      <m:r>
                        <a:rPr lang="en-US" sz="1600" i="1" kern="100">
                          <a:latin typeface="Cambria Math" panose="02040503050406030204" pitchFamily="18" charset="0"/>
                          <a:ea typeface="Cambria Math" panose="02040503050406030204" pitchFamily="18" charset="0"/>
                          <a:cs typeface="Arial" panose="020B0604020202020204" pitchFamily="34" charset="0"/>
                        </a:rPr>
                        <m:t>𝐿</m:t>
                      </m:r>
                      <m:r>
                        <a:rPr lang="en-US" sz="1600" i="1" kern="100">
                          <a:latin typeface="Cambria Math" panose="02040503050406030204" pitchFamily="18" charset="0"/>
                          <a:ea typeface="Cambria Math" panose="02040503050406030204" pitchFamily="18" charset="0"/>
                          <a:cs typeface="Arial" panose="020B0604020202020204" pitchFamily="34" charset="0"/>
                        </a:rPr>
                        <m:t>=</m:t>
                      </m:r>
                      <m:r>
                        <a:rPr lang="en-US" sz="1600" i="1" kern="100">
                          <a:latin typeface="Cambria Math" panose="02040503050406030204" pitchFamily="18" charset="0"/>
                          <a:ea typeface="Cambria Math" panose="02040503050406030204" pitchFamily="18" charset="0"/>
                          <a:cs typeface="Arial" panose="020B0604020202020204" pitchFamily="34" charset="0"/>
                        </a:rPr>
                        <m:t>𝑗</m:t>
                      </m:r>
                      <m:r>
                        <m:rPr>
                          <m:sty m:val="p"/>
                        </m:rPr>
                        <a:rPr lang="en-US" sz="1600" kern="100">
                          <a:latin typeface="Cambria Math" panose="02040503050406030204" pitchFamily="18" charset="0"/>
                          <a:ea typeface="Cambria Math" panose="02040503050406030204" pitchFamily="18" charset="0"/>
                          <a:cs typeface="Arial" panose="020B0604020202020204" pitchFamily="34" charset="0"/>
                        </a:rPr>
                        <m:t>Ω</m:t>
                      </m:r>
                      <m:d>
                        <m:dPr>
                          <m:ctrlPr>
                            <a:rPr lang="en-US" sz="1600" i="1" kern="100">
                              <a:latin typeface="Cambria Math" panose="02040503050406030204" pitchFamily="18" charset="0"/>
                              <a:ea typeface="Cambria Math" panose="02040503050406030204" pitchFamily="18" charset="0"/>
                              <a:cs typeface="Arial" panose="020B0604020202020204" pitchFamily="34" charset="0"/>
                            </a:rPr>
                          </m:ctrlPr>
                        </m:dPr>
                        <m:e>
                          <m:r>
                            <a:rPr lang="en-US" sz="1600" i="1" kern="100">
                              <a:latin typeface="Cambria Math" panose="02040503050406030204" pitchFamily="18" charset="0"/>
                              <a:ea typeface="Cambria Math" panose="02040503050406030204" pitchFamily="18" charset="0"/>
                              <a:cs typeface="Arial" panose="020B0604020202020204" pitchFamily="34" charset="0"/>
                            </a:rPr>
                            <m:t> </m:t>
                          </m:r>
                          <m:f>
                            <m:fPr>
                              <m:ctrlPr>
                                <a:rPr lang="en-US" sz="1600" i="1" kern="100">
                                  <a:latin typeface="Cambria Math" panose="02040503050406030204" pitchFamily="18" charset="0"/>
                                  <a:ea typeface="Cambria Math" panose="02040503050406030204" pitchFamily="18" charset="0"/>
                                  <a:cs typeface="Arial" panose="020B0604020202020204" pitchFamily="34" charset="0"/>
                                </a:rPr>
                              </m:ctrlPr>
                            </m:fPr>
                            <m:num>
                              <m:r>
                                <a:rPr lang="en-US" sz="1600" i="1" kern="100">
                                  <a:latin typeface="Cambria Math" panose="02040503050406030204" pitchFamily="18" charset="0"/>
                                  <a:ea typeface="Cambria Math" panose="02040503050406030204" pitchFamily="18" charset="0"/>
                                  <a:cs typeface="Arial" panose="020B0604020202020204" pitchFamily="34" charset="0"/>
                                </a:rPr>
                                <m:t>𝜔</m:t>
                              </m:r>
                            </m:num>
                            <m:den>
                              <m:r>
                                <m:rPr>
                                  <m:sty m:val="p"/>
                                </m:rPr>
                                <a:rPr lang="en-US" sz="1600" kern="100">
                                  <a:latin typeface="Cambria Math" panose="02040503050406030204" pitchFamily="18" charset="0"/>
                                  <a:ea typeface="Cambria Math" panose="02040503050406030204" pitchFamily="18" charset="0"/>
                                  <a:cs typeface="Arial" panose="020B0604020202020204" pitchFamily="34" charset="0"/>
                                </a:rPr>
                                <m:t>Ω</m:t>
                              </m:r>
                            </m:den>
                          </m:f>
                          <m:r>
                            <a:rPr lang="en-US" sz="1600" i="1" kern="100">
                              <a:latin typeface="Cambria Math" panose="02040503050406030204" pitchFamily="18" charset="0"/>
                              <a:ea typeface="Cambria Math" panose="02040503050406030204" pitchFamily="18" charset="0"/>
                              <a:cs typeface="Arial" panose="020B0604020202020204" pitchFamily="34" charset="0"/>
                            </a:rPr>
                            <m:t>𝐿</m:t>
                          </m:r>
                        </m:e>
                      </m:d>
                      <m:r>
                        <a:rPr lang="en-US" sz="1600" i="1" kern="100">
                          <a:latin typeface="Cambria Math" panose="02040503050406030204" pitchFamily="18" charset="0"/>
                          <a:ea typeface="Cambria Math" panose="02040503050406030204" pitchFamily="18" charset="0"/>
                          <a:cs typeface="Arial" panose="020B0604020202020204" pitchFamily="34" charset="0"/>
                        </a:rPr>
                        <m:t>=</m:t>
                      </m:r>
                      <m:r>
                        <a:rPr lang="en-US" sz="1600" i="1" kern="100">
                          <a:latin typeface="Cambria Math" panose="02040503050406030204" pitchFamily="18" charset="0"/>
                          <a:ea typeface="Cambria Math" panose="02040503050406030204" pitchFamily="18" charset="0"/>
                          <a:cs typeface="Arial" panose="020B0604020202020204" pitchFamily="34" charset="0"/>
                        </a:rPr>
                        <m:t>𝑗</m:t>
                      </m:r>
                      <m:r>
                        <m:rPr>
                          <m:sty m:val="p"/>
                        </m:rPr>
                        <a:rPr lang="en-US" sz="1600" kern="100">
                          <a:latin typeface="Cambria Math" panose="02040503050406030204" pitchFamily="18" charset="0"/>
                          <a:ea typeface="Cambria Math" panose="02040503050406030204" pitchFamily="18" charset="0"/>
                          <a:cs typeface="Arial" panose="020B0604020202020204" pitchFamily="34" charset="0"/>
                        </a:rPr>
                        <m:t>Ω</m:t>
                      </m:r>
                      <m:acc>
                        <m:accPr>
                          <m:chr m:val="̂"/>
                          <m:ctrlPr>
                            <a:rPr lang="en-US" sz="1600" i="1" kern="100">
                              <a:latin typeface="Cambria Math" panose="02040503050406030204" pitchFamily="18" charset="0"/>
                              <a:ea typeface="Cambria Math" panose="02040503050406030204" pitchFamily="18" charset="0"/>
                              <a:cs typeface="Arial" panose="020B0604020202020204" pitchFamily="34" charset="0"/>
                            </a:rPr>
                          </m:ctrlPr>
                        </m:accPr>
                        <m:e>
                          <m:r>
                            <a:rPr lang="en-US" sz="1600" i="1" kern="100">
                              <a:latin typeface="Cambria Math" panose="02040503050406030204" pitchFamily="18" charset="0"/>
                              <a:ea typeface="Cambria Math" panose="02040503050406030204" pitchFamily="18" charset="0"/>
                              <a:cs typeface="Arial" panose="020B0604020202020204" pitchFamily="34" charset="0"/>
                            </a:rPr>
                            <m:t>𝐿</m:t>
                          </m:r>
                        </m:e>
                      </m:acc>
                    </m:oMath>
                  </m:oMathPara>
                </a14:m>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r>
                  <a:rPr lang="fa-IR" sz="1600" kern="100" dirty="0">
                    <a:latin typeface="Cambria Math" panose="02040503050406030204" pitchFamily="18" charset="0"/>
                    <a:ea typeface="Cambria Math" panose="02040503050406030204" pitchFamily="18" charset="0"/>
                    <a:cs typeface="B Nazanin" panose="00000400000000000000" pitchFamily="2" charset="-78"/>
                  </a:rPr>
                  <a:t>یعنی می توان با ضرب اندوکتانس</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a:t>
                </a:r>
                <a14:m>
                  <m:oMath xmlns:m="http://schemas.openxmlformats.org/officeDocument/2006/math">
                    <m:r>
                      <a:rPr lang="en-US" sz="1600" i="1" kern="100">
                        <a:latin typeface="Cambria Math" panose="02040503050406030204" pitchFamily="18" charset="0"/>
                        <a:ea typeface="Cambria Math" panose="02040503050406030204" pitchFamily="18" charset="0"/>
                        <a:cs typeface="Arial" panose="020B0604020202020204" pitchFamily="34" charset="0"/>
                      </a:rPr>
                      <m:t>𝐿</m:t>
                    </m:r>
                  </m:oMath>
                </a14:m>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 در </a:t>
                </a:r>
                <a:r>
                  <a:rPr lang="fa-IR" sz="1600" kern="100" dirty="0">
                    <a:latin typeface="Cambria Math" panose="02040503050406030204" pitchFamily="18" charset="0"/>
                    <a:ea typeface="Cambria Math" panose="02040503050406030204" pitchFamily="18" charset="0"/>
                    <a:cs typeface="B Nazanin" panose="00000400000000000000" pitchFamily="2" charset="-78"/>
                  </a:rPr>
                  <a:t>مقدار </a:t>
                </a:r>
                <a14:m>
                  <m:oMath xmlns:m="http://schemas.openxmlformats.org/officeDocument/2006/math">
                    <m:f>
                      <m:fPr>
                        <m:ctrlPr>
                          <a:rPr lang="en-US" sz="1600" i="1" kern="100">
                            <a:latin typeface="Cambria Math" panose="02040503050406030204" pitchFamily="18" charset="0"/>
                            <a:ea typeface="Cambria Math" panose="02040503050406030204" pitchFamily="18" charset="0"/>
                            <a:cs typeface="Arial" panose="020B0604020202020204" pitchFamily="34" charset="0"/>
                          </a:rPr>
                        </m:ctrlPr>
                      </m:fPr>
                      <m:num>
                        <m:r>
                          <a:rPr lang="en-US" sz="1600" i="1" kern="100">
                            <a:latin typeface="Cambria Math" panose="02040503050406030204" pitchFamily="18" charset="0"/>
                            <a:ea typeface="Cambria Math" panose="02040503050406030204" pitchFamily="18" charset="0"/>
                            <a:cs typeface="Arial" panose="020B0604020202020204" pitchFamily="34" charset="0"/>
                          </a:rPr>
                          <m:t>𝜔</m:t>
                        </m:r>
                      </m:num>
                      <m:den>
                        <m:r>
                          <m:rPr>
                            <m:sty m:val="p"/>
                          </m:rPr>
                          <a:rPr lang="en-US" sz="1600" kern="100">
                            <a:latin typeface="Cambria Math" panose="02040503050406030204" pitchFamily="18" charset="0"/>
                            <a:ea typeface="Cambria Math" panose="02040503050406030204" pitchFamily="18" charset="0"/>
                            <a:cs typeface="Arial" panose="020B0604020202020204" pitchFamily="34" charset="0"/>
                          </a:rPr>
                          <m:t>Ω</m:t>
                        </m:r>
                      </m:den>
                    </m:f>
                  </m:oMath>
                </a14:m>
                <a:r>
                  <a:rPr lang="fa-IR" sz="1600" kern="100" dirty="0">
                    <a:latin typeface="Cambria Math" panose="02040503050406030204" pitchFamily="18" charset="0"/>
                    <a:ea typeface="Cambria Math" panose="02040503050406030204" pitchFamily="18" charset="0"/>
                    <a:cs typeface="B Nazanin" panose="00000400000000000000" pitchFamily="2" charset="-78"/>
                  </a:rPr>
                  <a:t> امپدانس سلف </a:t>
                </a:r>
                <a14:m>
                  <m:oMath xmlns:m="http://schemas.openxmlformats.org/officeDocument/2006/math">
                    <m:acc>
                      <m:accPr>
                        <m:chr m:val="̂"/>
                        <m:ctrlPr>
                          <a:rPr lang="en-US" sz="1600" i="1" kern="100">
                            <a:latin typeface="Cambria Math" panose="02040503050406030204" pitchFamily="18" charset="0"/>
                            <a:ea typeface="Cambria Math" panose="02040503050406030204" pitchFamily="18" charset="0"/>
                            <a:cs typeface="Arial" panose="020B0604020202020204" pitchFamily="34" charset="0"/>
                          </a:rPr>
                        </m:ctrlPr>
                      </m:accPr>
                      <m:e>
                        <m:r>
                          <a:rPr lang="en-US" sz="1600" i="1" kern="100">
                            <a:latin typeface="Cambria Math" panose="02040503050406030204" pitchFamily="18" charset="0"/>
                            <a:ea typeface="Cambria Math" panose="02040503050406030204" pitchFamily="18" charset="0"/>
                            <a:cs typeface="Arial" panose="020B0604020202020204" pitchFamily="34" charset="0"/>
                          </a:rPr>
                          <m:t>𝐿</m:t>
                        </m:r>
                      </m:e>
                    </m:acc>
                  </m:oMath>
                </a14:m>
                <a:r>
                  <a:rPr lang="fa-IR" sz="1600" kern="100" dirty="0">
                    <a:latin typeface="Cambria Math" panose="02040503050406030204" pitchFamily="18" charset="0"/>
                    <a:ea typeface="Cambria Math" panose="02040503050406030204" pitchFamily="18" charset="0"/>
                    <a:cs typeface="B Nazanin" panose="00000400000000000000" pitchFamily="2" charset="-78"/>
                  </a:rPr>
                  <a:t> </a:t>
                </a:r>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را </a:t>
                </a:r>
                <a:r>
                  <a:rPr lang="fa-IR" sz="1600" kern="100" dirty="0">
                    <a:latin typeface="Cambria Math" panose="02040503050406030204" pitchFamily="18" charset="0"/>
                    <a:ea typeface="Cambria Math" panose="02040503050406030204" pitchFamily="18" charset="0"/>
                    <a:cs typeface="B Nazanin" panose="00000400000000000000" pitchFamily="2" charset="-78"/>
                  </a:rPr>
                  <a:t>در فرکانس جدید </a:t>
                </a:r>
                <a14:m>
                  <m:oMath xmlns:m="http://schemas.openxmlformats.org/officeDocument/2006/math">
                    <m:r>
                      <m:rPr>
                        <m:sty m:val="p"/>
                      </m:rPr>
                      <a:rPr lang="en-US" sz="1600" kern="100">
                        <a:latin typeface="Cambria Math" panose="02040503050406030204" pitchFamily="18" charset="0"/>
                        <a:ea typeface="Cambria Math" panose="02040503050406030204" pitchFamily="18" charset="0"/>
                        <a:cs typeface="Arial" panose="020B0604020202020204" pitchFamily="34" charset="0"/>
                      </a:rPr>
                      <m:t>Ω</m:t>
                    </m:r>
                  </m:oMath>
                </a14:m>
                <a:r>
                  <a:rPr lang="fa-IR" sz="1600" kern="100" dirty="0">
                    <a:latin typeface="Cambria Math" panose="02040503050406030204" pitchFamily="18" charset="0"/>
                    <a:ea typeface="Cambria Math" panose="02040503050406030204" pitchFamily="18" charset="0"/>
                    <a:cs typeface="B Nazanin" panose="00000400000000000000" pitchFamily="2" charset="-78"/>
                  </a:rPr>
                  <a:t> در نظر گرفت بی آن که مقدار امپدانس تغییر کند. یعنی تغییر مقیاس فرکانس دادیم. </a:t>
                </a:r>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r>
                  <a:rPr lang="fa-IR" sz="1600" kern="100" dirty="0" smtClean="0">
                    <a:latin typeface="Cambria Math" panose="02040503050406030204" pitchFamily="18" charset="0"/>
                    <a:ea typeface="Cambria Math" panose="02040503050406030204" pitchFamily="18" charset="0"/>
                    <a:cs typeface="B Nazanin" panose="00000400000000000000" pitchFamily="2" charset="-78"/>
                  </a:rPr>
                  <a:t>به طریق </a:t>
                </a:r>
                <a:r>
                  <a:rPr lang="fa-IR" sz="1600" kern="100" dirty="0">
                    <a:latin typeface="Cambria Math" panose="02040503050406030204" pitchFamily="18" charset="0"/>
                    <a:ea typeface="Cambria Math" panose="02040503050406030204" pitchFamily="18" charset="0"/>
                    <a:cs typeface="B Nazanin" panose="00000400000000000000" pitchFamily="2" charset="-78"/>
                  </a:rPr>
                  <a:t>مشابه در مورد یک خازن داریم: </a:t>
                </a:r>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14:m>
                  <m:oMathPara xmlns:m="http://schemas.openxmlformats.org/officeDocument/2006/math">
                    <m:oMathParaPr>
                      <m:jc m:val="centerGroup"/>
                    </m:oMathParaPr>
                    <m:oMath xmlns:m="http://schemas.openxmlformats.org/officeDocument/2006/math">
                      <m:f>
                        <m:fPr>
                          <m:ctrlPr>
                            <a:rPr lang="en-US" sz="1600" i="1" kern="100">
                              <a:latin typeface="Cambria Math" panose="02040503050406030204" pitchFamily="18" charset="0"/>
                              <a:ea typeface="Cambria Math" panose="02040503050406030204" pitchFamily="18" charset="0"/>
                              <a:cs typeface="Arial" panose="020B0604020202020204" pitchFamily="34" charset="0"/>
                            </a:rPr>
                          </m:ctrlPr>
                        </m:fPr>
                        <m:num>
                          <m:r>
                            <a:rPr lang="en-US" sz="1600" i="1" kern="100">
                              <a:latin typeface="Cambria Math" panose="02040503050406030204" pitchFamily="18" charset="0"/>
                              <a:ea typeface="Cambria Math" panose="02040503050406030204" pitchFamily="18" charset="0"/>
                              <a:cs typeface="Arial" panose="020B0604020202020204" pitchFamily="34" charset="0"/>
                            </a:rPr>
                            <m:t>𝑙</m:t>
                          </m:r>
                        </m:num>
                        <m:den>
                          <m:r>
                            <a:rPr lang="en-US" sz="1600" i="1" kern="100">
                              <a:latin typeface="Cambria Math" panose="02040503050406030204" pitchFamily="18" charset="0"/>
                              <a:ea typeface="Cambria Math" panose="02040503050406030204" pitchFamily="18" charset="0"/>
                              <a:cs typeface="Arial" panose="020B0604020202020204" pitchFamily="34" charset="0"/>
                            </a:rPr>
                            <m:t>𝑗</m:t>
                          </m:r>
                          <m:r>
                            <a:rPr lang="en-US" sz="1600" i="1" kern="100">
                              <a:latin typeface="Cambria Math" panose="02040503050406030204" pitchFamily="18" charset="0"/>
                              <a:ea typeface="Cambria Math" panose="02040503050406030204" pitchFamily="18" charset="0"/>
                              <a:cs typeface="Arial" panose="020B0604020202020204" pitchFamily="34" charset="0"/>
                            </a:rPr>
                            <m:t>𝜔</m:t>
                          </m:r>
                          <m:r>
                            <a:rPr lang="en-US" sz="1600" i="1" kern="100">
                              <a:latin typeface="Cambria Math" panose="02040503050406030204" pitchFamily="18" charset="0"/>
                              <a:ea typeface="Cambria Math" panose="02040503050406030204" pitchFamily="18" charset="0"/>
                              <a:cs typeface="Arial" panose="020B0604020202020204" pitchFamily="34" charset="0"/>
                            </a:rPr>
                            <m:t>𝐶</m:t>
                          </m:r>
                        </m:den>
                      </m:f>
                      <m:r>
                        <a:rPr lang="en-US" sz="1600" i="1" kern="100">
                          <a:latin typeface="Cambria Math" panose="02040503050406030204" pitchFamily="18" charset="0"/>
                          <a:ea typeface="Cambria Math" panose="02040503050406030204" pitchFamily="18" charset="0"/>
                          <a:cs typeface="Arial" panose="020B0604020202020204" pitchFamily="34" charset="0"/>
                        </a:rPr>
                        <m:t>=</m:t>
                      </m:r>
                      <m:f>
                        <m:fPr>
                          <m:ctrlPr>
                            <a:rPr lang="en-US" sz="1600" i="1" kern="100">
                              <a:latin typeface="Cambria Math" panose="02040503050406030204" pitchFamily="18" charset="0"/>
                              <a:ea typeface="Cambria Math" panose="02040503050406030204" pitchFamily="18" charset="0"/>
                              <a:cs typeface="Arial" panose="020B0604020202020204" pitchFamily="34" charset="0"/>
                            </a:rPr>
                          </m:ctrlPr>
                        </m:fPr>
                        <m:num>
                          <m:r>
                            <a:rPr lang="en-US" sz="1600" i="1" kern="100">
                              <a:latin typeface="Cambria Math" panose="02040503050406030204" pitchFamily="18" charset="0"/>
                              <a:ea typeface="Cambria Math" panose="02040503050406030204" pitchFamily="18" charset="0"/>
                              <a:cs typeface="Arial" panose="020B0604020202020204" pitchFamily="34" charset="0"/>
                            </a:rPr>
                            <m:t>𝑙</m:t>
                          </m:r>
                        </m:num>
                        <m:den>
                          <m:r>
                            <a:rPr lang="en-US" sz="1600" i="1" kern="100">
                              <a:latin typeface="Cambria Math" panose="02040503050406030204" pitchFamily="18" charset="0"/>
                              <a:ea typeface="Cambria Math" panose="02040503050406030204" pitchFamily="18" charset="0"/>
                              <a:cs typeface="Arial" panose="020B0604020202020204" pitchFamily="34" charset="0"/>
                            </a:rPr>
                            <m:t>𝑗</m:t>
                          </m:r>
                          <m:r>
                            <m:rPr>
                              <m:sty m:val="p"/>
                            </m:rPr>
                            <a:rPr lang="en-US" sz="1600" kern="100">
                              <a:latin typeface="Cambria Math" panose="02040503050406030204" pitchFamily="18" charset="0"/>
                              <a:ea typeface="Cambria Math" panose="02040503050406030204" pitchFamily="18" charset="0"/>
                              <a:cs typeface="Arial" panose="020B0604020202020204" pitchFamily="34" charset="0"/>
                            </a:rPr>
                            <m:t>Ω</m:t>
                          </m:r>
                          <m:d>
                            <m:dPr>
                              <m:ctrlPr>
                                <a:rPr lang="en-US" sz="1600" i="1" kern="100">
                                  <a:latin typeface="Cambria Math" panose="02040503050406030204" pitchFamily="18" charset="0"/>
                                  <a:ea typeface="Cambria Math" panose="02040503050406030204" pitchFamily="18" charset="0"/>
                                  <a:cs typeface="Arial" panose="020B0604020202020204" pitchFamily="34" charset="0"/>
                                </a:rPr>
                              </m:ctrlPr>
                            </m:dPr>
                            <m:e>
                              <m:f>
                                <m:fPr>
                                  <m:ctrlPr>
                                    <a:rPr lang="en-US" sz="1600" i="1" kern="100">
                                      <a:latin typeface="Cambria Math" panose="02040503050406030204" pitchFamily="18" charset="0"/>
                                      <a:ea typeface="Cambria Math" panose="02040503050406030204" pitchFamily="18" charset="0"/>
                                      <a:cs typeface="Arial" panose="020B0604020202020204" pitchFamily="34" charset="0"/>
                                    </a:rPr>
                                  </m:ctrlPr>
                                </m:fPr>
                                <m:num>
                                  <m:r>
                                    <a:rPr lang="en-US" sz="1600" i="1" kern="100">
                                      <a:latin typeface="Cambria Math" panose="02040503050406030204" pitchFamily="18" charset="0"/>
                                      <a:ea typeface="Cambria Math" panose="02040503050406030204" pitchFamily="18" charset="0"/>
                                      <a:cs typeface="Arial" panose="020B0604020202020204" pitchFamily="34" charset="0"/>
                                    </a:rPr>
                                    <m:t>𝜔</m:t>
                                  </m:r>
                                </m:num>
                                <m:den>
                                  <m:r>
                                    <m:rPr>
                                      <m:sty m:val="p"/>
                                    </m:rPr>
                                    <a:rPr lang="en-US" sz="1600" kern="100">
                                      <a:latin typeface="Cambria Math" panose="02040503050406030204" pitchFamily="18" charset="0"/>
                                      <a:ea typeface="Cambria Math" panose="02040503050406030204" pitchFamily="18" charset="0"/>
                                      <a:cs typeface="Arial" panose="020B0604020202020204" pitchFamily="34" charset="0"/>
                                    </a:rPr>
                                    <m:t>Ω</m:t>
                                  </m:r>
                                </m:den>
                              </m:f>
                              <m:r>
                                <a:rPr lang="en-US" sz="1600" i="1" kern="100">
                                  <a:latin typeface="Cambria Math" panose="02040503050406030204" pitchFamily="18" charset="0"/>
                                  <a:ea typeface="Cambria Math" panose="02040503050406030204" pitchFamily="18" charset="0"/>
                                  <a:cs typeface="Arial" panose="020B0604020202020204" pitchFamily="34" charset="0"/>
                                </a:rPr>
                                <m:t>𝐶</m:t>
                              </m:r>
                            </m:e>
                          </m:d>
                        </m:den>
                      </m:f>
                      <m:r>
                        <a:rPr lang="en-US" sz="1600" i="1" kern="100">
                          <a:latin typeface="Cambria Math" panose="02040503050406030204" pitchFamily="18" charset="0"/>
                          <a:ea typeface="Cambria Math" panose="02040503050406030204" pitchFamily="18" charset="0"/>
                          <a:cs typeface="Arial" panose="020B0604020202020204" pitchFamily="34" charset="0"/>
                        </a:rPr>
                        <m:t>=</m:t>
                      </m:r>
                      <m:f>
                        <m:fPr>
                          <m:ctrlPr>
                            <a:rPr lang="en-US" sz="1600" i="1" kern="100">
                              <a:latin typeface="Cambria Math" panose="02040503050406030204" pitchFamily="18" charset="0"/>
                              <a:ea typeface="Cambria Math" panose="02040503050406030204" pitchFamily="18" charset="0"/>
                              <a:cs typeface="Arial" panose="020B0604020202020204" pitchFamily="34" charset="0"/>
                            </a:rPr>
                          </m:ctrlPr>
                        </m:fPr>
                        <m:num>
                          <m:r>
                            <a:rPr lang="en-US" sz="1600" i="1" kern="100">
                              <a:latin typeface="Cambria Math" panose="02040503050406030204" pitchFamily="18" charset="0"/>
                              <a:ea typeface="Cambria Math" panose="02040503050406030204" pitchFamily="18" charset="0"/>
                              <a:cs typeface="Arial" panose="020B0604020202020204" pitchFamily="34" charset="0"/>
                            </a:rPr>
                            <m:t>𝑙</m:t>
                          </m:r>
                        </m:num>
                        <m:den>
                          <m:r>
                            <a:rPr lang="en-US" sz="1600" i="1" kern="100">
                              <a:latin typeface="Cambria Math" panose="02040503050406030204" pitchFamily="18" charset="0"/>
                              <a:ea typeface="Cambria Math" panose="02040503050406030204" pitchFamily="18" charset="0"/>
                              <a:cs typeface="Arial" panose="020B0604020202020204" pitchFamily="34" charset="0"/>
                            </a:rPr>
                            <m:t>𝑗</m:t>
                          </m:r>
                          <m:r>
                            <m:rPr>
                              <m:sty m:val="p"/>
                            </m:rPr>
                            <a:rPr lang="en-US" sz="1600" kern="100">
                              <a:latin typeface="Cambria Math" panose="02040503050406030204" pitchFamily="18" charset="0"/>
                              <a:ea typeface="Cambria Math" panose="02040503050406030204" pitchFamily="18" charset="0"/>
                              <a:cs typeface="Arial" panose="020B0604020202020204" pitchFamily="34" charset="0"/>
                            </a:rPr>
                            <m:t>Ω</m:t>
                          </m:r>
                          <m:acc>
                            <m:accPr>
                              <m:chr m:val="̂"/>
                              <m:ctrlPr>
                                <a:rPr lang="en-US" sz="1600" i="1" kern="100">
                                  <a:latin typeface="Cambria Math" panose="02040503050406030204" pitchFamily="18" charset="0"/>
                                  <a:ea typeface="Cambria Math" panose="02040503050406030204" pitchFamily="18" charset="0"/>
                                  <a:cs typeface="Arial" panose="020B0604020202020204" pitchFamily="34" charset="0"/>
                                </a:rPr>
                              </m:ctrlPr>
                            </m:accPr>
                            <m:e>
                              <m:r>
                                <a:rPr lang="en-US" sz="1600" i="1" kern="100">
                                  <a:latin typeface="Cambria Math" panose="02040503050406030204" pitchFamily="18" charset="0"/>
                                  <a:ea typeface="Cambria Math" panose="02040503050406030204" pitchFamily="18" charset="0"/>
                                  <a:cs typeface="Arial" panose="020B0604020202020204" pitchFamily="34" charset="0"/>
                                </a:rPr>
                                <m:t>𝐶</m:t>
                              </m:r>
                            </m:e>
                          </m:acc>
                        </m:den>
                      </m:f>
                    </m:oMath>
                  </m:oMathPara>
                </a14:m>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a:p>
                <a:pPr marL="285750" indent="-285750" algn="just" rtl="1">
                  <a:buFont typeface="Wingdings" panose="05000000000000000000" pitchFamily="2" charset="2"/>
                  <a:buChar char="ü"/>
                </a:pPr>
                <a:r>
                  <a:rPr lang="fa-IR" sz="1600" dirty="0">
                    <a:latin typeface="Cambria Math" panose="02040503050406030204" pitchFamily="18" charset="0"/>
                    <a:ea typeface="Cambria Math" panose="02040503050406030204" pitchFamily="18" charset="0"/>
                    <a:cs typeface="B Nazanin" panose="00000400000000000000" pitchFamily="2" charset="-78"/>
                  </a:rPr>
                  <a:t>یعنی می توان با ضرب ظرفیت </a:t>
                </a:r>
                <a:r>
                  <a:rPr lang="en-US" sz="1600" i="1" dirty="0">
                    <a:latin typeface="Cambria Math" panose="02040503050406030204" pitchFamily="18" charset="0"/>
                    <a:ea typeface="Cambria Math" panose="02040503050406030204" pitchFamily="18" charset="0"/>
                    <a:cs typeface="B Nazanin" panose="00000400000000000000" pitchFamily="2" charset="-78"/>
                  </a:rPr>
                  <a:t>C</a:t>
                </a:r>
                <a:r>
                  <a:rPr lang="fa-IR" sz="1600" dirty="0">
                    <a:latin typeface="Cambria Math" panose="02040503050406030204" pitchFamily="18" charset="0"/>
                    <a:ea typeface="Cambria Math" panose="02040503050406030204" pitchFamily="18" charset="0"/>
                    <a:cs typeface="B Nazanin" panose="00000400000000000000" pitchFamily="2" charset="-78"/>
                  </a:rPr>
                  <a:t> خازن در مقدار </a:t>
                </a:r>
                <a14:m>
                  <m:oMath xmlns:m="http://schemas.openxmlformats.org/officeDocument/2006/math">
                    <m:f>
                      <m:fPr>
                        <m:ctrlPr>
                          <a:rPr lang="en-US" sz="1600" i="1">
                            <a:latin typeface="Cambria Math" panose="02040503050406030204" pitchFamily="18" charset="0"/>
                            <a:ea typeface="Cambria Math" panose="02040503050406030204" pitchFamily="18" charset="0"/>
                          </a:rPr>
                        </m:ctrlPr>
                      </m:fPr>
                      <m:num>
                        <m:r>
                          <a:rPr lang="en-US" sz="1600" i="1">
                            <a:latin typeface="Cambria Math" panose="02040503050406030204" pitchFamily="18" charset="0"/>
                            <a:ea typeface="Cambria Math" panose="02040503050406030204" pitchFamily="18" charset="0"/>
                            <a:cs typeface="Arial" panose="020B0604020202020204" pitchFamily="34" charset="0"/>
                          </a:rPr>
                          <m:t>𝜔</m:t>
                        </m:r>
                      </m:num>
                      <m:den>
                        <m:r>
                          <m:rPr>
                            <m:sty m:val="p"/>
                          </m:rPr>
                          <a:rPr lang="en-US" sz="1600">
                            <a:latin typeface="Cambria Math" panose="02040503050406030204" pitchFamily="18" charset="0"/>
                            <a:ea typeface="Cambria Math" panose="02040503050406030204" pitchFamily="18" charset="0"/>
                            <a:cs typeface="Arial" panose="020B0604020202020204" pitchFamily="34" charset="0"/>
                          </a:rPr>
                          <m:t>Ω</m:t>
                        </m:r>
                      </m:den>
                    </m:f>
                  </m:oMath>
                </a14:m>
                <a:r>
                  <a:rPr lang="fa-IR" sz="1600" dirty="0">
                    <a:latin typeface="Cambria Math" panose="02040503050406030204" pitchFamily="18" charset="0"/>
                    <a:ea typeface="Cambria Math" panose="02040503050406030204" pitchFamily="18" charset="0"/>
                    <a:cs typeface="B Nazanin" panose="00000400000000000000" pitchFamily="2" charset="-78"/>
                  </a:rPr>
                  <a:t> امپدانس خازن </a:t>
                </a:r>
                <a14:m>
                  <m:oMath xmlns:m="http://schemas.openxmlformats.org/officeDocument/2006/math">
                    <m:acc>
                      <m:accPr>
                        <m:chr m:val="̂"/>
                        <m:ctrlPr>
                          <a:rPr lang="en-US" sz="1600" i="1">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cs typeface="Arial" panose="020B0604020202020204" pitchFamily="34" charset="0"/>
                          </a:rPr>
                          <m:t>𝐶</m:t>
                        </m:r>
                      </m:e>
                    </m:acc>
                  </m:oMath>
                </a14:m>
                <a:r>
                  <a:rPr lang="fa-IR" sz="1600" dirty="0">
                    <a:latin typeface="Cambria Math" panose="02040503050406030204" pitchFamily="18" charset="0"/>
                    <a:ea typeface="Cambria Math" panose="02040503050406030204" pitchFamily="18" charset="0"/>
                    <a:cs typeface="B Nazanin" panose="00000400000000000000" pitchFamily="2" charset="-78"/>
                  </a:rPr>
                  <a:t> را در فرکانس جدید </a:t>
                </a:r>
                <a14:m>
                  <m:oMath xmlns:m="http://schemas.openxmlformats.org/officeDocument/2006/math">
                    <m:r>
                      <m:rPr>
                        <m:sty m:val="p"/>
                      </m:rPr>
                      <a:rPr lang="en-US" sz="1600">
                        <a:latin typeface="Cambria Math" panose="02040503050406030204" pitchFamily="18" charset="0"/>
                        <a:ea typeface="Cambria Math" panose="02040503050406030204" pitchFamily="18" charset="0"/>
                        <a:cs typeface="Arial" panose="020B0604020202020204" pitchFamily="34" charset="0"/>
                      </a:rPr>
                      <m:t>Ω</m:t>
                    </m:r>
                  </m:oMath>
                </a14:m>
                <a:r>
                  <a:rPr lang="fa-IR" sz="1600" dirty="0">
                    <a:latin typeface="Cambria Math" panose="02040503050406030204" pitchFamily="18" charset="0"/>
                    <a:ea typeface="Cambria Math" panose="02040503050406030204" pitchFamily="18" charset="0"/>
                    <a:cs typeface="B Nazanin" panose="00000400000000000000" pitchFamily="2" charset="-78"/>
                  </a:rPr>
                  <a:t> در نظر گرفت بی آن که مقدار امپدانس تغییر کند. یعنی تغییر مقیاس فرکانس دادیم. </a:t>
                </a:r>
                <a:endParaRPr lang="fa-IR" sz="1600" dirty="0" smtClean="0">
                  <a:latin typeface="Cambria Math" panose="02040503050406030204" pitchFamily="18" charset="0"/>
                  <a:ea typeface="Cambria Math" panose="02040503050406030204" pitchFamily="18" charset="0"/>
                  <a:cs typeface="B Nazanin" panose="00000400000000000000" pitchFamily="2" charset="-78"/>
                </a:endParaRPr>
              </a:p>
              <a:p>
                <a:pPr marL="285750" indent="-285750" algn="just" rtl="1">
                  <a:buFont typeface="Wingdings" panose="05000000000000000000" pitchFamily="2" charset="2"/>
                  <a:buChar char="ü"/>
                </a:pP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بنابراین، اگر مدار داده شده </a:t>
                </a:r>
                <a:r>
                  <a:rPr lang="en-US"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N</a:t>
                </a:r>
                <a:r>
                  <a:rPr lang="fa-IR"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 رفتار خاصی در فرکانس </a:t>
                </a:r>
                <a:r>
                  <a:rPr lang="en-US"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sym typeface="Symbol" panose="05050102010706020507" pitchFamily="18" charset="2"/>
                  </a:rPr>
                  <a:t></a:t>
                </a:r>
                <a:r>
                  <a:rPr lang="fa-IR"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 داشته </a:t>
                </a: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باشد، </a:t>
                </a:r>
                <a:r>
                  <a:rPr lang="fa-IR"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می توان با ضرب تمام </a:t>
                </a: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سلف ها </a:t>
                </a:r>
                <a:r>
                  <a:rPr lang="fa-IR"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و خازن ها در عدد </a:t>
                </a:r>
                <a14:m>
                  <m:oMath xmlns:m="http://schemas.openxmlformats.org/officeDocument/2006/math">
                    <m:f>
                      <m:fPr>
                        <m:ctrlPr>
                          <a:rPr lang="en-US" sz="1600" b="1" i="1">
                            <a:solidFill>
                              <a:srgbClr val="0000FF"/>
                            </a:solidFill>
                            <a:latin typeface="Cambria Math" panose="02040503050406030204" pitchFamily="18" charset="0"/>
                            <a:ea typeface="Cambria Math" panose="02040503050406030204" pitchFamily="18" charset="0"/>
                          </a:rPr>
                        </m:ctrlPr>
                      </m:fPr>
                      <m:num>
                        <m:r>
                          <a:rPr lang="en-US" sz="1600" b="1" i="1">
                            <a:solidFill>
                              <a:srgbClr val="0000FF"/>
                            </a:solidFill>
                            <a:latin typeface="Cambria Math" panose="02040503050406030204" pitchFamily="18" charset="0"/>
                            <a:ea typeface="Cambria Math" panose="02040503050406030204" pitchFamily="18" charset="0"/>
                            <a:cs typeface="Arial" panose="020B0604020202020204" pitchFamily="34" charset="0"/>
                          </a:rPr>
                          <m:t>𝝎</m:t>
                        </m:r>
                      </m:num>
                      <m:den>
                        <m:r>
                          <a:rPr lang="en-US" sz="1600" b="1" i="1">
                            <a:solidFill>
                              <a:srgbClr val="0000FF"/>
                            </a:solidFill>
                            <a:latin typeface="Cambria Math" panose="02040503050406030204" pitchFamily="18" charset="0"/>
                            <a:ea typeface="Cambria Math" panose="02040503050406030204" pitchFamily="18" charset="0"/>
                            <a:cs typeface="Arial" panose="020B0604020202020204" pitchFamily="34" charset="0"/>
                          </a:rPr>
                          <m:t>𝜴</m:t>
                        </m:r>
                      </m:den>
                    </m:f>
                  </m:oMath>
                </a14:m>
                <a:r>
                  <a:rPr lang="fa-IR"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 و ثابت </a:t>
                </a: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نگه داشتن مقاومت ها، </a:t>
                </a:r>
                <a:r>
                  <a:rPr lang="fa-IR"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مداری </a:t>
                </a: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به دست </a:t>
                </a:r>
                <a:r>
                  <a:rPr lang="fa-IR"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آورد که در یک فرکانس جدید </a:t>
                </a:r>
                <a:r>
                  <a:rPr lang="en-US"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sym typeface="Symbol" panose="05050102010706020507" pitchFamily="18" charset="2"/>
                  </a:rPr>
                  <a:t></a:t>
                </a:r>
                <a:r>
                  <a:rPr lang="fa-IR"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 همان رفتار مدار قبلی را در فرکانس  نشان </a:t>
                </a: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دهد </a:t>
                </a:r>
                <a:r>
                  <a:rPr lang="fa-IR"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(تغییر مقیاس فرکانسی</a:t>
                </a:r>
                <a:r>
                  <a:rPr lang="fa-IR" sz="1600" b="1"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endParaRPr lang="en-US" sz="1600" b="1" dirty="0">
                  <a:solidFill>
                    <a:srgbClr val="0000FF"/>
                  </a:solidFill>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8" name="Rectangle 7"/>
              <p:cNvSpPr>
                <a:spLocks noRot="1" noChangeAspect="1" noMove="1" noResize="1" noEditPoints="1" noAdjustHandles="1" noChangeArrowheads="1" noChangeShapeType="1" noTextEdit="1"/>
              </p:cNvSpPr>
              <p:nvPr/>
            </p:nvSpPr>
            <p:spPr>
              <a:xfrm>
                <a:off x="293672" y="2592354"/>
                <a:ext cx="8695494" cy="3860800"/>
              </a:xfrm>
              <a:prstGeom prst="rect">
                <a:avLst/>
              </a:prstGeom>
              <a:blipFill>
                <a:blip r:embed="rId4"/>
                <a:stretch>
                  <a:fillRect l="-1472" t="-631" r="-350" b="-1262"/>
                </a:stretch>
              </a:blipFill>
            </p:spPr>
            <p:txBody>
              <a:bodyPr/>
              <a:lstStyle/>
              <a:p>
                <a:r>
                  <a:rPr lang="en-US">
                    <a:noFill/>
                  </a:rPr>
                  <a:t> </a:t>
                </a:r>
              </a:p>
            </p:txBody>
          </p:sp>
        </mc:Fallback>
      </mc:AlternateContent>
    </p:spTree>
    <p:extLst>
      <p:ext uri="{BB962C8B-B14F-4D97-AF65-F5344CB8AC3E}">
        <p14:creationId xmlns:p14="http://schemas.microsoft.com/office/powerpoint/2010/main" val="32042361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57</a:t>
            </a:fld>
            <a:endParaRPr lang="en-US" dirty="0"/>
          </a:p>
        </p:txBody>
      </p:sp>
      <p:sp>
        <p:nvSpPr>
          <p:cNvPr id="4" name="Rectangle 3"/>
          <p:cNvSpPr/>
          <p:nvPr/>
        </p:nvSpPr>
        <p:spPr>
          <a:xfrm>
            <a:off x="431340" y="220944"/>
            <a:ext cx="8534400" cy="877163"/>
          </a:xfrm>
          <a:prstGeom prst="rect">
            <a:avLst/>
          </a:prstGeom>
        </p:spPr>
        <p:txBody>
          <a:bodyPr wrap="square">
            <a:spAutoFit/>
          </a:bodyPr>
          <a:lstStyle/>
          <a:p>
            <a:pPr marL="342900" marR="0" lvl="0" indent="-342900" algn="just" rtl="1">
              <a:spcBef>
                <a:spcPts val="0"/>
              </a:spcBef>
              <a:spcAft>
                <a:spcPts val="0"/>
              </a:spcAft>
              <a:buFont typeface="Wingdings" panose="05000000000000000000" pitchFamily="2" charset="2"/>
              <a:buChar char="q"/>
            </a:pPr>
            <a:r>
              <a:rPr lang="fa-IR" sz="1700" kern="100" dirty="0">
                <a:latin typeface="Cambria Math" panose="02040503050406030204" pitchFamily="18" charset="0"/>
                <a:ea typeface="Cambria Math" panose="02040503050406030204" pitchFamily="18" charset="0"/>
                <a:cs typeface="B Nazanin" panose="00000400000000000000" pitchFamily="2" charset="-78"/>
              </a:rPr>
              <a:t>یعنی اگر مهندسی در بایگانی خود مثلاً طرح نرمالیزه یک فیلتر میان گذر </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را داشته </a:t>
            </a:r>
            <a:r>
              <a:rPr lang="fa-IR" sz="1700" kern="100" dirty="0">
                <a:latin typeface="Cambria Math" panose="02040503050406030204" pitchFamily="18" charset="0"/>
                <a:ea typeface="Cambria Math" panose="02040503050406030204" pitchFamily="18" charset="0"/>
                <a:cs typeface="B Nazanin" panose="00000400000000000000" pitchFamily="2" charset="-78"/>
              </a:rPr>
              <a:t>باشد، او در حقیقت مقادیر اجزاء هر فیلتر میان </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گذری </a:t>
            </a:r>
            <a:r>
              <a:rPr lang="fa-IR" sz="1700" kern="100" dirty="0">
                <a:latin typeface="Cambria Math" panose="02040503050406030204" pitchFamily="18" charset="0"/>
                <a:ea typeface="Cambria Math" panose="02040503050406030204" pitchFamily="18" charset="0"/>
                <a:cs typeface="B Nazanin" panose="00000400000000000000" pitchFamily="2" charset="-78"/>
              </a:rPr>
              <a:t>از این نوع با هر سطح امپدانس و هر فرکانس میانی دلخواه در اختیار دارد و کافی است در مدار مورد نظر </a:t>
            </a:r>
            <a:r>
              <a:rPr lang="fa-IR" sz="1700" kern="100" dirty="0" smtClean="0">
                <a:latin typeface="Cambria Math" panose="02040503050406030204" pitchFamily="18" charset="0"/>
                <a:ea typeface="Cambria Math" panose="02040503050406030204" pitchFamily="18" charset="0"/>
                <a:cs typeface="B Nazanin" panose="00000400000000000000" pitchFamily="2" charset="-78"/>
              </a:rPr>
              <a:t>خود، </a:t>
            </a:r>
            <a:r>
              <a:rPr lang="fa-IR" sz="1700" kern="100" dirty="0">
                <a:latin typeface="Cambria Math" panose="02040503050406030204" pitchFamily="18" charset="0"/>
                <a:ea typeface="Cambria Math" panose="02040503050406030204" pitchFamily="18" charset="0"/>
                <a:cs typeface="B Nazanin" panose="00000400000000000000" pitchFamily="2" charset="-78"/>
              </a:rPr>
              <a:t>یک تغییر مقیاس سطح امپدانس و یک تغییر مقیاس سطح فرکانس انجام دهد. </a:t>
            </a:r>
            <a:endParaRPr lang="en-US" sz="1700" kern="100" dirty="0">
              <a:effectLst/>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6" name="Rectangle 5"/>
              <p:cNvSpPr/>
              <p:nvPr/>
            </p:nvSpPr>
            <p:spPr>
              <a:xfrm>
                <a:off x="2972264" y="1185927"/>
                <a:ext cx="5993476" cy="877163"/>
              </a:xfrm>
              <a:prstGeom prst="rect">
                <a:avLst/>
              </a:prstGeom>
            </p:spPr>
            <p:txBody>
              <a:bodyPr wrap="square">
                <a:spAutoFit/>
              </a:bodyPr>
              <a:lstStyle/>
              <a:p>
                <a:pPr marL="285750" indent="-285750" algn="just" rtl="1">
                  <a:spcAft>
                    <a:spcPts val="800"/>
                  </a:spcAft>
                  <a:buFont typeface="Wingdings" panose="05000000000000000000" pitchFamily="2" charset="2"/>
                  <a:buChar char="q"/>
                </a:pPr>
                <a:r>
                  <a:rPr lang="fa-IR" sz="1700" b="1"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مثال) </a:t>
                </a:r>
                <a:r>
                  <a:rPr lang="fa-IR" sz="1700" kern="100" dirty="0">
                    <a:latin typeface="Cambria Math" panose="02040503050406030204" pitchFamily="18" charset="0"/>
                    <a:ea typeface="Cambria Math" panose="02040503050406030204" pitchFamily="18" charset="0"/>
                    <a:cs typeface="B Nazanin" panose="00000400000000000000" pitchFamily="2" charset="-78"/>
                  </a:rPr>
                  <a:t>رفتار فیلتری مدار شکل مقابل و فرکانس قطع آن را تعیین کنید؟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اگر بخواهیم سطح </a:t>
                </a:r>
                <a:r>
                  <a:rPr lang="fa-IR" sz="1700" dirty="0">
                    <a:latin typeface="Cambria Math" panose="02040503050406030204" pitchFamily="18" charset="0"/>
                    <a:ea typeface="Cambria Math" panose="02040503050406030204" pitchFamily="18" charset="0"/>
                    <a:cs typeface="B Nazanin" panose="00000400000000000000" pitchFamily="2" charset="-78"/>
                  </a:rPr>
                  <a:t>امپدانس 600 برابر و فرکانس قطع جدید </a:t>
                </a:r>
                <a14:m>
                  <m:oMath xmlns:m="http://schemas.openxmlformats.org/officeDocument/2006/math">
                    <m:r>
                      <m:rPr>
                        <m:sty m:val="p"/>
                      </m:rPr>
                      <a:rPr lang="fa-IR" sz="1700">
                        <a:latin typeface="Cambria Math" panose="02040503050406030204" pitchFamily="18" charset="0"/>
                        <a:ea typeface="Cambria Math" panose="02040503050406030204" pitchFamily="18" charset="0"/>
                        <a:cs typeface="Cambria" panose="02040503050406030204" pitchFamily="18" charset="0"/>
                      </a:rPr>
                      <m:t>Ω</m:t>
                    </m:r>
                    <m:r>
                      <a:rPr lang="en-US" sz="1700" i="1">
                        <a:latin typeface="Cambria Math" panose="02040503050406030204" pitchFamily="18" charset="0"/>
                        <a:ea typeface="Cambria Math" panose="02040503050406030204" pitchFamily="18" charset="0"/>
                        <a:cs typeface="Arial" panose="020B0604020202020204" pitchFamily="34" charset="0"/>
                      </a:rPr>
                      <m:t>=</m:t>
                    </m:r>
                    <m:r>
                      <a:rPr lang="en-US" sz="1700" i="1">
                        <a:latin typeface="Cambria Math" panose="02040503050406030204" pitchFamily="18" charset="0"/>
                        <a:ea typeface="Cambria Math" panose="02040503050406030204" pitchFamily="18" charset="0"/>
                        <a:cs typeface="Arial" panose="020B0604020202020204" pitchFamily="34" charset="0"/>
                      </a:rPr>
                      <m:t>2</m:t>
                    </m:r>
                    <m:r>
                      <a:rPr lang="en-US" sz="1700" i="1">
                        <a:latin typeface="Cambria Math" panose="02040503050406030204" pitchFamily="18" charset="0"/>
                        <a:ea typeface="Cambria Math" panose="02040503050406030204" pitchFamily="18" charset="0"/>
                        <a:cs typeface="Arial" panose="020B0604020202020204" pitchFamily="34" charset="0"/>
                      </a:rPr>
                      <m:t>𝜋</m:t>
                    </m:r>
                    <m:r>
                      <a:rPr lang="en-US" sz="1700" i="1">
                        <a:latin typeface="Cambria Math" panose="02040503050406030204" pitchFamily="18" charset="0"/>
                        <a:ea typeface="Cambria Math" panose="02040503050406030204" pitchFamily="18" charset="0"/>
                        <a:cs typeface="Arial" panose="020B0604020202020204" pitchFamily="34" charset="0"/>
                      </a:rPr>
                      <m:t>×</m:t>
                    </m:r>
                    <m:r>
                      <a:rPr lang="en-US" sz="1700" i="1">
                        <a:latin typeface="Cambria Math" panose="02040503050406030204" pitchFamily="18" charset="0"/>
                        <a:ea typeface="Cambria Math" panose="02040503050406030204" pitchFamily="18" charset="0"/>
                        <a:cs typeface="Arial" panose="020B0604020202020204" pitchFamily="34" charset="0"/>
                      </a:rPr>
                      <m:t>3500</m:t>
                    </m:r>
                  </m:oMath>
                </a14:m>
                <a:r>
                  <a:rPr lang="fa-IR" sz="1700" dirty="0">
                    <a:latin typeface="Cambria Math" panose="02040503050406030204" pitchFamily="18" charset="0"/>
                    <a:ea typeface="Cambria Math" panose="02040503050406030204" pitchFamily="18" charset="0"/>
                    <a:cs typeface="B Nazanin" panose="00000400000000000000" pitchFamily="2" charset="-78"/>
                  </a:rPr>
                  <a:t>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باشد، </a:t>
                </a:r>
                <a:r>
                  <a:rPr lang="fa-IR" sz="1700" dirty="0">
                    <a:latin typeface="Cambria Math" panose="02040503050406030204" pitchFamily="18" charset="0"/>
                    <a:ea typeface="Cambria Math" panose="02040503050406030204" pitchFamily="18" charset="0"/>
                    <a:cs typeface="B Nazanin" panose="00000400000000000000" pitchFamily="2" charset="-78"/>
                  </a:rPr>
                  <a:t>مقادیر جدید </a:t>
                </a:r>
                <a:r>
                  <a:rPr lang="fa-IR" sz="1700" dirty="0" smtClean="0">
                    <a:latin typeface="Cambria Math" panose="02040503050406030204" pitchFamily="18" charset="0"/>
                    <a:ea typeface="Cambria Math" panose="02040503050406030204" pitchFamily="18" charset="0"/>
                    <a:cs typeface="B Nazanin" panose="00000400000000000000" pitchFamily="2" charset="-78"/>
                  </a:rPr>
                  <a:t>المان ها </a:t>
                </a:r>
                <a:r>
                  <a:rPr lang="fa-IR" sz="1700" dirty="0">
                    <a:latin typeface="Cambria Math" panose="02040503050406030204" pitchFamily="18" charset="0"/>
                    <a:ea typeface="Cambria Math" panose="02040503050406030204" pitchFamily="18" charset="0"/>
                    <a:cs typeface="B Nazanin" panose="00000400000000000000" pitchFamily="2" charset="-78"/>
                  </a:rPr>
                  <a:t>را تعیین کنید؟ </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2972264" y="1185927"/>
                <a:ext cx="5993476" cy="877163"/>
              </a:xfrm>
              <a:prstGeom prst="rect">
                <a:avLst/>
              </a:prstGeom>
              <a:blipFill>
                <a:blip r:embed="rId3"/>
                <a:stretch>
                  <a:fillRect l="-1628" t="-4196" r="-509" b="-11189"/>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87968" y="990600"/>
            <a:ext cx="2666600" cy="1444859"/>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3124200" y="1905000"/>
                <a:ext cx="3213893" cy="564193"/>
              </a:xfrm>
              <a:prstGeom prst="rect">
                <a:avLst/>
              </a:prstGeom>
            </p:spPr>
            <p:txBody>
              <a:bodyPr wrap="none">
                <a:spAutoFit/>
              </a:bodyPr>
              <a:lstStyle/>
              <a:p>
                <a:pPr rtl="1">
                  <a:spcAft>
                    <a:spcPts val="800"/>
                  </a:spcAft>
                </a:pPr>
                <a14:m>
                  <m:oMath xmlns:m="http://schemas.openxmlformats.org/officeDocument/2006/math">
                    <m:r>
                      <a:rPr lang="en-US" sz="1700" i="1" kern="100" smtClean="0">
                        <a:latin typeface="Cambria Math" panose="02040503050406030204" pitchFamily="18" charset="0"/>
                        <a:ea typeface="Cambria Math" panose="02040503050406030204" pitchFamily="18" charset="0"/>
                        <a:cs typeface="Arial" panose="020B0604020202020204" pitchFamily="34" charset="0"/>
                      </a:rPr>
                      <m:t>𝑗</m:t>
                    </m:r>
                    <m:r>
                      <a:rPr lang="en-US" sz="1700" i="1" kern="100" smtClean="0">
                        <a:latin typeface="Cambria Math" panose="02040503050406030204" pitchFamily="18" charset="0"/>
                        <a:ea typeface="Cambria Math" panose="02040503050406030204" pitchFamily="18" charset="0"/>
                        <a:cs typeface="Arial" panose="020B0604020202020204" pitchFamily="34" charset="0"/>
                      </a:rPr>
                      <m:t>𝜔</m:t>
                    </m:r>
                    <m:f>
                      <m:fPr>
                        <m:ctrlPr>
                          <a:rPr lang="en-US" sz="1700" i="1" kern="100">
                            <a:latin typeface="Cambria Math" panose="02040503050406030204" pitchFamily="18" charset="0"/>
                            <a:ea typeface="Cambria Math" panose="02040503050406030204" pitchFamily="18" charset="0"/>
                            <a:cs typeface="Arial" panose="020B0604020202020204" pitchFamily="34" charset="0"/>
                          </a:rPr>
                        </m:ctrlPr>
                      </m:fPr>
                      <m:num>
                        <m:r>
                          <a:rPr lang="en-US" sz="1700" i="1" kern="100">
                            <a:latin typeface="Cambria Math" panose="02040503050406030204" pitchFamily="18" charset="0"/>
                            <a:ea typeface="Cambria Math" panose="02040503050406030204" pitchFamily="18" charset="0"/>
                            <a:cs typeface="Arial" panose="020B0604020202020204" pitchFamily="34" charset="0"/>
                          </a:rPr>
                          <m:t>3</m:t>
                        </m:r>
                      </m:num>
                      <m:den>
                        <m:r>
                          <a:rPr lang="en-US" sz="1700" i="1" kern="100">
                            <a:latin typeface="Cambria Math" panose="02040503050406030204" pitchFamily="18" charset="0"/>
                            <a:ea typeface="Cambria Math" panose="02040503050406030204" pitchFamily="18" charset="0"/>
                            <a:cs typeface="Arial" panose="020B0604020202020204" pitchFamily="34" charset="0"/>
                          </a:rPr>
                          <m:t>2</m:t>
                        </m:r>
                      </m:den>
                    </m:f>
                    <m:sSub>
                      <m:sSubPr>
                        <m:ctrlPr>
                          <a:rPr lang="en-US" sz="1700" i="1" kern="100">
                            <a:latin typeface="Cambria Math" panose="02040503050406030204" pitchFamily="18" charset="0"/>
                            <a:ea typeface="Cambria Math" panose="02040503050406030204" pitchFamily="18" charset="0"/>
                            <a:cs typeface="Arial" panose="020B0604020202020204" pitchFamily="34" charset="0"/>
                          </a:rPr>
                        </m:ctrlPr>
                      </m:sSubPr>
                      <m:e>
                        <m:r>
                          <a:rPr lang="en-US" sz="1700" i="1" kern="100">
                            <a:latin typeface="Cambria Math" panose="02040503050406030204" pitchFamily="18" charset="0"/>
                            <a:ea typeface="Cambria Math" panose="02040503050406030204" pitchFamily="18" charset="0"/>
                            <a:cs typeface="Arial" panose="020B0604020202020204" pitchFamily="34" charset="0"/>
                          </a:rPr>
                          <m:t>𝑉</m:t>
                        </m:r>
                      </m:e>
                      <m:sub>
                        <m:r>
                          <a:rPr lang="en-US" sz="1700" i="1" kern="100">
                            <a:latin typeface="Cambria Math" panose="02040503050406030204" pitchFamily="18" charset="0"/>
                            <a:ea typeface="Cambria Math" panose="02040503050406030204" pitchFamily="18" charset="0"/>
                            <a:cs typeface="Arial" panose="020B0604020202020204" pitchFamily="34" charset="0"/>
                          </a:rPr>
                          <m:t>1</m:t>
                        </m:r>
                      </m:sub>
                    </m:sSub>
                    <m:r>
                      <a:rPr lang="en-US" sz="1700" i="1" kern="100">
                        <a:latin typeface="Cambria Math" panose="02040503050406030204" pitchFamily="18" charset="0"/>
                        <a:ea typeface="Cambria Math" panose="02040503050406030204" pitchFamily="18" charset="0"/>
                        <a:cs typeface="Arial" panose="020B0604020202020204" pitchFamily="34" charset="0"/>
                      </a:rPr>
                      <m:t>+ </m:t>
                    </m:r>
                    <m:f>
                      <m:fPr>
                        <m:ctrlPr>
                          <a:rPr lang="en-US" sz="1700" i="1" kern="100">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1700" i="1" kern="100">
                                <a:latin typeface="Cambria Math" panose="02040503050406030204" pitchFamily="18" charset="0"/>
                                <a:ea typeface="Cambria Math" panose="02040503050406030204" pitchFamily="18" charset="0"/>
                                <a:cs typeface="Arial" panose="020B0604020202020204" pitchFamily="34" charset="0"/>
                              </a:rPr>
                            </m:ctrlPr>
                          </m:sSubPr>
                          <m:e>
                            <m:r>
                              <a:rPr lang="en-US" sz="1700" i="1" kern="100">
                                <a:latin typeface="Cambria Math" panose="02040503050406030204" pitchFamily="18" charset="0"/>
                                <a:ea typeface="Cambria Math" panose="02040503050406030204" pitchFamily="18" charset="0"/>
                                <a:cs typeface="Arial" panose="020B0604020202020204" pitchFamily="34" charset="0"/>
                              </a:rPr>
                              <m:t>𝑉</m:t>
                            </m:r>
                          </m:e>
                          <m:sub>
                            <m:r>
                              <a:rPr lang="en-US" sz="1700" i="1" kern="100">
                                <a:latin typeface="Cambria Math" panose="02040503050406030204" pitchFamily="18" charset="0"/>
                                <a:ea typeface="Cambria Math" panose="02040503050406030204" pitchFamily="18" charset="0"/>
                                <a:cs typeface="Arial" panose="020B0604020202020204" pitchFamily="34" charset="0"/>
                              </a:rPr>
                              <m:t>1</m:t>
                            </m:r>
                          </m:sub>
                        </m:sSub>
                        <m:r>
                          <a:rPr lang="en-US" sz="1700" i="1" kern="100">
                            <a:latin typeface="Cambria Math" panose="02040503050406030204" pitchFamily="18" charset="0"/>
                            <a:ea typeface="Cambria Math" panose="02040503050406030204" pitchFamily="18" charset="0"/>
                            <a:cs typeface="Arial" panose="020B0604020202020204" pitchFamily="34" charset="0"/>
                          </a:rPr>
                          <m:t>−</m:t>
                        </m:r>
                        <m:sSub>
                          <m:sSubPr>
                            <m:ctrlPr>
                              <a:rPr lang="en-US" sz="1700" i="1" kern="100">
                                <a:latin typeface="Cambria Math" panose="02040503050406030204" pitchFamily="18" charset="0"/>
                                <a:ea typeface="Cambria Math" panose="02040503050406030204" pitchFamily="18" charset="0"/>
                                <a:cs typeface="Arial" panose="020B0604020202020204" pitchFamily="34" charset="0"/>
                              </a:rPr>
                            </m:ctrlPr>
                          </m:sSubPr>
                          <m:e>
                            <m:r>
                              <a:rPr lang="en-US" sz="1700" i="1" kern="100">
                                <a:latin typeface="Cambria Math" panose="02040503050406030204" pitchFamily="18" charset="0"/>
                                <a:ea typeface="Cambria Math" panose="02040503050406030204" pitchFamily="18" charset="0"/>
                                <a:cs typeface="Arial" panose="020B0604020202020204" pitchFamily="34" charset="0"/>
                              </a:rPr>
                              <m:t>𝑉</m:t>
                            </m:r>
                          </m:e>
                          <m:sub>
                            <m:r>
                              <a:rPr lang="en-US" sz="1700" i="1" kern="100">
                                <a:latin typeface="Cambria Math" panose="02040503050406030204" pitchFamily="18" charset="0"/>
                                <a:ea typeface="Cambria Math" panose="02040503050406030204" pitchFamily="18" charset="0"/>
                                <a:cs typeface="Arial" panose="020B0604020202020204" pitchFamily="34" charset="0"/>
                              </a:rPr>
                              <m:t>2</m:t>
                            </m:r>
                          </m:sub>
                        </m:sSub>
                      </m:num>
                      <m:den>
                        <m:r>
                          <a:rPr lang="en-US" sz="1700" i="1" kern="100">
                            <a:latin typeface="Cambria Math" panose="02040503050406030204" pitchFamily="18" charset="0"/>
                            <a:ea typeface="Cambria Math" panose="02040503050406030204" pitchFamily="18" charset="0"/>
                            <a:cs typeface="Arial" panose="020B0604020202020204" pitchFamily="34" charset="0"/>
                          </a:rPr>
                          <m:t>𝑗</m:t>
                        </m:r>
                        <m:r>
                          <a:rPr lang="en-US" sz="1700" i="1" kern="100">
                            <a:latin typeface="Cambria Math" panose="02040503050406030204" pitchFamily="18" charset="0"/>
                            <a:ea typeface="Cambria Math" panose="02040503050406030204" pitchFamily="18" charset="0"/>
                            <a:cs typeface="Arial" panose="020B0604020202020204" pitchFamily="34" charset="0"/>
                          </a:rPr>
                          <m:t>𝜔</m:t>
                        </m:r>
                        <m:f>
                          <m:fPr>
                            <m:ctrlPr>
                              <a:rPr lang="en-US" sz="1700" i="1" kern="100">
                                <a:latin typeface="Cambria Math" panose="02040503050406030204" pitchFamily="18" charset="0"/>
                                <a:ea typeface="Cambria Math" panose="02040503050406030204" pitchFamily="18" charset="0"/>
                                <a:cs typeface="Arial" panose="020B0604020202020204" pitchFamily="34" charset="0"/>
                              </a:rPr>
                            </m:ctrlPr>
                          </m:fPr>
                          <m:num>
                            <m:r>
                              <a:rPr lang="en-US" sz="1700" i="1" kern="100">
                                <a:latin typeface="Cambria Math" panose="02040503050406030204" pitchFamily="18" charset="0"/>
                                <a:ea typeface="Cambria Math" panose="02040503050406030204" pitchFamily="18" charset="0"/>
                                <a:cs typeface="Arial" panose="020B0604020202020204" pitchFamily="34" charset="0"/>
                              </a:rPr>
                              <m:t>4</m:t>
                            </m:r>
                          </m:num>
                          <m:den>
                            <m:r>
                              <a:rPr lang="en-US" sz="1700" i="1" kern="100">
                                <a:latin typeface="Cambria Math" panose="02040503050406030204" pitchFamily="18" charset="0"/>
                                <a:ea typeface="Cambria Math" panose="02040503050406030204" pitchFamily="18" charset="0"/>
                                <a:cs typeface="Arial" panose="020B0604020202020204" pitchFamily="34" charset="0"/>
                              </a:rPr>
                              <m:t>3</m:t>
                            </m:r>
                          </m:den>
                        </m:f>
                      </m:den>
                    </m:f>
                    <m:r>
                      <a:rPr lang="en-US" sz="1700" i="1" kern="100">
                        <a:latin typeface="Cambria Math" panose="02040503050406030204" pitchFamily="18" charset="0"/>
                        <a:ea typeface="Cambria Math" panose="02040503050406030204" pitchFamily="18" charset="0"/>
                        <a:cs typeface="Arial" panose="020B0604020202020204" pitchFamily="34" charset="0"/>
                      </a:rPr>
                      <m:t>= </m:t>
                    </m:r>
                    <m:sSub>
                      <m:sSubPr>
                        <m:ctrlPr>
                          <a:rPr lang="en-US" sz="1700" i="1" kern="100">
                            <a:latin typeface="Cambria Math" panose="02040503050406030204" pitchFamily="18" charset="0"/>
                            <a:ea typeface="Cambria Math" panose="02040503050406030204" pitchFamily="18" charset="0"/>
                            <a:cs typeface="Arial" panose="020B0604020202020204" pitchFamily="34" charset="0"/>
                          </a:rPr>
                        </m:ctrlPr>
                      </m:sSubPr>
                      <m:e>
                        <m:r>
                          <a:rPr lang="en-US" sz="1700" b="0" i="1" kern="100" smtClean="0">
                            <a:latin typeface="Cambria Math" panose="02040503050406030204" pitchFamily="18" charset="0"/>
                            <a:ea typeface="Cambria Math" panose="02040503050406030204" pitchFamily="18" charset="0"/>
                            <a:cs typeface="Arial" panose="020B0604020202020204" pitchFamily="34" charset="0"/>
                          </a:rPr>
                          <m:t>𝐼</m:t>
                        </m:r>
                      </m:e>
                      <m:sub>
                        <m:r>
                          <a:rPr lang="en-US" sz="1700" b="0" i="1" kern="100" smtClean="0">
                            <a:latin typeface="Cambria Math" panose="02040503050406030204" pitchFamily="18" charset="0"/>
                            <a:ea typeface="Cambria Math" panose="02040503050406030204" pitchFamily="18" charset="0"/>
                            <a:cs typeface="Arial" panose="020B0604020202020204" pitchFamily="34" charset="0"/>
                          </a:rPr>
                          <m:t>𝑠</m:t>
                        </m:r>
                      </m:sub>
                    </m:sSub>
                  </m:oMath>
                </a14:m>
                <a:r>
                  <a:rPr lang="fa-IR" sz="1700" kern="100" dirty="0">
                    <a:latin typeface="Cambria Math" panose="02040503050406030204" pitchFamily="18" charset="0"/>
                    <a:ea typeface="Cambria Math" panose="02040503050406030204" pitchFamily="18" charset="0"/>
                    <a:cs typeface="B Nazanin" panose="00000400000000000000" pitchFamily="2" charset="-78"/>
                  </a:rPr>
                  <a:t> </a:t>
                </a: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r>
                  <a:rPr lang="en-US"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KCL</a:t>
                </a: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fa-IR" sz="1600" b="1" kern="1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در گره 1</a:t>
                </a:r>
                <a:r>
                  <a:rPr lang="fa-IR" sz="1600" kern="100" dirty="0">
                    <a:latin typeface="Cambria Math" panose="02040503050406030204" pitchFamily="18" charset="0"/>
                    <a:ea typeface="Cambria Math" panose="02040503050406030204" pitchFamily="18" charset="0"/>
                    <a:cs typeface="B Nazanin" panose="00000400000000000000" pitchFamily="2" charset="-78"/>
                  </a:rPr>
                  <a:t> </a:t>
                </a:r>
                <a:endParaRPr lang="en-US" sz="1600" kern="100" dirty="0">
                  <a:effectLst/>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9" name="Rectangle 8"/>
              <p:cNvSpPr>
                <a:spLocks noRot="1" noChangeAspect="1" noMove="1" noResize="1" noEditPoints="1" noAdjustHandles="1" noChangeArrowheads="1" noChangeShapeType="1" noTextEdit="1"/>
              </p:cNvSpPr>
              <p:nvPr/>
            </p:nvSpPr>
            <p:spPr>
              <a:xfrm>
                <a:off x="3124200" y="1905000"/>
                <a:ext cx="3213893" cy="564193"/>
              </a:xfrm>
              <a:prstGeom prst="rect">
                <a:avLst/>
              </a:prstGeom>
              <a:blipFill>
                <a:blip r:embed="rId5"/>
                <a:stretch>
                  <a:fillRect l="-11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863006" y="2496509"/>
                <a:ext cx="3713068" cy="564193"/>
              </a:xfrm>
              <a:prstGeom prst="rect">
                <a:avLst/>
              </a:prstGeom>
            </p:spPr>
            <p:txBody>
              <a:bodyPr wrap="none">
                <a:spAutoFit/>
              </a:bodyPr>
              <a:lstStyle/>
              <a:p>
                <a:pPr rtl="1">
                  <a:spcAft>
                    <a:spcPts val="800"/>
                  </a:spcAft>
                </a:pPr>
                <a14:m>
                  <m:oMath xmlns:m="http://schemas.openxmlformats.org/officeDocument/2006/math">
                    <m:r>
                      <a:rPr lang="en-US" sz="1700" i="1" kern="100" smtClean="0">
                        <a:latin typeface="Cambria Math" panose="02040503050406030204" pitchFamily="18" charset="0"/>
                        <a:ea typeface="Cambria Math" panose="02040503050406030204" pitchFamily="18" charset="0"/>
                        <a:cs typeface="Arial" panose="020B0604020202020204" pitchFamily="34" charset="0"/>
                      </a:rPr>
                      <m:t>𝑗</m:t>
                    </m:r>
                    <m:r>
                      <a:rPr lang="en-US" sz="1700" i="1" kern="100" smtClean="0">
                        <a:latin typeface="Cambria Math" panose="02040503050406030204" pitchFamily="18" charset="0"/>
                        <a:ea typeface="Cambria Math" panose="02040503050406030204" pitchFamily="18" charset="0"/>
                        <a:cs typeface="Arial" panose="020B0604020202020204" pitchFamily="34" charset="0"/>
                      </a:rPr>
                      <m:t>𝜔</m:t>
                    </m:r>
                    <m:f>
                      <m:fPr>
                        <m:ctrlPr>
                          <a:rPr lang="en-US" sz="1700" i="1" kern="100">
                            <a:latin typeface="Cambria Math" panose="02040503050406030204" pitchFamily="18" charset="0"/>
                            <a:ea typeface="Cambria Math" panose="02040503050406030204" pitchFamily="18" charset="0"/>
                            <a:cs typeface="Arial" panose="020B0604020202020204" pitchFamily="34" charset="0"/>
                          </a:rPr>
                        </m:ctrlPr>
                      </m:fPr>
                      <m:num>
                        <m:r>
                          <a:rPr lang="en-US" sz="1700" i="1" kern="100">
                            <a:latin typeface="Cambria Math" panose="02040503050406030204" pitchFamily="18" charset="0"/>
                            <a:ea typeface="Cambria Math" panose="02040503050406030204" pitchFamily="18" charset="0"/>
                            <a:cs typeface="Arial" panose="020B0604020202020204" pitchFamily="34" charset="0"/>
                          </a:rPr>
                          <m:t>1</m:t>
                        </m:r>
                      </m:num>
                      <m:den>
                        <m:r>
                          <a:rPr lang="en-US" sz="1700" i="1" kern="100">
                            <a:latin typeface="Cambria Math" panose="02040503050406030204" pitchFamily="18" charset="0"/>
                            <a:ea typeface="Cambria Math" panose="02040503050406030204" pitchFamily="18" charset="0"/>
                            <a:cs typeface="Arial" panose="020B0604020202020204" pitchFamily="34" charset="0"/>
                          </a:rPr>
                          <m:t>2</m:t>
                        </m:r>
                      </m:den>
                    </m:f>
                    <m:sSub>
                      <m:sSubPr>
                        <m:ctrlPr>
                          <a:rPr lang="en-US" sz="1700" i="1" kern="100">
                            <a:latin typeface="Cambria Math" panose="02040503050406030204" pitchFamily="18" charset="0"/>
                            <a:ea typeface="Cambria Math" panose="02040503050406030204" pitchFamily="18" charset="0"/>
                            <a:cs typeface="Arial" panose="020B0604020202020204" pitchFamily="34" charset="0"/>
                          </a:rPr>
                        </m:ctrlPr>
                      </m:sSubPr>
                      <m:e>
                        <m:r>
                          <a:rPr lang="en-US" sz="1700" i="1" kern="100">
                            <a:latin typeface="Cambria Math" panose="02040503050406030204" pitchFamily="18" charset="0"/>
                            <a:ea typeface="Cambria Math" panose="02040503050406030204" pitchFamily="18" charset="0"/>
                            <a:cs typeface="Arial" panose="020B0604020202020204" pitchFamily="34" charset="0"/>
                          </a:rPr>
                          <m:t>𝑉</m:t>
                        </m:r>
                      </m:e>
                      <m:sub>
                        <m:r>
                          <a:rPr lang="en-US" sz="1700" b="0" i="1" kern="100" smtClean="0">
                            <a:latin typeface="Cambria Math" panose="02040503050406030204" pitchFamily="18" charset="0"/>
                            <a:ea typeface="Cambria Math" panose="02040503050406030204" pitchFamily="18" charset="0"/>
                            <a:cs typeface="Arial" panose="020B0604020202020204" pitchFamily="34" charset="0"/>
                          </a:rPr>
                          <m:t>2</m:t>
                        </m:r>
                      </m:sub>
                    </m:sSub>
                    <m:r>
                      <a:rPr lang="en-US" sz="1700" i="1" kern="100">
                        <a:latin typeface="Cambria Math" panose="02040503050406030204" pitchFamily="18" charset="0"/>
                        <a:ea typeface="Cambria Math" panose="02040503050406030204" pitchFamily="18" charset="0"/>
                        <a:cs typeface="Arial" panose="020B0604020202020204" pitchFamily="34" charset="0"/>
                      </a:rPr>
                      <m:t>+</m:t>
                    </m:r>
                    <m:sSub>
                      <m:sSubPr>
                        <m:ctrlPr>
                          <a:rPr lang="en-US" sz="1700" i="1" kern="100">
                            <a:latin typeface="Cambria Math" panose="02040503050406030204" pitchFamily="18" charset="0"/>
                            <a:ea typeface="Cambria Math" panose="02040503050406030204" pitchFamily="18" charset="0"/>
                            <a:cs typeface="Arial" panose="020B0604020202020204" pitchFamily="34" charset="0"/>
                          </a:rPr>
                        </m:ctrlPr>
                      </m:sSubPr>
                      <m:e>
                        <m:r>
                          <a:rPr lang="en-US" sz="1700" i="1" kern="100">
                            <a:latin typeface="Cambria Math" panose="02040503050406030204" pitchFamily="18" charset="0"/>
                            <a:ea typeface="Cambria Math" panose="02040503050406030204" pitchFamily="18" charset="0"/>
                            <a:cs typeface="Arial" panose="020B0604020202020204" pitchFamily="34" charset="0"/>
                          </a:rPr>
                          <m:t>𝑉</m:t>
                        </m:r>
                      </m:e>
                      <m:sub>
                        <m:r>
                          <a:rPr lang="en-US" sz="1700" i="1" kern="100">
                            <a:latin typeface="Cambria Math" panose="02040503050406030204" pitchFamily="18" charset="0"/>
                            <a:ea typeface="Cambria Math" panose="02040503050406030204" pitchFamily="18" charset="0"/>
                            <a:cs typeface="Arial" panose="020B0604020202020204" pitchFamily="34" charset="0"/>
                          </a:rPr>
                          <m:t>2</m:t>
                        </m:r>
                      </m:sub>
                    </m:sSub>
                    <m:r>
                      <a:rPr lang="en-US" sz="1700" i="1" kern="100">
                        <a:latin typeface="Cambria Math" panose="02040503050406030204" pitchFamily="18" charset="0"/>
                        <a:ea typeface="Cambria Math" panose="02040503050406030204" pitchFamily="18" charset="0"/>
                        <a:cs typeface="Arial" panose="020B0604020202020204" pitchFamily="34" charset="0"/>
                      </a:rPr>
                      <m:t> + </m:t>
                    </m:r>
                    <m:f>
                      <m:fPr>
                        <m:ctrlPr>
                          <a:rPr lang="en-US" sz="1700" i="1" kern="100">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1700" i="1" kern="100">
                                <a:latin typeface="Cambria Math" panose="02040503050406030204" pitchFamily="18" charset="0"/>
                                <a:ea typeface="Cambria Math" panose="02040503050406030204" pitchFamily="18" charset="0"/>
                                <a:cs typeface="Arial" panose="020B0604020202020204" pitchFamily="34" charset="0"/>
                              </a:rPr>
                            </m:ctrlPr>
                          </m:sSubPr>
                          <m:e>
                            <m:r>
                              <a:rPr lang="en-US" sz="1700" i="1" kern="100">
                                <a:latin typeface="Cambria Math" panose="02040503050406030204" pitchFamily="18" charset="0"/>
                                <a:ea typeface="Cambria Math" panose="02040503050406030204" pitchFamily="18" charset="0"/>
                                <a:cs typeface="Arial" panose="020B0604020202020204" pitchFamily="34" charset="0"/>
                              </a:rPr>
                              <m:t>𝑉</m:t>
                            </m:r>
                          </m:e>
                          <m:sub>
                            <m:r>
                              <a:rPr lang="en-US" sz="1700" i="1" kern="100">
                                <a:latin typeface="Cambria Math" panose="02040503050406030204" pitchFamily="18" charset="0"/>
                                <a:ea typeface="Cambria Math" panose="02040503050406030204" pitchFamily="18" charset="0"/>
                                <a:cs typeface="Arial" panose="020B0604020202020204" pitchFamily="34" charset="0"/>
                              </a:rPr>
                              <m:t>2</m:t>
                            </m:r>
                          </m:sub>
                        </m:sSub>
                        <m:r>
                          <a:rPr lang="en-US" sz="1700" i="1" kern="100">
                            <a:latin typeface="Cambria Math" panose="02040503050406030204" pitchFamily="18" charset="0"/>
                            <a:ea typeface="Cambria Math" panose="02040503050406030204" pitchFamily="18" charset="0"/>
                            <a:cs typeface="Arial" panose="020B0604020202020204" pitchFamily="34" charset="0"/>
                          </a:rPr>
                          <m:t>−</m:t>
                        </m:r>
                        <m:sSub>
                          <m:sSubPr>
                            <m:ctrlPr>
                              <a:rPr lang="en-US" sz="1700" i="1" kern="100">
                                <a:latin typeface="Cambria Math" panose="02040503050406030204" pitchFamily="18" charset="0"/>
                                <a:ea typeface="Cambria Math" panose="02040503050406030204" pitchFamily="18" charset="0"/>
                                <a:cs typeface="Arial" panose="020B0604020202020204" pitchFamily="34" charset="0"/>
                              </a:rPr>
                            </m:ctrlPr>
                          </m:sSubPr>
                          <m:e>
                            <m:r>
                              <a:rPr lang="en-US" sz="1700" i="1" kern="100">
                                <a:latin typeface="Cambria Math" panose="02040503050406030204" pitchFamily="18" charset="0"/>
                                <a:ea typeface="Cambria Math" panose="02040503050406030204" pitchFamily="18" charset="0"/>
                                <a:cs typeface="Arial" panose="020B0604020202020204" pitchFamily="34" charset="0"/>
                              </a:rPr>
                              <m:t>𝑉</m:t>
                            </m:r>
                          </m:e>
                          <m:sub>
                            <m:r>
                              <a:rPr lang="en-US" sz="1700" i="1" kern="100">
                                <a:latin typeface="Cambria Math" panose="02040503050406030204" pitchFamily="18" charset="0"/>
                                <a:ea typeface="Cambria Math" panose="02040503050406030204" pitchFamily="18" charset="0"/>
                                <a:cs typeface="Arial" panose="020B0604020202020204" pitchFamily="34" charset="0"/>
                              </a:rPr>
                              <m:t>1</m:t>
                            </m:r>
                          </m:sub>
                        </m:sSub>
                      </m:num>
                      <m:den>
                        <m:r>
                          <a:rPr lang="en-US" sz="1700" i="1" kern="100">
                            <a:latin typeface="Cambria Math" panose="02040503050406030204" pitchFamily="18" charset="0"/>
                            <a:ea typeface="Cambria Math" panose="02040503050406030204" pitchFamily="18" charset="0"/>
                            <a:cs typeface="Arial" panose="020B0604020202020204" pitchFamily="34" charset="0"/>
                          </a:rPr>
                          <m:t>𝑗</m:t>
                        </m:r>
                        <m:r>
                          <a:rPr lang="en-US" sz="1700" i="1" kern="100">
                            <a:latin typeface="Cambria Math" panose="02040503050406030204" pitchFamily="18" charset="0"/>
                            <a:ea typeface="Cambria Math" panose="02040503050406030204" pitchFamily="18" charset="0"/>
                            <a:cs typeface="Arial" panose="020B0604020202020204" pitchFamily="34" charset="0"/>
                          </a:rPr>
                          <m:t>𝜔</m:t>
                        </m:r>
                        <m:f>
                          <m:fPr>
                            <m:ctrlPr>
                              <a:rPr lang="en-US" sz="1700" i="1" kern="100">
                                <a:latin typeface="Cambria Math" panose="02040503050406030204" pitchFamily="18" charset="0"/>
                                <a:ea typeface="Cambria Math" panose="02040503050406030204" pitchFamily="18" charset="0"/>
                                <a:cs typeface="Arial" panose="020B0604020202020204" pitchFamily="34" charset="0"/>
                              </a:rPr>
                            </m:ctrlPr>
                          </m:fPr>
                          <m:num>
                            <m:r>
                              <a:rPr lang="en-US" sz="1700" i="1" kern="100">
                                <a:latin typeface="Cambria Math" panose="02040503050406030204" pitchFamily="18" charset="0"/>
                                <a:ea typeface="Cambria Math" panose="02040503050406030204" pitchFamily="18" charset="0"/>
                                <a:cs typeface="Arial" panose="020B0604020202020204" pitchFamily="34" charset="0"/>
                              </a:rPr>
                              <m:t>4</m:t>
                            </m:r>
                          </m:num>
                          <m:den>
                            <m:r>
                              <a:rPr lang="en-US" sz="1700" i="1" kern="100">
                                <a:latin typeface="Cambria Math" panose="02040503050406030204" pitchFamily="18" charset="0"/>
                                <a:ea typeface="Cambria Math" panose="02040503050406030204" pitchFamily="18" charset="0"/>
                                <a:cs typeface="Arial" panose="020B0604020202020204" pitchFamily="34" charset="0"/>
                              </a:rPr>
                              <m:t>3</m:t>
                            </m:r>
                          </m:den>
                        </m:f>
                      </m:den>
                    </m:f>
                    <m:r>
                      <a:rPr lang="en-US" sz="1700" i="1" kern="100">
                        <a:latin typeface="Cambria Math" panose="02040503050406030204" pitchFamily="18" charset="0"/>
                        <a:ea typeface="Cambria Math" panose="02040503050406030204" pitchFamily="18" charset="0"/>
                        <a:cs typeface="Arial" panose="020B0604020202020204" pitchFamily="34" charset="0"/>
                      </a:rPr>
                      <m:t>= </m:t>
                    </m:r>
                    <m:r>
                      <a:rPr lang="en-US" sz="1700" i="1" kern="100">
                        <a:latin typeface="Cambria Math" panose="02040503050406030204" pitchFamily="18" charset="0"/>
                        <a:ea typeface="Cambria Math" panose="02040503050406030204" pitchFamily="18" charset="0"/>
                        <a:cs typeface="Arial" panose="020B0604020202020204" pitchFamily="34" charset="0"/>
                      </a:rPr>
                      <m:t>0</m:t>
                    </m:r>
                  </m:oMath>
                </a14:m>
                <a:r>
                  <a:rPr lang="fa-IR" sz="1700" kern="100" dirty="0">
                    <a:latin typeface="Cambria Math" panose="02040503050406030204" pitchFamily="18" charset="0"/>
                    <a:ea typeface="Cambria Math" panose="02040503050406030204" pitchFamily="18" charset="0"/>
                  </a:rPr>
                  <a:t> </a:t>
                </a: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a:t>
                </a:r>
                <a:r>
                  <a:rPr lang="en-US"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KCL</a:t>
                </a:r>
                <a:r>
                  <a:rPr lang="fa-IR" sz="1600" b="1" kern="100" dirty="0" smtClean="0">
                    <a:solidFill>
                      <a:srgbClr val="0000FF"/>
                    </a:solidFill>
                    <a:latin typeface="Cambria Math" panose="02040503050406030204" pitchFamily="18" charset="0"/>
                    <a:ea typeface="Cambria Math" panose="02040503050406030204" pitchFamily="18" charset="0"/>
                    <a:cs typeface="B Nazanin" panose="00000400000000000000" pitchFamily="2" charset="-78"/>
                  </a:rPr>
                  <a:t> </a:t>
                </a:r>
                <a:r>
                  <a:rPr lang="fa-IR" sz="1600" b="1" kern="100" dirty="0">
                    <a:solidFill>
                      <a:srgbClr val="0000FF"/>
                    </a:solidFill>
                    <a:latin typeface="Cambria Math" panose="02040503050406030204" pitchFamily="18" charset="0"/>
                    <a:ea typeface="Cambria Math" panose="02040503050406030204" pitchFamily="18" charset="0"/>
                    <a:cs typeface="B Nazanin" panose="00000400000000000000" pitchFamily="2" charset="-78"/>
                  </a:rPr>
                  <a:t>در گره 2 </a:t>
                </a:r>
                <a:endParaRPr lang="en-US" sz="1600" b="1" kern="100" dirty="0">
                  <a:solidFill>
                    <a:srgbClr val="0000FF"/>
                  </a:solidFill>
                  <a:effectLst/>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2863006" y="2496509"/>
                <a:ext cx="3713068" cy="564193"/>
              </a:xfrm>
              <a:prstGeom prst="rect">
                <a:avLst/>
              </a:prstGeom>
              <a:blipFill>
                <a:blip r:embed="rId6"/>
                <a:stretch>
                  <a:fillRect l="-985"/>
                </a:stretch>
              </a:blipFill>
            </p:spPr>
            <p:txBody>
              <a:bodyPr/>
              <a:lstStyle/>
              <a:p>
                <a:r>
                  <a:rPr lang="en-US">
                    <a:noFill/>
                  </a:rPr>
                  <a:t> </a:t>
                </a:r>
              </a:p>
            </p:txBody>
          </p:sp>
        </mc:Fallback>
      </mc:AlternateContent>
      <p:sp>
        <p:nvSpPr>
          <p:cNvPr id="13" name="Rectangle 12"/>
          <p:cNvSpPr/>
          <p:nvPr/>
        </p:nvSpPr>
        <p:spPr>
          <a:xfrm>
            <a:off x="5442775" y="3118832"/>
            <a:ext cx="3558987" cy="353943"/>
          </a:xfrm>
          <a:prstGeom prst="rect">
            <a:avLst/>
          </a:prstGeom>
        </p:spPr>
        <p:txBody>
          <a:bodyPr wrap="none">
            <a:spAutoFit/>
          </a:bodyPr>
          <a:lstStyle/>
          <a:p>
            <a:pPr algn="r" rtl="1"/>
            <a:r>
              <a:rPr lang="fa-IR" sz="1700" dirty="0">
                <a:latin typeface="Cambria Math" panose="02040503050406030204" pitchFamily="18" charset="0"/>
                <a:ea typeface="Cambria Math" panose="02040503050406030204" pitchFamily="18" charset="0"/>
                <a:cs typeface="B Nazanin" panose="00000400000000000000" pitchFamily="2" charset="-78"/>
              </a:rPr>
              <a:t>از حل این دو معادله بر حسب </a:t>
            </a:r>
            <a:r>
              <a:rPr lang="en-US" sz="1700" dirty="0">
                <a:latin typeface="Cambria Math" panose="02040503050406030204" pitchFamily="18" charset="0"/>
                <a:ea typeface="Cambria Math" panose="02040503050406030204" pitchFamily="18" charset="0"/>
                <a:cs typeface="B Nazanin" panose="00000400000000000000" pitchFamily="2" charset="-78"/>
              </a:rPr>
              <a:t>V</a:t>
            </a:r>
            <a:r>
              <a:rPr lang="en-US" sz="1700" baseline="-25000" dirty="0">
                <a:latin typeface="Cambria Math" panose="02040503050406030204" pitchFamily="18" charset="0"/>
                <a:ea typeface="Cambria Math" panose="02040503050406030204" pitchFamily="18" charset="0"/>
                <a:cs typeface="B Nazanin" panose="00000400000000000000" pitchFamily="2" charset="-78"/>
              </a:rPr>
              <a:t>2</a:t>
            </a:r>
            <a:r>
              <a:rPr lang="fa-IR" sz="1700" dirty="0">
                <a:latin typeface="Cambria Math" panose="02040503050406030204" pitchFamily="18" charset="0"/>
                <a:ea typeface="Cambria Math" panose="02040503050406030204" pitchFamily="18" charset="0"/>
                <a:cs typeface="B Nazanin" panose="00000400000000000000" pitchFamily="2" charset="-78"/>
              </a:rPr>
              <a:t> بدست می آوریم:</a:t>
            </a:r>
            <a:endParaRPr lang="en-US" sz="1700" dirty="0">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5" name="Rectangle 14"/>
              <p:cNvSpPr/>
              <p:nvPr/>
            </p:nvSpPr>
            <p:spPr>
              <a:xfrm>
                <a:off x="653427" y="3433561"/>
                <a:ext cx="3918573" cy="10577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700" i="1" smtClean="0">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𝑉</m:t>
                          </m:r>
                        </m:e>
                        <m:sub>
                          <m:r>
                            <m:rPr>
                              <m:sty m:val="p"/>
                            </m:rPr>
                            <a:rPr lang="en-US" sz="1700" b="0" i="0" smtClean="0">
                              <a:latin typeface="Cambria Math" panose="02040503050406030204" pitchFamily="18" charset="0"/>
                              <a:ea typeface="Cambria Math" panose="02040503050406030204" pitchFamily="18" charset="0"/>
                            </a:rPr>
                            <m:t>o</m:t>
                          </m:r>
                        </m:sub>
                      </m:sSub>
                      <m:r>
                        <a:rPr lang="en-US" sz="1700" i="0">
                          <a:latin typeface="Cambria Math" panose="02040503050406030204" pitchFamily="18" charset="0"/>
                          <a:ea typeface="Cambria Math" panose="02040503050406030204" pitchFamily="18" charset="0"/>
                        </a:rPr>
                        <m:t>=</m:t>
                      </m:r>
                      <m:sSub>
                        <m:sSubPr>
                          <m:ctrlPr>
                            <a:rPr lang="en-US" sz="1700" i="1">
                              <a:latin typeface="Cambria Math" panose="02040503050406030204" pitchFamily="18" charset="0"/>
                              <a:ea typeface="Cambria Math" panose="02040503050406030204" pitchFamily="18" charset="0"/>
                            </a:rPr>
                          </m:ctrlPr>
                        </m:sSubPr>
                        <m:e>
                          <m:r>
                            <a:rPr lang="en-US" sz="1700" i="1">
                              <a:latin typeface="Cambria Math" panose="02040503050406030204" pitchFamily="18" charset="0"/>
                              <a:ea typeface="Cambria Math" panose="02040503050406030204" pitchFamily="18" charset="0"/>
                            </a:rPr>
                            <m:t>𝑉</m:t>
                          </m:r>
                        </m:e>
                        <m:sub>
                          <m:r>
                            <a:rPr lang="en-US" sz="1700" i="0">
                              <a:latin typeface="Cambria Math" panose="02040503050406030204" pitchFamily="18" charset="0"/>
                              <a:ea typeface="Cambria Math" panose="02040503050406030204" pitchFamily="18" charset="0"/>
                            </a:rPr>
                            <m:t>2</m:t>
                          </m:r>
                        </m:sub>
                      </m:sSub>
                      <m:r>
                        <a:rPr lang="en-US" sz="1700" i="0">
                          <a:latin typeface="Cambria Math" panose="02040503050406030204" pitchFamily="18" charset="0"/>
                          <a:ea typeface="Cambria Math" panose="02040503050406030204" pitchFamily="18" charset="0"/>
                        </a:rPr>
                        <m:t>=</m:t>
                      </m:r>
                      <m:f>
                        <m:fPr>
                          <m:ctrlPr>
                            <a:rPr lang="en-US" sz="1700" i="1">
                              <a:latin typeface="Cambria Math" panose="02040503050406030204" pitchFamily="18" charset="0"/>
                              <a:ea typeface="Cambria Math" panose="02040503050406030204" pitchFamily="18" charset="0"/>
                            </a:rPr>
                          </m:ctrlPr>
                        </m:fPr>
                        <m:num>
                          <m:f>
                            <m:fPr>
                              <m:ctrlPr>
                                <a:rPr lang="en-US" sz="1700" i="1">
                                  <a:latin typeface="Cambria Math" panose="02040503050406030204" pitchFamily="18" charset="0"/>
                                  <a:ea typeface="Cambria Math" panose="02040503050406030204" pitchFamily="18" charset="0"/>
                                </a:rPr>
                              </m:ctrlPr>
                            </m:fPr>
                            <m:num>
                              <m:r>
                                <a:rPr lang="en-US" sz="1700" i="0">
                                  <a:latin typeface="Cambria Math" panose="02040503050406030204" pitchFamily="18" charset="0"/>
                                  <a:ea typeface="Cambria Math" panose="02040503050406030204" pitchFamily="18" charset="0"/>
                                </a:rPr>
                                <m:t>3</m:t>
                              </m:r>
                            </m:num>
                            <m:den>
                              <m:r>
                                <a:rPr lang="en-US" sz="1700" i="1">
                                  <a:latin typeface="Cambria Math" panose="02040503050406030204" pitchFamily="18" charset="0"/>
                                  <a:ea typeface="Cambria Math" panose="02040503050406030204" pitchFamily="18" charset="0"/>
                                </a:rPr>
                                <m:t>𝑗</m:t>
                              </m:r>
                              <m:r>
                                <a:rPr lang="en-US" sz="1700" i="1">
                                  <a:latin typeface="Cambria Math" panose="02040503050406030204" pitchFamily="18" charset="0"/>
                                  <a:ea typeface="Cambria Math" panose="02040503050406030204" pitchFamily="18" charset="0"/>
                                </a:rPr>
                                <m:t>𝜔</m:t>
                              </m:r>
                              <m:r>
                                <a:rPr lang="en-US" sz="1700" i="0">
                                  <a:latin typeface="Cambria Math" panose="02040503050406030204" pitchFamily="18" charset="0"/>
                                  <a:ea typeface="Cambria Math" panose="02040503050406030204" pitchFamily="18" charset="0"/>
                                </a:rPr>
                                <m:t>4</m:t>
                              </m:r>
                            </m:den>
                          </m:f>
                        </m:num>
                        <m:den>
                          <m:f>
                            <m:fPr>
                              <m:ctrlPr>
                                <a:rPr lang="en-US" sz="1700" i="1">
                                  <a:latin typeface="Cambria Math" panose="02040503050406030204" pitchFamily="18" charset="0"/>
                                  <a:ea typeface="Cambria Math" panose="02040503050406030204" pitchFamily="18" charset="0"/>
                                </a:rPr>
                              </m:ctrlPr>
                            </m:fPr>
                            <m:num>
                              <m:r>
                                <a:rPr lang="en-US" sz="1700" i="0">
                                  <a:latin typeface="Cambria Math" panose="02040503050406030204" pitchFamily="18" charset="0"/>
                                  <a:ea typeface="Cambria Math" panose="02040503050406030204" pitchFamily="18" charset="0"/>
                                </a:rPr>
                                <m:t>3</m:t>
                              </m:r>
                            </m:num>
                            <m:den>
                              <m:r>
                                <a:rPr lang="en-US" sz="1700" i="0">
                                  <a:latin typeface="Cambria Math" panose="02040503050406030204" pitchFamily="18" charset="0"/>
                                  <a:ea typeface="Cambria Math" panose="02040503050406030204" pitchFamily="18" charset="0"/>
                                </a:rPr>
                                <m:t>2</m:t>
                              </m:r>
                            </m:den>
                          </m:f>
                          <m:r>
                            <a:rPr lang="en-US" sz="1700" i="0">
                              <a:latin typeface="Cambria Math" panose="02040503050406030204" pitchFamily="18" charset="0"/>
                              <a:ea typeface="Cambria Math" panose="02040503050406030204" pitchFamily="18" charset="0"/>
                            </a:rPr>
                            <m:t>−</m:t>
                          </m:r>
                          <m:f>
                            <m:fPr>
                              <m:ctrlPr>
                                <a:rPr lang="en-US" sz="1700" i="1">
                                  <a:latin typeface="Cambria Math" panose="02040503050406030204" pitchFamily="18" charset="0"/>
                                  <a:ea typeface="Cambria Math" panose="02040503050406030204" pitchFamily="18" charset="0"/>
                                </a:rPr>
                              </m:ctrlPr>
                            </m:fPr>
                            <m:num>
                              <m:r>
                                <a:rPr lang="en-US" sz="1700" i="0">
                                  <a:latin typeface="Cambria Math" panose="02040503050406030204" pitchFamily="18" charset="0"/>
                                  <a:ea typeface="Cambria Math" panose="02040503050406030204" pitchFamily="18" charset="0"/>
                                </a:rPr>
                                <m:t>3</m:t>
                              </m:r>
                            </m:num>
                            <m:den>
                              <m:r>
                                <a:rPr lang="en-US" sz="1700" i="0">
                                  <a:latin typeface="Cambria Math" panose="02040503050406030204" pitchFamily="18" charset="0"/>
                                  <a:ea typeface="Cambria Math" panose="02040503050406030204" pitchFamily="18" charset="0"/>
                                </a:rPr>
                                <m:t>4</m:t>
                              </m:r>
                            </m:den>
                          </m:f>
                          <m:sSup>
                            <m:sSupPr>
                              <m:ctrlPr>
                                <a:rPr lang="en-US" sz="1700" i="1">
                                  <a:latin typeface="Cambria Math" panose="02040503050406030204" pitchFamily="18" charset="0"/>
                                  <a:ea typeface="Cambria Math" panose="02040503050406030204" pitchFamily="18" charset="0"/>
                                </a:rPr>
                              </m:ctrlPr>
                            </m:sSupPr>
                            <m:e>
                              <m:r>
                                <a:rPr lang="en-US" sz="1700" i="1">
                                  <a:latin typeface="Cambria Math" panose="02040503050406030204" pitchFamily="18" charset="0"/>
                                  <a:ea typeface="Cambria Math" panose="02040503050406030204" pitchFamily="18" charset="0"/>
                                </a:rPr>
                                <m:t>𝜔</m:t>
                              </m:r>
                            </m:e>
                            <m:sup>
                              <m:r>
                                <a:rPr lang="en-US" sz="1700" i="0">
                                  <a:latin typeface="Cambria Math" panose="02040503050406030204" pitchFamily="18" charset="0"/>
                                  <a:ea typeface="Cambria Math" panose="02040503050406030204" pitchFamily="18" charset="0"/>
                                </a:rPr>
                                <m:t>2</m:t>
                              </m:r>
                            </m:sup>
                          </m:sSup>
                          <m:r>
                            <a:rPr lang="en-US" sz="1700" i="0">
                              <a:latin typeface="Cambria Math" panose="02040503050406030204" pitchFamily="18" charset="0"/>
                              <a:ea typeface="Cambria Math" panose="02040503050406030204" pitchFamily="18" charset="0"/>
                            </a:rPr>
                            <m:t>+</m:t>
                          </m:r>
                          <m:f>
                            <m:fPr>
                              <m:ctrlPr>
                                <a:rPr lang="en-US" sz="1700" i="1">
                                  <a:latin typeface="Cambria Math" panose="02040503050406030204" pitchFamily="18" charset="0"/>
                                  <a:ea typeface="Cambria Math" panose="02040503050406030204" pitchFamily="18" charset="0"/>
                                </a:rPr>
                              </m:ctrlPr>
                            </m:fPr>
                            <m:num>
                              <m:r>
                                <a:rPr lang="en-US" sz="1700" i="0">
                                  <a:latin typeface="Cambria Math" panose="02040503050406030204" pitchFamily="18" charset="0"/>
                                  <a:ea typeface="Cambria Math" panose="02040503050406030204" pitchFamily="18" charset="0"/>
                                </a:rPr>
                                <m:t>3</m:t>
                              </m:r>
                            </m:num>
                            <m:den>
                              <m:r>
                                <a:rPr lang="en-US" sz="1700" i="0">
                                  <a:latin typeface="Cambria Math" panose="02040503050406030204" pitchFamily="18" charset="0"/>
                                  <a:ea typeface="Cambria Math" panose="02040503050406030204" pitchFamily="18" charset="0"/>
                                </a:rPr>
                                <m:t>2</m:t>
                              </m:r>
                            </m:den>
                          </m:f>
                          <m:r>
                            <a:rPr lang="en-US" sz="1700" i="1">
                              <a:latin typeface="Cambria Math" panose="02040503050406030204" pitchFamily="18" charset="0"/>
                              <a:ea typeface="Cambria Math" panose="02040503050406030204" pitchFamily="18" charset="0"/>
                            </a:rPr>
                            <m:t>𝑗</m:t>
                          </m:r>
                          <m:r>
                            <a:rPr lang="en-US" sz="1700" i="1">
                              <a:latin typeface="Cambria Math" panose="02040503050406030204" pitchFamily="18" charset="0"/>
                              <a:ea typeface="Cambria Math" panose="02040503050406030204" pitchFamily="18" charset="0"/>
                            </a:rPr>
                            <m:t>𝜔</m:t>
                          </m:r>
                          <m:r>
                            <a:rPr lang="en-US" sz="1700" i="0">
                              <a:latin typeface="Cambria Math" panose="02040503050406030204" pitchFamily="18" charset="0"/>
                              <a:ea typeface="Cambria Math" panose="02040503050406030204" pitchFamily="18" charset="0"/>
                            </a:rPr>
                            <m:t>+</m:t>
                          </m:r>
                          <m:f>
                            <m:fPr>
                              <m:ctrlPr>
                                <a:rPr lang="en-US" sz="1700" i="1">
                                  <a:latin typeface="Cambria Math" panose="02040503050406030204" pitchFamily="18" charset="0"/>
                                  <a:ea typeface="Cambria Math" panose="02040503050406030204" pitchFamily="18" charset="0"/>
                                </a:rPr>
                              </m:ctrlPr>
                            </m:fPr>
                            <m:num>
                              <m:r>
                                <a:rPr lang="en-US" sz="1700" i="0">
                                  <a:latin typeface="Cambria Math" panose="02040503050406030204" pitchFamily="18" charset="0"/>
                                  <a:ea typeface="Cambria Math" panose="02040503050406030204" pitchFamily="18" charset="0"/>
                                </a:rPr>
                                <m:t>3</m:t>
                              </m:r>
                            </m:num>
                            <m:den>
                              <m:r>
                                <a:rPr lang="en-US" sz="1700" i="1">
                                  <a:latin typeface="Cambria Math" panose="02040503050406030204" pitchFamily="18" charset="0"/>
                                  <a:ea typeface="Cambria Math" panose="02040503050406030204" pitchFamily="18" charset="0"/>
                                </a:rPr>
                                <m:t>𝑗</m:t>
                              </m:r>
                              <m:r>
                                <a:rPr lang="en-US" sz="1700" i="1">
                                  <a:latin typeface="Cambria Math" panose="02040503050406030204" pitchFamily="18" charset="0"/>
                                  <a:ea typeface="Cambria Math" panose="02040503050406030204" pitchFamily="18" charset="0"/>
                                </a:rPr>
                                <m:t>𝜔</m:t>
                              </m:r>
                              <m:r>
                                <a:rPr lang="en-US" sz="1700" i="0">
                                  <a:latin typeface="Cambria Math" panose="02040503050406030204" pitchFamily="18" charset="0"/>
                                  <a:ea typeface="Cambria Math" panose="02040503050406030204" pitchFamily="18" charset="0"/>
                                </a:rPr>
                                <m:t>4</m:t>
                              </m:r>
                            </m:den>
                          </m:f>
                        </m:den>
                      </m:f>
                      <m:sSub>
                        <m:sSubPr>
                          <m:ctrlPr>
                            <a:rPr lang="en-US" sz="1700" i="1" kern="100">
                              <a:latin typeface="Cambria Math" panose="02040503050406030204" pitchFamily="18" charset="0"/>
                              <a:ea typeface="Cambria Math" panose="02040503050406030204" pitchFamily="18" charset="0"/>
                              <a:cs typeface="Arial" panose="020B0604020202020204" pitchFamily="34" charset="0"/>
                            </a:rPr>
                          </m:ctrlPr>
                        </m:sSubPr>
                        <m:e>
                          <m:r>
                            <a:rPr lang="en-US" sz="1700" i="1" kern="100">
                              <a:latin typeface="Cambria Math" panose="02040503050406030204" pitchFamily="18" charset="0"/>
                              <a:ea typeface="Cambria Math" panose="02040503050406030204" pitchFamily="18" charset="0"/>
                              <a:cs typeface="Arial" panose="020B0604020202020204" pitchFamily="34" charset="0"/>
                            </a:rPr>
                            <m:t>𝐼</m:t>
                          </m:r>
                        </m:e>
                        <m:sub>
                          <m:r>
                            <a:rPr lang="en-US" sz="1700" i="1" kern="100">
                              <a:latin typeface="Cambria Math" panose="02040503050406030204" pitchFamily="18" charset="0"/>
                              <a:ea typeface="Cambria Math" panose="02040503050406030204" pitchFamily="18" charset="0"/>
                              <a:cs typeface="Arial" panose="020B0604020202020204" pitchFamily="34" charset="0"/>
                            </a:rPr>
                            <m:t>𝑠</m:t>
                          </m:r>
                        </m:sub>
                      </m:sSub>
                      <m:r>
                        <a:rPr lang="en-US" sz="1700" i="0" smtClean="0">
                          <a:solidFill>
                            <a:srgbClr val="0000FF"/>
                          </a:solidFill>
                          <a:latin typeface="Cambria Math" panose="02040503050406030204" pitchFamily="18" charset="0"/>
                          <a:ea typeface="Cambria Math" panose="02040503050406030204" pitchFamily="18" charset="0"/>
                        </a:rPr>
                        <m:t>⟹</m:t>
                      </m:r>
                    </m:oMath>
                  </m:oMathPara>
                </a14:m>
                <a:endParaRPr lang="en-US" sz="1700" dirty="0">
                  <a:latin typeface="Cambria Math" panose="02040503050406030204" pitchFamily="18" charset="0"/>
                  <a:ea typeface="Cambria Math" panose="02040503050406030204" pitchFamily="18"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53427" y="3433561"/>
                <a:ext cx="3918573" cy="10577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429751" y="3722852"/>
                <a:ext cx="3180551" cy="519758"/>
              </a:xfrm>
              <a:prstGeom prst="rect">
                <a:avLst/>
              </a:prstGeom>
            </p:spPr>
            <p:txBody>
              <a:bodyPr wrap="none">
                <a:spAutoFit/>
              </a:bodyPr>
              <a:lstStyle/>
              <a:p>
                <a:r>
                  <a:rPr lang="en-US" kern="100" dirty="0" smtClean="0">
                    <a:latin typeface="Cambria Math" panose="02040503050406030204" pitchFamily="18" charset="0"/>
                    <a:ea typeface="Cambria Math" panose="02040503050406030204" pitchFamily="18" charset="0"/>
                    <a:cs typeface="Arial" panose="020B0604020202020204" pitchFamily="34" charset="0"/>
                  </a:rPr>
                  <a:t>H</a:t>
                </a:r>
                <a14:m>
                  <m:oMath xmlns:m="http://schemas.openxmlformats.org/officeDocument/2006/math">
                    <m:d>
                      <m:dPr>
                        <m:ctrlPr>
                          <a:rPr lang="en-US" i="1" kern="100">
                            <a:latin typeface="Cambria Math" panose="02040503050406030204" pitchFamily="18" charset="0"/>
                            <a:ea typeface="Cambria Math" panose="02040503050406030204" pitchFamily="18" charset="0"/>
                            <a:cs typeface="Arial" panose="020B0604020202020204" pitchFamily="34" charset="0"/>
                          </a:rPr>
                        </m:ctrlPr>
                      </m:dPr>
                      <m:e>
                        <m:r>
                          <a:rPr lang="en-US" i="1" kern="100">
                            <a:latin typeface="Cambria Math" panose="02040503050406030204" pitchFamily="18" charset="0"/>
                            <a:ea typeface="Cambria Math" panose="02040503050406030204" pitchFamily="18" charset="0"/>
                            <a:cs typeface="Arial" panose="020B0604020202020204" pitchFamily="34" charset="0"/>
                          </a:rPr>
                          <m:t>𝑗</m:t>
                        </m:r>
                        <m:r>
                          <a:rPr lang="en-US" i="1" kern="100">
                            <a:latin typeface="Cambria Math" panose="02040503050406030204" pitchFamily="18" charset="0"/>
                            <a:ea typeface="Cambria Math" panose="02040503050406030204" pitchFamily="18" charset="0"/>
                            <a:cs typeface="Arial" panose="020B0604020202020204" pitchFamily="34" charset="0"/>
                          </a:rPr>
                          <m:t>𝜔</m:t>
                        </m:r>
                      </m:e>
                    </m:d>
                    <m:r>
                      <a:rPr lang="en-US" i="1" kern="100">
                        <a:latin typeface="Cambria Math" panose="02040503050406030204" pitchFamily="18" charset="0"/>
                        <a:ea typeface="Cambria Math" panose="02040503050406030204" pitchFamily="18" charset="0"/>
                        <a:cs typeface="Arial" panose="020B0604020202020204" pitchFamily="34" charset="0"/>
                      </a:rPr>
                      <m:t>=</m:t>
                    </m:r>
                    <m:f>
                      <m:fPr>
                        <m:ctrlPr>
                          <a:rPr lang="en-US" i="1" kern="100">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i="1" kern="100">
                                <a:latin typeface="Cambria Math" panose="02040503050406030204" pitchFamily="18" charset="0"/>
                                <a:ea typeface="Cambria Math" panose="02040503050406030204" pitchFamily="18" charset="0"/>
                                <a:cs typeface="Arial" panose="020B0604020202020204" pitchFamily="34" charset="0"/>
                              </a:rPr>
                            </m:ctrlPr>
                          </m:sSubPr>
                          <m:e>
                            <m:r>
                              <a:rPr lang="en-US" i="1" kern="100">
                                <a:latin typeface="Cambria Math" panose="02040503050406030204" pitchFamily="18" charset="0"/>
                                <a:ea typeface="Cambria Math" panose="02040503050406030204" pitchFamily="18" charset="0"/>
                                <a:cs typeface="Arial" panose="020B0604020202020204" pitchFamily="34" charset="0"/>
                              </a:rPr>
                              <m:t>𝑉</m:t>
                            </m:r>
                          </m:e>
                          <m:sub>
                            <m:r>
                              <a:rPr lang="en-US" i="1" kern="100">
                                <a:latin typeface="Cambria Math" panose="02040503050406030204" pitchFamily="18" charset="0"/>
                                <a:ea typeface="Cambria Math" panose="02040503050406030204" pitchFamily="18" charset="0"/>
                                <a:cs typeface="Arial" panose="020B0604020202020204" pitchFamily="34" charset="0"/>
                              </a:rPr>
                              <m:t>0</m:t>
                            </m:r>
                          </m:sub>
                        </m:sSub>
                      </m:num>
                      <m:den>
                        <m:sSub>
                          <m:sSubPr>
                            <m:ctrlPr>
                              <a:rPr lang="en-US" i="1" kern="100">
                                <a:latin typeface="Cambria Math" panose="02040503050406030204" pitchFamily="18" charset="0"/>
                                <a:ea typeface="Cambria Math" panose="02040503050406030204" pitchFamily="18" charset="0"/>
                                <a:cs typeface="Arial" panose="020B0604020202020204" pitchFamily="34" charset="0"/>
                              </a:rPr>
                            </m:ctrlPr>
                          </m:sSubPr>
                          <m:e>
                            <m:r>
                              <a:rPr lang="en-US" i="1" kern="100">
                                <a:latin typeface="Cambria Math" panose="02040503050406030204" pitchFamily="18" charset="0"/>
                                <a:ea typeface="Cambria Math" panose="02040503050406030204" pitchFamily="18" charset="0"/>
                                <a:cs typeface="Arial" panose="020B0604020202020204" pitchFamily="34" charset="0"/>
                              </a:rPr>
                              <m:t>𝐼</m:t>
                            </m:r>
                          </m:e>
                          <m:sub>
                            <m:r>
                              <a:rPr lang="en-US" b="0" i="1" kern="100" smtClean="0">
                                <a:latin typeface="Cambria Math" panose="02040503050406030204" pitchFamily="18" charset="0"/>
                                <a:ea typeface="Cambria Math" panose="02040503050406030204" pitchFamily="18" charset="0"/>
                                <a:cs typeface="Arial" panose="020B0604020202020204" pitchFamily="34" charset="0"/>
                              </a:rPr>
                              <m:t>𝑠</m:t>
                            </m:r>
                          </m:sub>
                        </m:sSub>
                      </m:den>
                    </m:f>
                    <m:r>
                      <a:rPr lang="en-US" i="1" kern="100">
                        <a:latin typeface="Cambria Math" panose="02040503050406030204" pitchFamily="18" charset="0"/>
                        <a:ea typeface="Cambria Math" panose="02040503050406030204" pitchFamily="18" charset="0"/>
                        <a:cs typeface="Arial" panose="020B0604020202020204" pitchFamily="34" charset="0"/>
                      </a:rPr>
                      <m:t>=</m:t>
                    </m:r>
                    <m:f>
                      <m:fPr>
                        <m:ctrlPr>
                          <a:rPr lang="en-US" i="1" kern="100">
                            <a:latin typeface="Cambria Math" panose="02040503050406030204" pitchFamily="18" charset="0"/>
                            <a:ea typeface="Cambria Math" panose="02040503050406030204" pitchFamily="18" charset="0"/>
                            <a:cs typeface="Arial" panose="020B0604020202020204" pitchFamily="34" charset="0"/>
                          </a:rPr>
                        </m:ctrlPr>
                      </m:fPr>
                      <m:num>
                        <m:r>
                          <a:rPr lang="en-US" i="1" kern="100">
                            <a:latin typeface="Cambria Math" panose="02040503050406030204" pitchFamily="18" charset="0"/>
                            <a:ea typeface="Cambria Math" panose="02040503050406030204" pitchFamily="18" charset="0"/>
                            <a:cs typeface="Arial" panose="020B0604020202020204" pitchFamily="34" charset="0"/>
                          </a:rPr>
                          <m:t>1</m:t>
                        </m:r>
                      </m:num>
                      <m:den>
                        <m:d>
                          <m:dPr>
                            <m:ctrlPr>
                              <a:rPr lang="en-US" i="1" kern="100">
                                <a:latin typeface="Cambria Math" panose="02040503050406030204" pitchFamily="18" charset="0"/>
                                <a:ea typeface="Cambria Math" panose="02040503050406030204" pitchFamily="18" charset="0"/>
                                <a:cs typeface="Arial" panose="020B0604020202020204" pitchFamily="34" charset="0"/>
                              </a:rPr>
                            </m:ctrlPr>
                          </m:dPr>
                          <m:e>
                            <m:r>
                              <a:rPr lang="en-US" i="1" kern="100">
                                <a:latin typeface="Cambria Math" panose="02040503050406030204" pitchFamily="18" charset="0"/>
                                <a:ea typeface="Cambria Math" panose="02040503050406030204" pitchFamily="18" charset="0"/>
                                <a:cs typeface="Arial" panose="020B0604020202020204" pitchFamily="34" charset="0"/>
                              </a:rPr>
                              <m:t>1</m:t>
                            </m:r>
                            <m:r>
                              <a:rPr lang="en-US" i="1" kern="100">
                                <a:latin typeface="Cambria Math" panose="02040503050406030204" pitchFamily="18" charset="0"/>
                                <a:ea typeface="Cambria Math" panose="02040503050406030204" pitchFamily="18" charset="0"/>
                                <a:cs typeface="Arial" panose="020B0604020202020204" pitchFamily="34" charset="0"/>
                              </a:rPr>
                              <m:t>−</m:t>
                            </m:r>
                            <m:r>
                              <a:rPr lang="en-US" i="1" kern="100">
                                <a:latin typeface="Cambria Math" panose="02040503050406030204" pitchFamily="18" charset="0"/>
                                <a:ea typeface="Cambria Math" panose="02040503050406030204" pitchFamily="18" charset="0"/>
                                <a:cs typeface="Arial" panose="020B0604020202020204" pitchFamily="34" charset="0"/>
                              </a:rPr>
                              <m:t>2</m:t>
                            </m:r>
                            <m:sSup>
                              <m:sSupPr>
                                <m:ctrlPr>
                                  <a:rPr lang="en-US" i="1" kern="100">
                                    <a:latin typeface="Cambria Math" panose="02040503050406030204" pitchFamily="18" charset="0"/>
                                    <a:ea typeface="Cambria Math" panose="02040503050406030204" pitchFamily="18" charset="0"/>
                                    <a:cs typeface="Arial" panose="020B0604020202020204" pitchFamily="34" charset="0"/>
                                  </a:rPr>
                                </m:ctrlPr>
                              </m:sSupPr>
                              <m:e>
                                <m:r>
                                  <a:rPr lang="en-US" i="1" kern="100">
                                    <a:latin typeface="Cambria Math" panose="02040503050406030204" pitchFamily="18" charset="0"/>
                                    <a:ea typeface="Cambria Math" panose="02040503050406030204" pitchFamily="18" charset="0"/>
                                    <a:cs typeface="Arial" panose="020B0604020202020204" pitchFamily="34" charset="0"/>
                                  </a:rPr>
                                  <m:t>𝜔</m:t>
                                </m:r>
                              </m:e>
                              <m:sup>
                                <m:r>
                                  <a:rPr lang="en-US" i="1" kern="100">
                                    <a:latin typeface="Cambria Math" panose="02040503050406030204" pitchFamily="18" charset="0"/>
                                    <a:ea typeface="Cambria Math" panose="02040503050406030204" pitchFamily="18" charset="0"/>
                                    <a:cs typeface="Arial" panose="020B0604020202020204" pitchFamily="34" charset="0"/>
                                  </a:rPr>
                                  <m:t>2</m:t>
                                </m:r>
                              </m:sup>
                            </m:sSup>
                          </m:e>
                        </m:d>
                        <m:r>
                          <a:rPr lang="en-US" i="1" kern="100">
                            <a:latin typeface="Cambria Math" panose="02040503050406030204" pitchFamily="18" charset="0"/>
                            <a:ea typeface="Cambria Math" panose="02040503050406030204" pitchFamily="18" charset="0"/>
                            <a:cs typeface="Arial" panose="020B0604020202020204" pitchFamily="34" charset="0"/>
                          </a:rPr>
                          <m:t>+</m:t>
                        </m:r>
                        <m:r>
                          <a:rPr lang="en-US" i="1" kern="100">
                            <a:latin typeface="Cambria Math" panose="02040503050406030204" pitchFamily="18" charset="0"/>
                            <a:ea typeface="Cambria Math" panose="02040503050406030204" pitchFamily="18" charset="0"/>
                            <a:cs typeface="Arial" panose="020B0604020202020204" pitchFamily="34" charset="0"/>
                          </a:rPr>
                          <m:t>𝑗</m:t>
                        </m:r>
                        <m:r>
                          <a:rPr lang="en-US" i="1" kern="100">
                            <a:latin typeface="Cambria Math" panose="02040503050406030204" pitchFamily="18" charset="0"/>
                            <a:ea typeface="Cambria Math" panose="02040503050406030204" pitchFamily="18" charset="0"/>
                            <a:cs typeface="Arial" panose="020B0604020202020204" pitchFamily="34" charset="0"/>
                          </a:rPr>
                          <m:t>𝜔</m:t>
                        </m:r>
                        <m:d>
                          <m:dPr>
                            <m:ctrlPr>
                              <a:rPr lang="en-US" i="1" kern="100">
                                <a:latin typeface="Cambria Math" panose="02040503050406030204" pitchFamily="18" charset="0"/>
                                <a:ea typeface="Cambria Math" panose="02040503050406030204" pitchFamily="18" charset="0"/>
                                <a:cs typeface="Arial" panose="020B0604020202020204" pitchFamily="34" charset="0"/>
                              </a:rPr>
                            </m:ctrlPr>
                          </m:dPr>
                          <m:e>
                            <m:r>
                              <a:rPr lang="en-US" i="1" kern="100">
                                <a:latin typeface="Cambria Math" panose="02040503050406030204" pitchFamily="18" charset="0"/>
                                <a:ea typeface="Cambria Math" panose="02040503050406030204" pitchFamily="18" charset="0"/>
                                <a:cs typeface="Arial" panose="020B0604020202020204" pitchFamily="34" charset="0"/>
                              </a:rPr>
                              <m:t>2</m:t>
                            </m:r>
                            <m:r>
                              <a:rPr lang="en-US" i="1" kern="100">
                                <a:latin typeface="Cambria Math" panose="02040503050406030204" pitchFamily="18" charset="0"/>
                                <a:ea typeface="Cambria Math" panose="02040503050406030204" pitchFamily="18" charset="0"/>
                                <a:cs typeface="Arial" panose="020B0604020202020204" pitchFamily="34" charset="0"/>
                              </a:rPr>
                              <m:t>−</m:t>
                            </m:r>
                            <m:sSup>
                              <m:sSupPr>
                                <m:ctrlPr>
                                  <a:rPr lang="en-US" i="1" kern="100">
                                    <a:latin typeface="Cambria Math" panose="02040503050406030204" pitchFamily="18" charset="0"/>
                                    <a:ea typeface="Cambria Math" panose="02040503050406030204" pitchFamily="18" charset="0"/>
                                    <a:cs typeface="Arial" panose="020B0604020202020204" pitchFamily="34" charset="0"/>
                                  </a:rPr>
                                </m:ctrlPr>
                              </m:sSupPr>
                              <m:e>
                                <m:r>
                                  <a:rPr lang="en-US" i="1" kern="100">
                                    <a:latin typeface="Cambria Math" panose="02040503050406030204" pitchFamily="18" charset="0"/>
                                    <a:ea typeface="Cambria Math" panose="02040503050406030204" pitchFamily="18" charset="0"/>
                                    <a:cs typeface="Arial" panose="020B0604020202020204" pitchFamily="34" charset="0"/>
                                  </a:rPr>
                                  <m:t>𝜔</m:t>
                                </m:r>
                              </m:e>
                              <m:sup>
                                <m:r>
                                  <a:rPr lang="en-US" i="1" kern="100">
                                    <a:latin typeface="Cambria Math" panose="02040503050406030204" pitchFamily="18" charset="0"/>
                                    <a:ea typeface="Cambria Math" panose="02040503050406030204" pitchFamily="18" charset="0"/>
                                    <a:cs typeface="Arial" panose="020B0604020202020204" pitchFamily="34" charset="0"/>
                                  </a:rPr>
                                  <m:t>2</m:t>
                                </m:r>
                              </m:sup>
                            </m:sSup>
                          </m:e>
                        </m:d>
                      </m:den>
                    </m:f>
                  </m:oMath>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429751" y="3722852"/>
                <a:ext cx="3180551" cy="519758"/>
              </a:xfrm>
              <a:prstGeom prst="rect">
                <a:avLst/>
              </a:prstGeom>
              <a:blipFill>
                <a:blip r:embed="rId8"/>
                <a:stretch>
                  <a:fillRect l="-1727" b="-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061556" y="4497040"/>
                <a:ext cx="5562600" cy="519053"/>
              </a:xfrm>
              <a:prstGeom prst="rect">
                <a:avLst/>
              </a:prstGeom>
            </p:spPr>
            <p:txBody>
              <a:bodyPr wrap="square">
                <a:spAutoFit/>
              </a:bodyPr>
              <a:lstStyle/>
              <a:p>
                <a:pPr algn="ctr"/>
                <a:r>
                  <a:rPr lang="en-US" sz="1700" dirty="0" smtClean="0">
                    <a:solidFill>
                      <a:srgbClr val="0000FF"/>
                    </a:solidFill>
                  </a:rPr>
                  <a:t>=&gt;</a:t>
                </a:r>
                <a14:m>
                  <m:oMath xmlns:m="http://schemas.openxmlformats.org/officeDocument/2006/math">
                    <m:d>
                      <m:dPr>
                        <m:begChr m:val="|"/>
                        <m:endChr m:val="|"/>
                        <m:ctrlPr>
                          <a:rPr lang="en-US" sz="1700" i="1">
                            <a:latin typeface="Cambria Math" panose="02040503050406030204" pitchFamily="18" charset="0"/>
                          </a:rPr>
                        </m:ctrlPr>
                      </m:dPr>
                      <m:e>
                        <m:r>
                          <a:rPr lang="en-US" sz="1700" i="1">
                            <a:latin typeface="Cambria Math" panose="02040503050406030204" pitchFamily="18" charset="0"/>
                          </a:rPr>
                          <m:t>𝐻</m:t>
                        </m:r>
                        <m:d>
                          <m:dPr>
                            <m:ctrlPr>
                              <a:rPr lang="en-US" sz="1700" i="1">
                                <a:latin typeface="Cambria Math" panose="02040503050406030204" pitchFamily="18" charset="0"/>
                              </a:rPr>
                            </m:ctrlPr>
                          </m:dPr>
                          <m:e>
                            <m:r>
                              <a:rPr lang="en-US" sz="1700" i="1">
                                <a:latin typeface="Cambria Math" panose="02040503050406030204" pitchFamily="18" charset="0"/>
                              </a:rPr>
                              <m:t>𝑗</m:t>
                            </m:r>
                            <m:r>
                              <a:rPr lang="en-US" sz="1700" i="1">
                                <a:latin typeface="Cambria Math" panose="02040503050406030204" pitchFamily="18" charset="0"/>
                              </a:rPr>
                              <m:t>𝜔</m:t>
                            </m:r>
                          </m:e>
                        </m:d>
                      </m:e>
                    </m:d>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ad>
                          <m:radPr>
                            <m:degHide m:val="on"/>
                            <m:ctrlPr>
                              <a:rPr lang="en-US" sz="1700" i="1">
                                <a:latin typeface="Cambria Math" panose="02040503050406030204" pitchFamily="18" charset="0"/>
                              </a:rPr>
                            </m:ctrlPr>
                          </m:radPr>
                          <m:deg/>
                          <m:e>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r>
                                      <a:rPr lang="en-US" sz="1700" i="0">
                                        <a:latin typeface="Cambria Math" panose="02040503050406030204" pitchFamily="18" charset="0"/>
                                      </a:rPr>
                                      <m:t>1</m:t>
                                    </m:r>
                                    <m:r>
                                      <a:rPr lang="en-US" sz="1700" i="0">
                                        <a:latin typeface="Cambria Math" panose="02040503050406030204" pitchFamily="18" charset="0"/>
                                      </a:rPr>
                                      <m:t>−</m:t>
                                    </m:r>
                                    <m:r>
                                      <a:rPr lang="en-US" sz="1700" i="0">
                                        <a:latin typeface="Cambria Math" panose="02040503050406030204" pitchFamily="18" charset="0"/>
                                      </a:rPr>
                                      <m:t>2</m:t>
                                    </m:r>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2</m:t>
                                        </m:r>
                                      </m:sup>
                                    </m:sSup>
                                  </m:e>
                                </m:d>
                              </m:e>
                              <m:sup>
                                <m:r>
                                  <a:rPr lang="en-US" sz="1700" i="0">
                                    <a:latin typeface="Cambria Math" panose="02040503050406030204" pitchFamily="18" charset="0"/>
                                  </a:rPr>
                                  <m:t>2</m:t>
                                </m:r>
                              </m:sup>
                            </m:sSup>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2</m:t>
                                </m:r>
                              </m:sup>
                            </m:sSup>
                            <m:sSup>
                              <m:sSupPr>
                                <m:ctrlPr>
                                  <a:rPr lang="en-US" sz="1700" i="1">
                                    <a:latin typeface="Cambria Math" panose="02040503050406030204" pitchFamily="18" charset="0"/>
                                  </a:rPr>
                                </m:ctrlPr>
                              </m:sSupPr>
                              <m:e>
                                <m:d>
                                  <m:dPr>
                                    <m:ctrlPr>
                                      <a:rPr lang="en-US" sz="1700" i="1">
                                        <a:latin typeface="Cambria Math" panose="02040503050406030204" pitchFamily="18" charset="0"/>
                                      </a:rPr>
                                    </m:ctrlPr>
                                  </m:dPr>
                                  <m:e>
                                    <m:r>
                                      <a:rPr lang="en-US" sz="1700" i="0">
                                        <a:latin typeface="Cambria Math" panose="02040503050406030204" pitchFamily="18" charset="0"/>
                                      </a:rPr>
                                      <m:t>2</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2</m:t>
                                        </m:r>
                                      </m:sup>
                                    </m:sSup>
                                  </m:e>
                                </m:d>
                              </m:e>
                              <m:sup>
                                <m:r>
                                  <a:rPr lang="en-US" sz="1700" i="0">
                                    <a:latin typeface="Cambria Math" panose="02040503050406030204" pitchFamily="18" charset="0"/>
                                  </a:rPr>
                                  <m:t>2</m:t>
                                </m:r>
                              </m:sup>
                            </m:sSup>
                          </m:e>
                        </m:rad>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ad>
                          <m:radPr>
                            <m:degHide m:val="on"/>
                            <m:ctrlPr>
                              <a:rPr lang="en-US" sz="1700" i="1">
                                <a:latin typeface="Cambria Math" panose="02040503050406030204" pitchFamily="18" charset="0"/>
                              </a:rPr>
                            </m:ctrlPr>
                          </m:radPr>
                          <m:deg/>
                          <m:e>
                            <m:r>
                              <a:rPr lang="en-US" sz="1700" i="0">
                                <a:latin typeface="Cambria Math" panose="02040503050406030204" pitchFamily="18" charset="0"/>
                              </a:rPr>
                              <m:t>1</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6</m:t>
                                </m:r>
                              </m:sup>
                            </m:sSup>
                          </m:e>
                        </m:rad>
                      </m:den>
                    </m:f>
                  </m:oMath>
                </a14:m>
                <a:endParaRPr lang="en-US" sz="1700" dirty="0"/>
              </a:p>
            </p:txBody>
          </p:sp>
        </mc:Choice>
        <mc:Fallback xmlns="">
          <p:sp>
            <p:nvSpPr>
              <p:cNvPr id="21" name="Rectangle 20"/>
              <p:cNvSpPr>
                <a:spLocks noRot="1" noChangeAspect="1" noMove="1" noResize="1" noEditPoints="1" noAdjustHandles="1" noChangeArrowheads="1" noChangeShapeType="1" noTextEdit="1"/>
              </p:cNvSpPr>
              <p:nvPr/>
            </p:nvSpPr>
            <p:spPr>
              <a:xfrm>
                <a:off x="2061556" y="4497040"/>
                <a:ext cx="5562600" cy="519053"/>
              </a:xfrm>
              <a:prstGeom prst="rect">
                <a:avLst/>
              </a:prstGeom>
              <a:blipFill>
                <a:blip r:embed="rId9"/>
                <a:stretch>
                  <a:fillRect/>
                </a:stretch>
              </a:blipFill>
            </p:spPr>
            <p:txBody>
              <a:bodyPr/>
              <a:lstStyle/>
              <a:p>
                <a:r>
                  <a:rPr lang="en-US">
                    <a:noFill/>
                  </a:rPr>
                  <a:t> </a:t>
                </a:r>
              </a:p>
            </p:txBody>
          </p:sp>
        </mc:Fallback>
      </mc:AlternateContent>
      <p:pic>
        <p:nvPicPr>
          <p:cNvPr id="22" name="Picture 21"/>
          <p:cNvPicPr>
            <a:picLocks noChangeAspect="1"/>
          </p:cNvPicPr>
          <p:nvPr/>
        </p:nvPicPr>
        <p:blipFill>
          <a:blip r:embed="rId10"/>
          <a:stretch>
            <a:fillRect/>
          </a:stretch>
        </p:blipFill>
        <p:spPr>
          <a:xfrm>
            <a:off x="87968" y="4948624"/>
            <a:ext cx="2799073" cy="1759850"/>
          </a:xfrm>
          <a:prstGeom prst="rect">
            <a:avLst/>
          </a:prstGeom>
        </p:spPr>
      </p:pic>
      <p:sp>
        <p:nvSpPr>
          <p:cNvPr id="24" name="Rectangle 23"/>
          <p:cNvSpPr/>
          <p:nvPr/>
        </p:nvSpPr>
        <p:spPr>
          <a:xfrm>
            <a:off x="1295400" y="5139156"/>
            <a:ext cx="7670340" cy="484748"/>
          </a:xfrm>
          <a:prstGeom prst="rect">
            <a:avLst/>
          </a:prstGeom>
        </p:spPr>
        <p:txBody>
          <a:bodyPr wrap="square">
            <a:spAutoFit/>
          </a:bodyPr>
          <a:lstStyle/>
          <a:p>
            <a:pPr algn="just" rtl="1">
              <a:lnSpc>
                <a:spcPct val="150000"/>
              </a:lnSpc>
              <a:spcAft>
                <a:spcPts val="800"/>
              </a:spcAft>
            </a:pPr>
            <a:r>
              <a:rPr lang="fa-IR" sz="1700" kern="100" dirty="0">
                <a:latin typeface="Calibri" panose="020F0502020204030204" pitchFamily="34" charset="0"/>
                <a:ea typeface="Times New Roman" panose="02020603050405020304" pitchFamily="18" charset="0"/>
                <a:cs typeface="B Nazanin" panose="00000400000000000000" pitchFamily="2" charset="-78"/>
              </a:rPr>
              <a:t>با توجه به شکل </a:t>
            </a:r>
            <a:r>
              <a:rPr lang="fa-IR" sz="1700" kern="100" dirty="0" smtClean="0">
                <a:latin typeface="Calibri" panose="020F0502020204030204" pitchFamily="34" charset="0"/>
                <a:ea typeface="Times New Roman" panose="02020603050405020304" pitchFamily="18" charset="0"/>
                <a:cs typeface="B Nazanin" panose="00000400000000000000" pitchFamily="2" charset="-78"/>
              </a:rPr>
              <a:t>پاسخ فرکانسی، </a:t>
            </a:r>
            <a:r>
              <a:rPr lang="fa-IR" sz="1700" kern="100" dirty="0">
                <a:latin typeface="Calibri" panose="020F0502020204030204" pitchFamily="34" charset="0"/>
                <a:ea typeface="Times New Roman" panose="02020603050405020304" pitchFamily="18" charset="0"/>
                <a:cs typeface="B Nazanin" panose="00000400000000000000" pitchFamily="2" charset="-78"/>
              </a:rPr>
              <a:t>مدار فیلتر پایین گذر است. </a:t>
            </a:r>
            <a:r>
              <a:rPr lang="fa-IR" sz="1700" dirty="0" smtClean="0">
                <a:latin typeface="Calibri" panose="020F0502020204030204" pitchFamily="34" charset="0"/>
                <a:ea typeface="Times New Roman" panose="02020603050405020304" pitchFamily="18" charset="0"/>
                <a:cs typeface="B Nazanin" panose="00000400000000000000" pitchFamily="2" charset="-78"/>
              </a:rPr>
              <a:t>برای </a:t>
            </a:r>
            <a:r>
              <a:rPr lang="fa-IR" sz="1700" dirty="0">
                <a:latin typeface="Calibri" panose="020F0502020204030204" pitchFamily="34" charset="0"/>
                <a:ea typeface="Times New Roman" panose="02020603050405020304" pitchFamily="18" charset="0"/>
                <a:cs typeface="B Nazanin" panose="00000400000000000000" pitchFamily="2" charset="-78"/>
              </a:rPr>
              <a:t>تعیین فرکانس </a:t>
            </a:r>
            <a:r>
              <a:rPr lang="fa-IR" sz="1700" dirty="0" smtClean="0">
                <a:latin typeface="Calibri" panose="020F0502020204030204" pitchFamily="34" charset="0"/>
                <a:ea typeface="Times New Roman" panose="02020603050405020304" pitchFamily="18" charset="0"/>
                <a:cs typeface="B Nazanin" panose="00000400000000000000" pitchFamily="2" charset="-78"/>
              </a:rPr>
              <a:t>قطع، </a:t>
            </a:r>
            <a:r>
              <a:rPr lang="fa-IR" sz="1700" dirty="0">
                <a:latin typeface="Calibri" panose="020F0502020204030204" pitchFamily="34" charset="0"/>
                <a:ea typeface="Times New Roman" panose="02020603050405020304" pitchFamily="18" charset="0"/>
                <a:cs typeface="B Nazanin" panose="00000400000000000000" pitchFamily="2" charset="-78"/>
              </a:rPr>
              <a:t>معادله زیر را حل می کنیم: </a:t>
            </a:r>
            <a:endParaRPr lang="en-US" sz="1700" dirty="0">
              <a:cs typeface="B Nazanin" panose="00000400000000000000" pitchFamily="2" charset="-78"/>
            </a:endParaRPr>
          </a:p>
        </p:txBody>
      </p:sp>
      <mc:AlternateContent xmlns:mc="http://schemas.openxmlformats.org/markup-compatibility/2006" xmlns:a14="http://schemas.microsoft.com/office/drawing/2010/main">
        <mc:Choice Requires="a14">
          <p:sp>
            <p:nvSpPr>
              <p:cNvPr id="26" name="Rectangle 25"/>
              <p:cNvSpPr/>
              <p:nvPr/>
            </p:nvSpPr>
            <p:spPr>
              <a:xfrm>
                <a:off x="3886200" y="5642089"/>
                <a:ext cx="2712537" cy="6328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rPr>
                          </m:ctrlPr>
                        </m:fPr>
                        <m:num>
                          <m:r>
                            <a:rPr lang="en-US" sz="1700">
                              <a:latin typeface="Cambria Math" panose="02040503050406030204" pitchFamily="18" charset="0"/>
                            </a:rPr>
                            <m:t>1</m:t>
                          </m:r>
                        </m:num>
                        <m:den>
                          <m:rad>
                            <m:radPr>
                              <m:degHide m:val="on"/>
                              <m:ctrlPr>
                                <a:rPr lang="en-US" sz="1700" i="1">
                                  <a:latin typeface="Cambria Math" panose="02040503050406030204" pitchFamily="18" charset="0"/>
                                </a:rPr>
                              </m:ctrlPr>
                            </m:radPr>
                            <m:deg/>
                            <m:e>
                              <m:r>
                                <a:rPr lang="en-US" sz="1700" i="0">
                                  <a:latin typeface="Cambria Math" panose="02040503050406030204" pitchFamily="18" charset="0"/>
                                </a:rPr>
                                <m:t>1</m:t>
                              </m:r>
                              <m:r>
                                <a:rPr lang="en-US" sz="1700" i="0">
                                  <a:latin typeface="Cambria Math" panose="02040503050406030204" pitchFamily="18" charset="0"/>
                                </a:rPr>
                                <m:t>+</m:t>
                              </m:r>
                              <m:sSup>
                                <m:sSupPr>
                                  <m:ctrlPr>
                                    <a:rPr lang="en-US" sz="1700" i="1">
                                      <a:latin typeface="Cambria Math" panose="02040503050406030204" pitchFamily="18" charset="0"/>
                                    </a:rPr>
                                  </m:ctrlPr>
                                </m:sSupPr>
                                <m:e>
                                  <m:r>
                                    <a:rPr lang="en-US" sz="1700" i="1">
                                      <a:latin typeface="Cambria Math" panose="02040503050406030204" pitchFamily="18" charset="0"/>
                                    </a:rPr>
                                    <m:t>𝜔</m:t>
                                  </m:r>
                                </m:e>
                                <m:sup>
                                  <m:r>
                                    <a:rPr lang="en-US" sz="1700" i="0">
                                      <a:latin typeface="Cambria Math" panose="02040503050406030204" pitchFamily="18" charset="0"/>
                                    </a:rPr>
                                    <m:t>6</m:t>
                                  </m:r>
                                </m:sup>
                              </m:sSup>
                            </m:e>
                          </m:rad>
                        </m:den>
                      </m:f>
                      <m:r>
                        <a:rPr lang="en-US" sz="1700" i="0">
                          <a:latin typeface="Cambria Math" panose="02040503050406030204" pitchFamily="18" charset="0"/>
                        </a:rPr>
                        <m:t>=</m:t>
                      </m:r>
                      <m:f>
                        <m:fPr>
                          <m:ctrlPr>
                            <a:rPr lang="en-US" sz="1700" i="1">
                              <a:latin typeface="Cambria Math" panose="02040503050406030204" pitchFamily="18" charset="0"/>
                            </a:rPr>
                          </m:ctrlPr>
                        </m:fPr>
                        <m:num>
                          <m:r>
                            <a:rPr lang="en-US" sz="1700" i="0">
                              <a:latin typeface="Cambria Math" panose="02040503050406030204" pitchFamily="18" charset="0"/>
                            </a:rPr>
                            <m:t>1</m:t>
                          </m:r>
                        </m:num>
                        <m:den>
                          <m:rad>
                            <m:radPr>
                              <m:degHide m:val="on"/>
                              <m:ctrlPr>
                                <a:rPr lang="en-US" sz="1700" i="1">
                                  <a:latin typeface="Cambria Math" panose="02040503050406030204" pitchFamily="18" charset="0"/>
                                </a:rPr>
                              </m:ctrlPr>
                            </m:radPr>
                            <m:deg/>
                            <m:e>
                              <m:r>
                                <a:rPr lang="en-US" sz="1700" i="0">
                                  <a:latin typeface="Cambria Math" panose="02040503050406030204" pitchFamily="18" charset="0"/>
                                </a:rPr>
                                <m:t>2</m:t>
                              </m:r>
                            </m:e>
                          </m:rad>
                        </m:den>
                      </m:f>
                      <m:r>
                        <a:rPr lang="en-US" sz="1700" i="0">
                          <a:latin typeface="Cambria Math" panose="02040503050406030204" pitchFamily="18" charset="0"/>
                        </a:rPr>
                        <m:t>   ⟹ </m:t>
                      </m:r>
                      <m:r>
                        <a:rPr lang="en-US" sz="1700" i="1">
                          <a:latin typeface="Cambria Math" panose="02040503050406030204" pitchFamily="18" charset="0"/>
                        </a:rPr>
                        <m:t>𝜔</m:t>
                      </m:r>
                      <m:r>
                        <a:rPr lang="en-US" sz="1700" i="0">
                          <a:latin typeface="Cambria Math" panose="02040503050406030204" pitchFamily="18" charset="0"/>
                        </a:rPr>
                        <m:t>=</m:t>
                      </m:r>
                      <m:r>
                        <a:rPr lang="en-US" sz="1700" i="0">
                          <a:latin typeface="Cambria Math" panose="02040503050406030204" pitchFamily="18" charset="0"/>
                        </a:rPr>
                        <m:t>1</m:t>
                      </m:r>
                    </m:oMath>
                  </m:oMathPara>
                </a14:m>
                <a:endParaRPr lang="en-US" sz="1700" dirty="0"/>
              </a:p>
            </p:txBody>
          </p:sp>
        </mc:Choice>
        <mc:Fallback xmlns="">
          <p:sp>
            <p:nvSpPr>
              <p:cNvPr id="26" name="Rectangle 25"/>
              <p:cNvSpPr>
                <a:spLocks noRot="1" noChangeAspect="1" noMove="1" noResize="1" noEditPoints="1" noAdjustHandles="1" noChangeArrowheads="1" noChangeShapeType="1" noTextEdit="1"/>
              </p:cNvSpPr>
              <p:nvPr/>
            </p:nvSpPr>
            <p:spPr>
              <a:xfrm>
                <a:off x="3886200" y="5642089"/>
                <a:ext cx="2712537" cy="632802"/>
              </a:xfrm>
              <a:prstGeom prst="rect">
                <a:avLst/>
              </a:prstGeom>
              <a:blipFill>
                <a:blip r:embed="rId11"/>
                <a:stretch>
                  <a:fillRect/>
                </a:stretch>
              </a:blipFill>
            </p:spPr>
            <p:txBody>
              <a:bodyPr/>
              <a:lstStyle/>
              <a:p>
                <a:r>
                  <a:rPr lang="en-US">
                    <a:noFill/>
                  </a:rPr>
                  <a:t> </a:t>
                </a:r>
              </a:p>
            </p:txBody>
          </p:sp>
        </mc:Fallback>
      </mc:AlternateContent>
      <p:sp>
        <p:nvSpPr>
          <p:cNvPr id="16" name="Rectangle 15"/>
          <p:cNvSpPr/>
          <p:nvPr/>
        </p:nvSpPr>
        <p:spPr>
          <a:xfrm>
            <a:off x="8075735" y="2119464"/>
            <a:ext cx="805029" cy="353943"/>
          </a:xfrm>
          <a:prstGeom prst="rect">
            <a:avLst/>
          </a:prstGeom>
        </p:spPr>
        <p:txBody>
          <a:bodyPr wrap="none">
            <a:spAutoFit/>
          </a:bodyPr>
          <a:lstStyle/>
          <a:p>
            <a:pPr marL="285750" indent="-285750" algn="r" rtl="1">
              <a:buFont typeface="Times New Roman" panose="02020603050405020304" pitchFamily="18" charset="0"/>
              <a:buChar char="■"/>
            </a:pPr>
            <a:r>
              <a:rPr lang="ar-SA"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sz="1700"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sz="1700" b="1" dirty="0">
              <a:solidFill>
                <a:srgbClr val="FF0000"/>
              </a:solidFill>
            </a:endParaRPr>
          </a:p>
        </p:txBody>
      </p:sp>
    </p:spTree>
    <p:extLst>
      <p:ext uri="{BB962C8B-B14F-4D97-AF65-F5344CB8AC3E}">
        <p14:creationId xmlns:p14="http://schemas.microsoft.com/office/powerpoint/2010/main" val="22396904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mc:AlternateContent xmlns:mc="http://schemas.openxmlformats.org/markup-compatibility/2006" xmlns:a14="http://schemas.microsoft.com/office/drawing/2010/main">
        <mc:Choice Requires="a14">
          <p:sp>
            <p:nvSpPr>
              <p:cNvPr id="6" name="Rectangle 5"/>
              <p:cNvSpPr/>
              <p:nvPr/>
            </p:nvSpPr>
            <p:spPr>
              <a:xfrm>
                <a:off x="228600" y="152400"/>
                <a:ext cx="8610600" cy="1191801"/>
              </a:xfrm>
              <a:prstGeom prst="rect">
                <a:avLst/>
              </a:prstGeom>
            </p:spPr>
            <p:txBody>
              <a:bodyPr wrap="square">
                <a:spAutoFit/>
              </a:bodyPr>
              <a:lstStyle/>
              <a:p>
                <a:pPr algn="just" rtl="1">
                  <a:spcAft>
                    <a:spcPts val="800"/>
                  </a:spcAft>
                </a:pPr>
                <a:r>
                  <a:rPr lang="fa-IR" sz="1650" kern="100" dirty="0">
                    <a:latin typeface="Cambria Math" panose="02040503050406030204" pitchFamily="18" charset="0"/>
                    <a:ea typeface="Cambria Math" panose="02040503050406030204" pitchFamily="18" charset="0"/>
                    <a:cs typeface="B Nazanin" panose="00000400000000000000" pitchFamily="2" charset="-78"/>
                  </a:rPr>
                  <a:t>اگر بخواهیم سطح امپدانس را </a:t>
                </a:r>
                <a:r>
                  <a:rPr lang="en-US" sz="1650" kern="100" dirty="0" smtClean="0">
                    <a:latin typeface="Cambria Math" panose="02040503050406030204" pitchFamily="18" charset="0"/>
                    <a:ea typeface="Cambria Math" panose="02040503050406030204" pitchFamily="18" charset="0"/>
                    <a:cs typeface="B Nazanin" panose="00000400000000000000" pitchFamily="2" charset="-78"/>
                  </a:rPr>
                  <a:t>600</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50" kern="100" dirty="0">
                    <a:latin typeface="Cambria Math" panose="02040503050406030204" pitchFamily="18" charset="0"/>
                    <a:ea typeface="Cambria Math" panose="02040503050406030204" pitchFamily="18" charset="0"/>
                    <a:cs typeface="B Nazanin" panose="00000400000000000000" pitchFamily="2" charset="-78"/>
                  </a:rPr>
                  <a:t>برابر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کنیم، </a:t>
                </a:r>
                <a:r>
                  <a:rPr lang="fa-IR" sz="1650" kern="100" dirty="0">
                    <a:latin typeface="Cambria Math" panose="02040503050406030204" pitchFamily="18" charset="0"/>
                    <a:ea typeface="Cambria Math" panose="02040503050406030204" pitchFamily="18" charset="0"/>
                    <a:cs typeface="B Nazanin" panose="00000400000000000000" pitchFamily="2" charset="-78"/>
                  </a:rPr>
                  <a:t>باید تمام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مقاومت ها </a:t>
                </a:r>
                <a:r>
                  <a:rPr lang="fa-IR" sz="1650" kern="100" dirty="0">
                    <a:latin typeface="Cambria Math" panose="02040503050406030204" pitchFamily="18" charset="0"/>
                    <a:ea typeface="Cambria Math" panose="02040503050406030204" pitchFamily="18" charset="0"/>
                    <a:cs typeface="B Nazanin" panose="00000400000000000000" pitchFamily="2" charset="-78"/>
                  </a:rPr>
                  <a:t>و سلف ها را در </a:t>
                </a:r>
                <a:r>
                  <a:rPr lang="en-US" sz="1650" kern="100" dirty="0" smtClean="0">
                    <a:latin typeface="Cambria Math" panose="02040503050406030204" pitchFamily="18" charset="0"/>
                    <a:ea typeface="Cambria Math" panose="02040503050406030204" pitchFamily="18" charset="0"/>
                    <a:cs typeface="B Nazanin" panose="00000400000000000000" pitchFamily="2" charset="-78"/>
                  </a:rPr>
                  <a:t>600</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50" kern="100" dirty="0">
                    <a:latin typeface="Cambria Math" panose="02040503050406030204" pitchFamily="18" charset="0"/>
                    <a:ea typeface="Cambria Math" panose="02040503050406030204" pitchFamily="18" charset="0"/>
                    <a:cs typeface="B Nazanin" panose="00000400000000000000" pitchFamily="2" charset="-78"/>
                  </a:rPr>
                  <a:t>و خازن ها را در </a:t>
                </a:r>
                <a14:m>
                  <m:oMath xmlns:m="http://schemas.openxmlformats.org/officeDocument/2006/math">
                    <m:f>
                      <m:fPr>
                        <m:ctrlPr>
                          <a:rPr lang="en-US" sz="1650" i="1" kern="100">
                            <a:latin typeface="Cambria Math" panose="02040503050406030204" pitchFamily="18" charset="0"/>
                            <a:ea typeface="Cambria Math" panose="02040503050406030204" pitchFamily="18" charset="0"/>
                            <a:cs typeface="Arial" panose="020B0604020202020204" pitchFamily="34" charset="0"/>
                          </a:rPr>
                        </m:ctrlPr>
                      </m:fPr>
                      <m:num>
                        <m:r>
                          <a:rPr lang="en-US" sz="1650" i="1" kern="100">
                            <a:latin typeface="Cambria Math" panose="02040503050406030204" pitchFamily="18" charset="0"/>
                            <a:ea typeface="Cambria Math" panose="02040503050406030204" pitchFamily="18" charset="0"/>
                            <a:cs typeface="Arial" panose="020B0604020202020204" pitchFamily="34" charset="0"/>
                          </a:rPr>
                          <m:t>1</m:t>
                        </m:r>
                      </m:num>
                      <m:den>
                        <m:r>
                          <a:rPr lang="en-US" sz="1650" i="1" kern="100">
                            <a:latin typeface="Cambria Math" panose="02040503050406030204" pitchFamily="18" charset="0"/>
                            <a:ea typeface="Cambria Math" panose="02040503050406030204" pitchFamily="18" charset="0"/>
                            <a:cs typeface="Arial" panose="020B0604020202020204" pitchFamily="34" charset="0"/>
                          </a:rPr>
                          <m:t>600</m:t>
                        </m:r>
                      </m:den>
                    </m:f>
                  </m:oMath>
                </a14:m>
                <a:r>
                  <a:rPr lang="fa-IR" sz="1650" kern="100" dirty="0">
                    <a:latin typeface="Cambria Math" panose="02040503050406030204" pitchFamily="18" charset="0"/>
                    <a:ea typeface="Cambria Math" panose="02040503050406030204" pitchFamily="18" charset="0"/>
                    <a:cs typeface="B Nazanin" panose="00000400000000000000" pitchFamily="2" charset="-78"/>
                  </a:rPr>
                  <a:t> ضرب کنیم.</a:t>
                </a:r>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spcAft>
                    <a:spcPts val="800"/>
                  </a:spcAft>
                </a:pPr>
                <a:r>
                  <a:rPr lang="fa-IR" sz="1650" kern="100" dirty="0">
                    <a:latin typeface="Cambria Math" panose="02040503050406030204" pitchFamily="18" charset="0"/>
                    <a:ea typeface="Cambria Math" panose="02040503050406030204" pitchFamily="18" charset="0"/>
                    <a:cs typeface="B Nazanin" panose="00000400000000000000" pitchFamily="2" charset="-78"/>
                  </a:rPr>
                  <a:t>اگر بخواهیم فرکانس قطع </a:t>
                </a:r>
                <a14:m>
                  <m:oMath xmlns:m="http://schemas.openxmlformats.org/officeDocument/2006/math">
                    <m:r>
                      <a:rPr lang="en-US" sz="1650" i="1" kern="100">
                        <a:latin typeface="Cambria Math" panose="02040503050406030204" pitchFamily="18" charset="0"/>
                        <a:ea typeface="Cambria Math" panose="02040503050406030204" pitchFamily="18" charset="0"/>
                        <a:cs typeface="Arial" panose="020B0604020202020204" pitchFamily="34" charset="0"/>
                      </a:rPr>
                      <m:t>2</m:t>
                    </m:r>
                    <m:r>
                      <a:rPr lang="en-US" sz="1650" i="1" kern="100">
                        <a:latin typeface="Cambria Math" panose="02040503050406030204" pitchFamily="18" charset="0"/>
                        <a:ea typeface="Cambria Math" panose="02040503050406030204" pitchFamily="18" charset="0"/>
                        <a:cs typeface="Arial" panose="020B0604020202020204" pitchFamily="34" charset="0"/>
                      </a:rPr>
                      <m:t>𝜋</m:t>
                    </m:r>
                    <m:r>
                      <a:rPr lang="en-US" sz="1650" i="1" kern="100">
                        <a:latin typeface="Cambria Math" panose="02040503050406030204" pitchFamily="18" charset="0"/>
                        <a:ea typeface="Cambria Math" panose="02040503050406030204" pitchFamily="18" charset="0"/>
                        <a:cs typeface="Arial" panose="020B0604020202020204" pitchFamily="34" charset="0"/>
                      </a:rPr>
                      <m:t>×</m:t>
                    </m:r>
                    <m:r>
                      <a:rPr lang="en-US" sz="1650" i="1" kern="100">
                        <a:latin typeface="Cambria Math" panose="02040503050406030204" pitchFamily="18" charset="0"/>
                        <a:ea typeface="Cambria Math" panose="02040503050406030204" pitchFamily="18" charset="0"/>
                        <a:cs typeface="Arial" panose="020B0604020202020204" pitchFamily="34" charset="0"/>
                      </a:rPr>
                      <m:t>3500</m:t>
                    </m:r>
                  </m:oMath>
                </a14:m>
                <a:r>
                  <a:rPr lang="fa-IR" sz="1650" kern="100" dirty="0">
                    <a:latin typeface="Cambria Math" panose="02040503050406030204" pitchFamily="18" charset="0"/>
                    <a:ea typeface="Cambria Math" panose="02040503050406030204" pitchFamily="18" charset="0"/>
                    <a:cs typeface="B Nazanin" panose="00000400000000000000" pitchFamily="2" charset="-78"/>
                  </a:rPr>
                  <a:t> باشد باید تمام سلف ها و خازن ها بر عدد </a:t>
                </a:r>
                <a14:m>
                  <m:oMath xmlns:m="http://schemas.openxmlformats.org/officeDocument/2006/math">
                    <m:r>
                      <a:rPr lang="en-US" sz="1650" i="1" kern="100">
                        <a:latin typeface="Cambria Math" panose="02040503050406030204" pitchFamily="18" charset="0"/>
                        <a:ea typeface="Cambria Math" panose="02040503050406030204" pitchFamily="18" charset="0"/>
                        <a:cs typeface="Arial" panose="020B0604020202020204" pitchFamily="34" charset="0"/>
                      </a:rPr>
                      <m:t>2</m:t>
                    </m:r>
                    <m:r>
                      <a:rPr lang="en-US" sz="1650" i="1" kern="100">
                        <a:latin typeface="Cambria Math" panose="02040503050406030204" pitchFamily="18" charset="0"/>
                        <a:ea typeface="Cambria Math" panose="02040503050406030204" pitchFamily="18" charset="0"/>
                        <a:cs typeface="Arial" panose="020B0604020202020204" pitchFamily="34" charset="0"/>
                      </a:rPr>
                      <m:t>𝜋</m:t>
                    </m:r>
                    <m:r>
                      <a:rPr lang="en-US" sz="1650" i="1" kern="100">
                        <a:latin typeface="Cambria Math" panose="02040503050406030204" pitchFamily="18" charset="0"/>
                        <a:ea typeface="Cambria Math" panose="02040503050406030204" pitchFamily="18" charset="0"/>
                        <a:cs typeface="Arial" panose="020B0604020202020204" pitchFamily="34" charset="0"/>
                      </a:rPr>
                      <m:t> ×</m:t>
                    </m:r>
                    <m:r>
                      <a:rPr lang="en-US" sz="1650" i="1" kern="100">
                        <a:latin typeface="Cambria Math" panose="02040503050406030204" pitchFamily="18" charset="0"/>
                        <a:ea typeface="Cambria Math" panose="02040503050406030204" pitchFamily="18" charset="0"/>
                        <a:cs typeface="Arial" panose="020B0604020202020204" pitchFamily="34" charset="0"/>
                      </a:rPr>
                      <m:t>3500</m:t>
                    </m:r>
                  </m:oMath>
                </a14:m>
                <a:r>
                  <a:rPr lang="fa-IR" sz="1650" kern="100" dirty="0">
                    <a:latin typeface="Cambria Math" panose="02040503050406030204" pitchFamily="18" charset="0"/>
                    <a:ea typeface="Cambria Math" panose="02040503050406030204" pitchFamily="18" charset="0"/>
                    <a:cs typeface="B Nazanin" panose="00000400000000000000" pitchFamily="2" charset="-78"/>
                  </a:rPr>
                  <a:t> تقسیم شود. </a:t>
                </a:r>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r>
                  <a:rPr lang="fa-IR" sz="1650" dirty="0">
                    <a:latin typeface="Cambria Math" panose="02040503050406030204" pitchFamily="18" charset="0"/>
                    <a:ea typeface="Cambria Math" panose="02040503050406030204" pitchFamily="18" charset="0"/>
                    <a:cs typeface="B Nazanin" panose="00000400000000000000" pitchFamily="2" charset="-78"/>
                  </a:rPr>
                  <a:t>بنابراین در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مدار </a:t>
                </a:r>
                <a:r>
                  <a:rPr lang="fa-IR" sz="1650" dirty="0">
                    <a:latin typeface="Cambria Math" panose="02040503050406030204" pitchFamily="18" charset="0"/>
                    <a:ea typeface="Cambria Math" panose="02040503050406030204" pitchFamily="18" charset="0"/>
                    <a:cs typeface="B Nazanin" panose="00000400000000000000" pitchFamily="2" charset="-78"/>
                  </a:rPr>
                  <a:t>نرمالیزه خواهیم داشت: </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228600" y="152400"/>
                <a:ext cx="8610600" cy="1191801"/>
              </a:xfrm>
              <a:prstGeom prst="rect">
                <a:avLst/>
              </a:prstGeom>
              <a:blipFill>
                <a:blip r:embed="rId2"/>
                <a:stretch>
                  <a:fillRect r="-354" b="-40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524000" y="1326292"/>
                <a:ext cx="6629400" cy="2193742"/>
              </a:xfrm>
              <a:prstGeom prst="rect">
                <a:avLst/>
              </a:prstGeom>
            </p:spPr>
            <p:txBody>
              <a:bodyPr wrap="square">
                <a:spAutoFit/>
              </a:bodyPr>
              <a:lstStyle/>
              <a:p>
                <a:pPr rtl="1">
                  <a:spcAft>
                    <a:spcPts val="800"/>
                  </a:spcAft>
                </a:pPr>
                <a14:m>
                  <m:oMathPara xmlns:m="http://schemas.openxmlformats.org/officeDocument/2006/math">
                    <m:oMathParaPr>
                      <m:jc m:val="centerGroup"/>
                    </m:oMathParaPr>
                    <m:oMath xmlns:m="http://schemas.openxmlformats.org/officeDocument/2006/math">
                      <m:sSup>
                        <m:sSupPr>
                          <m:ctrlPr>
                            <a:rPr lang="en-US" sz="1650" i="1" kern="100" smtClean="0">
                              <a:latin typeface="Cambria Math" panose="02040503050406030204" pitchFamily="18" charset="0"/>
                              <a:ea typeface="Times New Roman" panose="02020603050405020304" pitchFamily="18" charset="0"/>
                              <a:cs typeface="Arial" panose="020B0604020202020204" pitchFamily="34" charset="0"/>
                            </a:rPr>
                          </m:ctrlPr>
                        </m:sSupPr>
                        <m:e>
                          <m:r>
                            <a:rPr lang="en-US" sz="1650" i="1" kern="100">
                              <a:latin typeface="Cambria Math" panose="02040503050406030204" pitchFamily="18" charset="0"/>
                              <a:ea typeface="Times New Roman" panose="02020603050405020304" pitchFamily="18" charset="0"/>
                              <a:cs typeface="Arial" panose="020B0604020202020204" pitchFamily="34" charset="0"/>
                            </a:rPr>
                            <m:t>𝑅</m:t>
                          </m:r>
                        </m:e>
                        <m:sup>
                          <m:r>
                            <a:rPr lang="en-US" sz="1650" b="0" i="1" kern="100" smtClean="0">
                              <a:latin typeface="Cambria Math" panose="02040503050406030204" pitchFamily="18" charset="0"/>
                              <a:ea typeface="Times New Roman" panose="02020603050405020304" pitchFamily="18" charset="0"/>
                              <a:cs typeface="Arial" panose="020B0604020202020204" pitchFamily="34" charset="0"/>
                            </a:rPr>
                            <m:t>∗</m:t>
                          </m:r>
                        </m:sup>
                      </m:sSup>
                      <m:r>
                        <a:rPr lang="en-US" sz="1650" i="1" kern="100">
                          <a:latin typeface="Cambria Math" panose="02040503050406030204" pitchFamily="18" charset="0"/>
                          <a:ea typeface="Times New Roman" panose="02020603050405020304" pitchFamily="18" charset="0"/>
                          <a:cs typeface="Arial" panose="020B0604020202020204" pitchFamily="34" charset="0"/>
                        </a:rPr>
                        <m:t>=</m:t>
                      </m:r>
                      <m:r>
                        <a:rPr lang="en-US" sz="1650" i="1" kern="100">
                          <a:latin typeface="Cambria Math" panose="02040503050406030204" pitchFamily="18" charset="0"/>
                          <a:ea typeface="Times New Roman" panose="02020603050405020304" pitchFamily="18" charset="0"/>
                          <a:cs typeface="Arial" panose="020B0604020202020204" pitchFamily="34" charset="0"/>
                        </a:rPr>
                        <m:t>1</m:t>
                      </m:r>
                      <m:r>
                        <a:rPr lang="en-US" sz="1650" i="1" kern="100">
                          <a:latin typeface="Cambria Math" panose="02040503050406030204" pitchFamily="18" charset="0"/>
                          <a:ea typeface="Times New Roman" panose="02020603050405020304" pitchFamily="18" charset="0"/>
                          <a:cs typeface="Arial" panose="020B0604020202020204" pitchFamily="34" charset="0"/>
                        </a:rPr>
                        <m:t> ×</m:t>
                      </m:r>
                      <m:r>
                        <a:rPr lang="en-US" sz="1650" i="1" kern="100">
                          <a:latin typeface="Cambria Math" panose="02040503050406030204" pitchFamily="18" charset="0"/>
                          <a:ea typeface="Times New Roman" panose="02020603050405020304" pitchFamily="18" charset="0"/>
                          <a:cs typeface="Arial" panose="020B0604020202020204" pitchFamily="34" charset="0"/>
                        </a:rPr>
                        <m:t>600</m:t>
                      </m:r>
                      <m:r>
                        <a:rPr lang="en-US" sz="1650" i="1" kern="100">
                          <a:latin typeface="Cambria Math" panose="02040503050406030204" pitchFamily="18" charset="0"/>
                          <a:ea typeface="Times New Roman" panose="02020603050405020304" pitchFamily="18" charset="0"/>
                          <a:cs typeface="Arial" panose="020B0604020202020204" pitchFamily="34" charset="0"/>
                        </a:rPr>
                        <m:t>= </m:t>
                      </m:r>
                      <m:sSup>
                        <m:sSup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650" i="1" kern="100">
                              <a:latin typeface="Cambria Math" panose="02040503050406030204" pitchFamily="18" charset="0"/>
                              <a:ea typeface="Times New Roman" panose="02020603050405020304" pitchFamily="18" charset="0"/>
                              <a:cs typeface="Arial" panose="020B0604020202020204" pitchFamily="34" charset="0"/>
                            </a:rPr>
                            <m:t>600</m:t>
                          </m:r>
                        </m:e>
                        <m:sup>
                          <m:r>
                            <m:rPr>
                              <m:sty m:val="p"/>
                            </m:rPr>
                            <a:rPr lang="en-US" sz="1650" kern="100">
                              <a:latin typeface="Cambria Math" panose="02040503050406030204" pitchFamily="18" charset="0"/>
                              <a:ea typeface="Times New Roman" panose="02020603050405020304" pitchFamily="18" charset="0"/>
                              <a:cs typeface="Arial" panose="020B0604020202020204" pitchFamily="34" charset="0"/>
                            </a:rPr>
                            <m:t>Ω</m:t>
                          </m:r>
                        </m:sup>
                      </m:sSup>
                    </m:oMath>
                  </m:oMathPara>
                </a14:m>
                <a:endParaRPr lang="en-US" sz="1650" kern="100" dirty="0">
                  <a:effectLst/>
                  <a:latin typeface="Calibri" panose="020F0502020204030204" pitchFamily="34" charset="0"/>
                  <a:ea typeface="Calibri" panose="020F0502020204030204" pitchFamily="34" charset="0"/>
                  <a:cs typeface="Arial" panose="020B0604020202020204" pitchFamily="34" charset="0"/>
                </a:endParaRPr>
              </a:p>
              <a:p>
                <a:pPr algn="ctr" rtl="1">
                  <a:spcAft>
                    <a:spcPts val="800"/>
                  </a:spcAft>
                </a:pPr>
                <a14:m>
                  <m:oMathPara xmlns:m="http://schemas.openxmlformats.org/officeDocument/2006/math">
                    <m:oMathParaPr>
                      <m:jc m:val="centerGroup"/>
                    </m:oMathParaPr>
                    <m:oMath xmlns:m="http://schemas.openxmlformats.org/officeDocument/2006/math">
                      <m:sSup>
                        <m:sSup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650" i="1" kern="100">
                              <a:latin typeface="Cambria Math" panose="02040503050406030204" pitchFamily="18" charset="0"/>
                              <a:ea typeface="Times New Roman" panose="02020603050405020304" pitchFamily="18" charset="0"/>
                              <a:cs typeface="Arial" panose="020B0604020202020204" pitchFamily="34" charset="0"/>
                            </a:rPr>
                            <m:t>𝐿</m:t>
                          </m:r>
                        </m:e>
                        <m:sup>
                          <m:r>
                            <a:rPr lang="en-US" sz="1650" b="0" i="1" kern="100" smtClean="0">
                              <a:latin typeface="Cambria Math" panose="02040503050406030204" pitchFamily="18" charset="0"/>
                              <a:ea typeface="Times New Roman" panose="02020603050405020304" pitchFamily="18" charset="0"/>
                              <a:cs typeface="Arial" panose="020B0604020202020204" pitchFamily="34" charset="0"/>
                            </a:rPr>
                            <m:t>∗</m:t>
                          </m:r>
                        </m:sup>
                      </m:sSup>
                      <m:r>
                        <a:rPr lang="en-US" sz="165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650" i="1" kern="100">
                              <a:latin typeface="Cambria Math" panose="02040503050406030204" pitchFamily="18" charset="0"/>
                              <a:ea typeface="Times New Roman" panose="02020603050405020304" pitchFamily="18" charset="0"/>
                              <a:cs typeface="Arial" panose="020B0604020202020204" pitchFamily="34" charset="0"/>
                            </a:rPr>
                            <m:t>4</m:t>
                          </m:r>
                        </m:num>
                        <m:den>
                          <m:r>
                            <a:rPr lang="en-US" sz="1650" i="1" kern="100">
                              <a:latin typeface="Cambria Math" panose="02040503050406030204" pitchFamily="18" charset="0"/>
                              <a:ea typeface="Times New Roman" panose="02020603050405020304" pitchFamily="18" charset="0"/>
                              <a:cs typeface="Arial" panose="020B0604020202020204" pitchFamily="34" charset="0"/>
                            </a:rPr>
                            <m:t>3</m:t>
                          </m:r>
                        </m:den>
                      </m:f>
                      <m:r>
                        <a:rPr lang="en-US" sz="1650" i="1" kern="100">
                          <a:latin typeface="Cambria Math" panose="02040503050406030204" pitchFamily="18" charset="0"/>
                          <a:ea typeface="Times New Roman" panose="02020603050405020304" pitchFamily="18" charset="0"/>
                          <a:cs typeface="Arial" panose="020B0604020202020204" pitchFamily="34" charset="0"/>
                        </a:rPr>
                        <m:t>×</m:t>
                      </m:r>
                      <m:r>
                        <a:rPr lang="en-US" sz="1650" i="1" kern="100">
                          <a:latin typeface="Cambria Math" panose="02040503050406030204" pitchFamily="18" charset="0"/>
                          <a:ea typeface="Times New Roman" panose="02020603050405020304" pitchFamily="18" charset="0"/>
                          <a:cs typeface="Arial" panose="020B0604020202020204" pitchFamily="34" charset="0"/>
                        </a:rPr>
                        <m:t>600</m:t>
                      </m:r>
                      <m:r>
                        <a:rPr lang="en-US" sz="165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65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1650" i="1" kern="100">
                              <a:latin typeface="Cambria Math" panose="02040503050406030204" pitchFamily="18" charset="0"/>
                              <a:ea typeface="Times New Roman" panose="02020603050405020304" pitchFamily="18" charset="0"/>
                              <a:cs typeface="Arial" panose="020B0604020202020204" pitchFamily="34" charset="0"/>
                            </a:rPr>
                            <m:t>2</m:t>
                          </m:r>
                          <m:r>
                            <a:rPr lang="en-US" sz="1650" i="1" kern="100">
                              <a:latin typeface="Cambria Math" panose="02040503050406030204" pitchFamily="18" charset="0"/>
                              <a:ea typeface="Times New Roman" panose="02020603050405020304" pitchFamily="18" charset="0"/>
                              <a:cs typeface="Arial" panose="020B0604020202020204" pitchFamily="34" charset="0"/>
                            </a:rPr>
                            <m:t>𝜋</m:t>
                          </m:r>
                          <m:r>
                            <a:rPr lang="en-US" sz="1650" i="1" kern="100">
                              <a:latin typeface="Cambria Math" panose="02040503050406030204" pitchFamily="18" charset="0"/>
                              <a:ea typeface="Times New Roman" panose="02020603050405020304" pitchFamily="18" charset="0"/>
                              <a:cs typeface="Arial" panose="020B0604020202020204" pitchFamily="34" charset="0"/>
                            </a:rPr>
                            <m:t> ×</m:t>
                          </m:r>
                          <m:r>
                            <a:rPr lang="en-US" sz="1650" i="1" kern="100">
                              <a:latin typeface="Cambria Math" panose="02040503050406030204" pitchFamily="18" charset="0"/>
                              <a:ea typeface="Times New Roman" panose="02020603050405020304" pitchFamily="18" charset="0"/>
                              <a:cs typeface="Arial" panose="020B0604020202020204" pitchFamily="34" charset="0"/>
                            </a:rPr>
                            <m:t>3500</m:t>
                          </m:r>
                        </m:den>
                      </m:f>
                      <m:r>
                        <a:rPr lang="en-US" sz="165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650" i="1" kern="100">
                              <a:latin typeface="Cambria Math" panose="02040503050406030204" pitchFamily="18" charset="0"/>
                              <a:ea typeface="Times New Roman" panose="02020603050405020304" pitchFamily="18" charset="0"/>
                              <a:cs typeface="Arial" panose="020B0604020202020204" pitchFamily="34" charset="0"/>
                            </a:rPr>
                            <m:t>4</m:t>
                          </m:r>
                        </m:num>
                        <m:den>
                          <m:r>
                            <a:rPr lang="en-US" sz="1650" i="1" kern="100">
                              <a:latin typeface="Cambria Math" panose="02040503050406030204" pitchFamily="18" charset="0"/>
                              <a:ea typeface="Times New Roman" panose="02020603050405020304" pitchFamily="18" charset="0"/>
                              <a:cs typeface="Arial" panose="020B0604020202020204" pitchFamily="34" charset="0"/>
                            </a:rPr>
                            <m:t>35</m:t>
                          </m:r>
                          <m:r>
                            <a:rPr lang="en-US" sz="1650" i="1" kern="100">
                              <a:latin typeface="Cambria Math" panose="02040503050406030204" pitchFamily="18" charset="0"/>
                              <a:ea typeface="Times New Roman" panose="02020603050405020304" pitchFamily="18" charset="0"/>
                              <a:cs typeface="Arial" panose="020B0604020202020204" pitchFamily="34" charset="0"/>
                            </a:rPr>
                            <m:t>𝜋</m:t>
                          </m:r>
                        </m:den>
                      </m:f>
                      <m:r>
                        <a:rPr lang="en-US" sz="1650" i="1" kern="100">
                          <a:latin typeface="Cambria Math" panose="02040503050406030204" pitchFamily="18" charset="0"/>
                          <a:ea typeface="Times New Roman" panose="02020603050405020304" pitchFamily="18" charset="0"/>
                          <a:cs typeface="Arial" panose="020B0604020202020204" pitchFamily="34" charset="0"/>
                        </a:rPr>
                        <m:t>=</m:t>
                      </m:r>
                      <m:r>
                        <a:rPr lang="en-US" sz="1650" i="1" kern="100">
                          <a:latin typeface="Cambria Math" panose="02040503050406030204" pitchFamily="18" charset="0"/>
                          <a:ea typeface="Times New Roman" panose="02020603050405020304" pitchFamily="18" charset="0"/>
                          <a:cs typeface="Arial" panose="020B0604020202020204" pitchFamily="34" charset="0"/>
                        </a:rPr>
                        <m:t>36</m:t>
                      </m:r>
                      <m:r>
                        <a:rPr lang="en-US" sz="1650" i="1" kern="100">
                          <a:latin typeface="Cambria Math" panose="02040503050406030204" pitchFamily="18" charset="0"/>
                          <a:ea typeface="Times New Roman" panose="02020603050405020304" pitchFamily="18" charset="0"/>
                          <a:cs typeface="Arial" panose="020B0604020202020204" pitchFamily="34" charset="0"/>
                        </a:rPr>
                        <m:t>.</m:t>
                      </m:r>
                      <m:r>
                        <a:rPr lang="en-US" sz="1650" i="1" kern="100">
                          <a:latin typeface="Cambria Math" panose="02040503050406030204" pitchFamily="18" charset="0"/>
                          <a:ea typeface="Times New Roman" panose="02020603050405020304" pitchFamily="18" charset="0"/>
                          <a:cs typeface="Arial" panose="020B0604020202020204" pitchFamily="34" charset="0"/>
                        </a:rPr>
                        <m:t>2</m:t>
                      </m:r>
                      <m:sSup>
                        <m:sSup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650" i="1" kern="100">
                              <a:latin typeface="Cambria Math" panose="02040503050406030204" pitchFamily="18" charset="0"/>
                              <a:ea typeface="Times New Roman" panose="02020603050405020304" pitchFamily="18" charset="0"/>
                              <a:cs typeface="Arial" panose="020B0604020202020204" pitchFamily="34" charset="0"/>
                            </a:rPr>
                            <m:t>7</m:t>
                          </m:r>
                        </m:e>
                        <m:sup>
                          <m:r>
                            <a:rPr lang="en-US" sz="1650" i="1" kern="100">
                              <a:latin typeface="Cambria Math" panose="02040503050406030204" pitchFamily="18" charset="0"/>
                              <a:ea typeface="Times New Roman" panose="02020603050405020304" pitchFamily="18" charset="0"/>
                              <a:cs typeface="Arial" panose="020B0604020202020204" pitchFamily="34" charset="0"/>
                            </a:rPr>
                            <m:t>𝑚𝐻</m:t>
                          </m:r>
                        </m:sup>
                      </m:sSup>
                    </m:oMath>
                  </m:oMathPara>
                </a14:m>
                <a:endParaRPr lang="en-US" sz="1650" kern="100" dirty="0">
                  <a:effectLst/>
                  <a:latin typeface="Calibri" panose="020F0502020204030204" pitchFamily="34" charset="0"/>
                  <a:ea typeface="Calibri" panose="020F0502020204030204" pitchFamily="34" charset="0"/>
                  <a:cs typeface="Arial" panose="020B0604020202020204" pitchFamily="34" charset="0"/>
                </a:endParaRPr>
              </a:p>
              <a:p>
                <a:pPr algn="ctr" rtl="1">
                  <a:spcAft>
                    <a:spcPts val="800"/>
                  </a:spcAft>
                </a:pPr>
                <a14:m>
                  <m:oMathPara xmlns:m="http://schemas.openxmlformats.org/officeDocument/2006/math">
                    <m:oMathParaPr>
                      <m:jc m:val="centerGroup"/>
                    </m:oMathParaPr>
                    <m:oMath xmlns:m="http://schemas.openxmlformats.org/officeDocument/2006/math">
                      <m:sSubSup>
                        <m:sSubSup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sSubSupPr>
                        <m:e>
                          <m:r>
                            <a:rPr lang="en-US" sz="1650" i="1" kern="100">
                              <a:latin typeface="Cambria Math" panose="02040503050406030204" pitchFamily="18" charset="0"/>
                              <a:ea typeface="Times New Roman" panose="02020603050405020304" pitchFamily="18" charset="0"/>
                              <a:cs typeface="Arial" panose="020B0604020202020204" pitchFamily="34" charset="0"/>
                            </a:rPr>
                            <m:t>𝐶</m:t>
                          </m:r>
                        </m:e>
                        <m:sub>
                          <m:r>
                            <a:rPr lang="en-US" sz="1650" i="1" kern="100">
                              <a:latin typeface="Cambria Math" panose="02040503050406030204" pitchFamily="18" charset="0"/>
                              <a:ea typeface="Times New Roman" panose="02020603050405020304" pitchFamily="18" charset="0"/>
                              <a:cs typeface="Arial" panose="020B0604020202020204" pitchFamily="34" charset="0"/>
                            </a:rPr>
                            <m:t>1</m:t>
                          </m:r>
                        </m:sub>
                        <m:sup>
                          <m:r>
                            <a:rPr lang="en-US" sz="1650" b="0" i="1" kern="100" smtClean="0">
                              <a:latin typeface="Cambria Math" panose="02040503050406030204" pitchFamily="18" charset="0"/>
                              <a:ea typeface="Times New Roman" panose="02020603050405020304" pitchFamily="18" charset="0"/>
                              <a:cs typeface="Arial" panose="020B0604020202020204" pitchFamily="34" charset="0"/>
                            </a:rPr>
                            <m:t>∗</m:t>
                          </m:r>
                        </m:sup>
                      </m:sSubSup>
                      <m:r>
                        <a:rPr lang="en-US" sz="165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650" i="1" kern="100">
                              <a:latin typeface="Cambria Math" panose="02040503050406030204" pitchFamily="18" charset="0"/>
                              <a:ea typeface="Times New Roman" panose="02020603050405020304" pitchFamily="18" charset="0"/>
                              <a:cs typeface="Arial" panose="020B0604020202020204" pitchFamily="34" charset="0"/>
                            </a:rPr>
                            <m:t>3</m:t>
                          </m:r>
                        </m:num>
                        <m:den>
                          <m:r>
                            <a:rPr lang="en-US" sz="1650" i="1" kern="100">
                              <a:latin typeface="Cambria Math" panose="02040503050406030204" pitchFamily="18" charset="0"/>
                              <a:ea typeface="Times New Roman" panose="02020603050405020304" pitchFamily="18" charset="0"/>
                              <a:cs typeface="Arial" panose="020B0604020202020204" pitchFamily="34" charset="0"/>
                            </a:rPr>
                            <m:t>2</m:t>
                          </m:r>
                        </m:den>
                      </m:f>
                      <m:r>
                        <a:rPr lang="en-US" sz="165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65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1650" i="1" kern="100">
                              <a:latin typeface="Cambria Math" panose="02040503050406030204" pitchFamily="18" charset="0"/>
                              <a:ea typeface="Times New Roman" panose="02020603050405020304" pitchFamily="18" charset="0"/>
                              <a:cs typeface="Arial" panose="020B0604020202020204" pitchFamily="34" charset="0"/>
                            </a:rPr>
                            <m:t>600</m:t>
                          </m:r>
                        </m:den>
                      </m:f>
                      <m:r>
                        <a:rPr lang="en-US" sz="165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65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1650" i="1" kern="100">
                              <a:latin typeface="Cambria Math" panose="02040503050406030204" pitchFamily="18" charset="0"/>
                              <a:ea typeface="Times New Roman" panose="02020603050405020304" pitchFamily="18" charset="0"/>
                              <a:cs typeface="Arial" panose="020B0604020202020204" pitchFamily="34" charset="0"/>
                            </a:rPr>
                            <m:t>2</m:t>
                          </m:r>
                          <m:r>
                            <a:rPr lang="en-US" sz="1650" i="1" kern="100">
                              <a:latin typeface="Cambria Math" panose="02040503050406030204" pitchFamily="18" charset="0"/>
                              <a:ea typeface="Times New Roman" panose="02020603050405020304" pitchFamily="18" charset="0"/>
                              <a:cs typeface="Arial" panose="020B0604020202020204" pitchFamily="34" charset="0"/>
                            </a:rPr>
                            <m:t>𝜋</m:t>
                          </m:r>
                          <m:r>
                            <a:rPr lang="en-US" sz="1650" i="1" kern="100">
                              <a:latin typeface="Cambria Math" panose="02040503050406030204" pitchFamily="18" charset="0"/>
                              <a:ea typeface="Times New Roman" panose="02020603050405020304" pitchFamily="18" charset="0"/>
                              <a:cs typeface="Arial" panose="020B0604020202020204" pitchFamily="34" charset="0"/>
                            </a:rPr>
                            <m:t> ×</m:t>
                          </m:r>
                          <m:r>
                            <a:rPr lang="en-US" sz="1650" i="1" kern="100">
                              <a:latin typeface="Cambria Math" panose="02040503050406030204" pitchFamily="18" charset="0"/>
                              <a:ea typeface="Times New Roman" panose="02020603050405020304" pitchFamily="18" charset="0"/>
                              <a:cs typeface="Arial" panose="020B0604020202020204" pitchFamily="34" charset="0"/>
                            </a:rPr>
                            <m:t>3500</m:t>
                          </m:r>
                        </m:den>
                      </m:f>
                      <m:r>
                        <a:rPr lang="en-US" sz="165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650" i="1" kern="100">
                              <a:latin typeface="Cambria Math" panose="02040503050406030204" pitchFamily="18" charset="0"/>
                              <a:ea typeface="Times New Roman" panose="02020603050405020304" pitchFamily="18" charset="0"/>
                              <a:cs typeface="Arial" panose="020B0604020202020204" pitchFamily="34" charset="0"/>
                            </a:rPr>
                            <m:t>0</m:t>
                          </m:r>
                          <m:r>
                            <a:rPr lang="en-US" sz="1650" i="1" kern="100">
                              <a:latin typeface="Cambria Math" panose="02040503050406030204" pitchFamily="18" charset="0"/>
                              <a:ea typeface="Times New Roman" panose="02020603050405020304" pitchFamily="18" charset="0"/>
                              <a:cs typeface="Arial" panose="020B0604020202020204" pitchFamily="34" charset="0"/>
                            </a:rPr>
                            <m:t>.</m:t>
                          </m:r>
                          <m:r>
                            <a:rPr lang="en-US" sz="1650" i="1" kern="100">
                              <a:latin typeface="Cambria Math" panose="02040503050406030204" pitchFamily="18" charset="0"/>
                              <a:ea typeface="Times New Roman" panose="02020603050405020304" pitchFamily="18" charset="0"/>
                              <a:cs typeface="Arial" panose="020B0604020202020204" pitchFamily="34" charset="0"/>
                            </a:rPr>
                            <m:t>1137</m:t>
                          </m:r>
                        </m:e>
                        <m:sup>
                          <m:r>
                            <a:rPr lang="en-US" sz="1650" i="1" kern="100">
                              <a:latin typeface="Cambria Math" panose="02040503050406030204" pitchFamily="18" charset="0"/>
                              <a:ea typeface="Times New Roman" panose="02020603050405020304" pitchFamily="18" charset="0"/>
                              <a:cs typeface="Arial" panose="020B0604020202020204" pitchFamily="34" charset="0"/>
                            </a:rPr>
                            <m:t>𝜇</m:t>
                          </m:r>
                          <m:r>
                            <a:rPr lang="en-US" sz="1650" i="1" kern="100">
                              <a:latin typeface="Cambria Math" panose="02040503050406030204" pitchFamily="18" charset="0"/>
                              <a:ea typeface="Times New Roman" panose="02020603050405020304" pitchFamily="18" charset="0"/>
                              <a:cs typeface="Arial" panose="020B0604020202020204" pitchFamily="34" charset="0"/>
                            </a:rPr>
                            <m:t>𝐹</m:t>
                          </m:r>
                        </m:sup>
                      </m:sSup>
                    </m:oMath>
                  </m:oMathPara>
                </a14:m>
                <a:endParaRPr lang="en-US" sz="1650" kern="100" dirty="0">
                  <a:effectLst/>
                  <a:latin typeface="Calibri" panose="020F0502020204030204" pitchFamily="34" charset="0"/>
                  <a:ea typeface="Calibri" panose="020F0502020204030204" pitchFamily="34" charset="0"/>
                  <a:cs typeface="Arial" panose="020B0604020202020204" pitchFamily="34" charset="0"/>
                </a:endParaRPr>
              </a:p>
              <a:p>
                <a:pPr algn="ctr" rtl="1">
                  <a:spcAft>
                    <a:spcPts val="800"/>
                  </a:spcAft>
                </a:pPr>
                <a14:m>
                  <m:oMathPara xmlns:m="http://schemas.openxmlformats.org/officeDocument/2006/math">
                    <m:oMathParaPr>
                      <m:jc m:val="centerGroup"/>
                    </m:oMathParaPr>
                    <m:oMath xmlns:m="http://schemas.openxmlformats.org/officeDocument/2006/math">
                      <m:sSubSup>
                        <m:sSubSup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sSubSupPr>
                        <m:e>
                          <m:r>
                            <a:rPr lang="en-US" sz="1650" i="1" kern="100">
                              <a:latin typeface="Cambria Math" panose="02040503050406030204" pitchFamily="18" charset="0"/>
                              <a:ea typeface="Times New Roman" panose="02020603050405020304" pitchFamily="18" charset="0"/>
                              <a:cs typeface="Arial" panose="020B0604020202020204" pitchFamily="34" charset="0"/>
                            </a:rPr>
                            <m:t>𝐶</m:t>
                          </m:r>
                        </m:e>
                        <m:sub>
                          <m:r>
                            <a:rPr lang="en-US" sz="1650" i="1" kern="100">
                              <a:latin typeface="Cambria Math" panose="02040503050406030204" pitchFamily="18" charset="0"/>
                              <a:ea typeface="Times New Roman" panose="02020603050405020304" pitchFamily="18" charset="0"/>
                              <a:cs typeface="Arial" panose="020B0604020202020204" pitchFamily="34" charset="0"/>
                            </a:rPr>
                            <m:t>2</m:t>
                          </m:r>
                        </m:sub>
                        <m:sup>
                          <m:r>
                            <a:rPr lang="en-US" sz="1650" b="0" i="1" kern="100" smtClean="0">
                              <a:latin typeface="Cambria Math" panose="02040503050406030204" pitchFamily="18" charset="0"/>
                              <a:ea typeface="Times New Roman" panose="02020603050405020304" pitchFamily="18" charset="0"/>
                              <a:cs typeface="Arial" panose="020B0604020202020204" pitchFamily="34" charset="0"/>
                            </a:rPr>
                            <m:t>∗</m:t>
                          </m:r>
                        </m:sup>
                      </m:sSubSup>
                      <m:r>
                        <a:rPr lang="en-US" sz="165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65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1650" i="1" kern="100">
                              <a:latin typeface="Cambria Math" panose="02040503050406030204" pitchFamily="18" charset="0"/>
                              <a:ea typeface="Times New Roman" panose="02020603050405020304" pitchFamily="18" charset="0"/>
                              <a:cs typeface="Arial" panose="020B0604020202020204" pitchFamily="34" charset="0"/>
                            </a:rPr>
                            <m:t>2</m:t>
                          </m:r>
                        </m:den>
                      </m:f>
                      <m:r>
                        <a:rPr lang="en-US" sz="165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65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1650" i="1" kern="100">
                              <a:latin typeface="Cambria Math" panose="02040503050406030204" pitchFamily="18" charset="0"/>
                              <a:ea typeface="Times New Roman" panose="02020603050405020304" pitchFamily="18" charset="0"/>
                              <a:cs typeface="Arial" panose="020B0604020202020204" pitchFamily="34" charset="0"/>
                            </a:rPr>
                            <m:t>600</m:t>
                          </m:r>
                        </m:den>
                      </m:f>
                      <m:r>
                        <a:rPr lang="en-US" sz="1650" i="1" kern="100">
                          <a:latin typeface="Cambria Math" panose="02040503050406030204" pitchFamily="18" charset="0"/>
                          <a:ea typeface="Times New Roman" panose="02020603050405020304" pitchFamily="18" charset="0"/>
                          <a:cs typeface="Arial" panose="020B0604020202020204" pitchFamily="34" charset="0"/>
                        </a:rPr>
                        <m:t>×</m:t>
                      </m:r>
                      <m:f>
                        <m:f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fPr>
                        <m:num>
                          <m:r>
                            <a:rPr lang="en-US" sz="1650" i="1" kern="100">
                              <a:latin typeface="Cambria Math" panose="02040503050406030204" pitchFamily="18" charset="0"/>
                              <a:ea typeface="Times New Roman" panose="02020603050405020304" pitchFamily="18" charset="0"/>
                              <a:cs typeface="Arial" panose="020B0604020202020204" pitchFamily="34" charset="0"/>
                            </a:rPr>
                            <m:t>1</m:t>
                          </m:r>
                        </m:num>
                        <m:den>
                          <m:r>
                            <a:rPr lang="en-US" sz="1650" i="1" kern="100">
                              <a:latin typeface="Cambria Math" panose="02040503050406030204" pitchFamily="18" charset="0"/>
                              <a:ea typeface="Times New Roman" panose="02020603050405020304" pitchFamily="18" charset="0"/>
                              <a:cs typeface="Arial" panose="020B0604020202020204" pitchFamily="34" charset="0"/>
                            </a:rPr>
                            <m:t>2</m:t>
                          </m:r>
                          <m:r>
                            <a:rPr lang="en-US" sz="1650" i="1" kern="100">
                              <a:latin typeface="Cambria Math" panose="02040503050406030204" pitchFamily="18" charset="0"/>
                              <a:ea typeface="Times New Roman" panose="02020603050405020304" pitchFamily="18" charset="0"/>
                              <a:cs typeface="Arial" panose="020B0604020202020204" pitchFamily="34" charset="0"/>
                            </a:rPr>
                            <m:t>𝜋</m:t>
                          </m:r>
                          <m:r>
                            <a:rPr lang="en-US" sz="1650" i="1" kern="100">
                              <a:latin typeface="Cambria Math" panose="02040503050406030204" pitchFamily="18" charset="0"/>
                              <a:ea typeface="Times New Roman" panose="02020603050405020304" pitchFamily="18" charset="0"/>
                              <a:cs typeface="Arial" panose="020B0604020202020204" pitchFamily="34" charset="0"/>
                            </a:rPr>
                            <m:t> ×</m:t>
                          </m:r>
                          <m:r>
                            <a:rPr lang="en-US" sz="1650" i="1" kern="100">
                              <a:latin typeface="Cambria Math" panose="02040503050406030204" pitchFamily="18" charset="0"/>
                              <a:ea typeface="Times New Roman" panose="02020603050405020304" pitchFamily="18" charset="0"/>
                              <a:cs typeface="Arial" panose="020B0604020202020204" pitchFamily="34" charset="0"/>
                            </a:rPr>
                            <m:t>3500</m:t>
                          </m:r>
                        </m:den>
                      </m:f>
                      <m:r>
                        <a:rPr lang="en-US" sz="1650" i="1" kern="100">
                          <a:latin typeface="Cambria Math" panose="02040503050406030204" pitchFamily="18" charset="0"/>
                          <a:ea typeface="Times New Roman" panose="02020603050405020304" pitchFamily="18" charset="0"/>
                          <a:cs typeface="Arial" panose="020B0604020202020204" pitchFamily="34" charset="0"/>
                        </a:rPr>
                        <m:t>=</m:t>
                      </m:r>
                      <m:sSup>
                        <m:sSupPr>
                          <m:ctrlPr>
                            <a:rPr lang="en-US" sz="1650" i="1" kern="100">
                              <a:latin typeface="Cambria Math" panose="02040503050406030204" pitchFamily="18" charset="0"/>
                              <a:ea typeface="Times New Roman" panose="02020603050405020304" pitchFamily="18" charset="0"/>
                              <a:cs typeface="Arial" panose="020B0604020202020204" pitchFamily="34" charset="0"/>
                            </a:rPr>
                          </m:ctrlPr>
                        </m:sSupPr>
                        <m:e>
                          <m:r>
                            <a:rPr lang="en-US" sz="1650" i="1" kern="100">
                              <a:latin typeface="Cambria Math" panose="02040503050406030204" pitchFamily="18" charset="0"/>
                              <a:ea typeface="Times New Roman" panose="02020603050405020304" pitchFamily="18" charset="0"/>
                              <a:cs typeface="Arial" panose="020B0604020202020204" pitchFamily="34" charset="0"/>
                            </a:rPr>
                            <m:t>0</m:t>
                          </m:r>
                          <m:r>
                            <a:rPr lang="en-US" sz="1650" i="1" kern="100">
                              <a:latin typeface="Cambria Math" panose="02040503050406030204" pitchFamily="18" charset="0"/>
                              <a:ea typeface="Times New Roman" panose="02020603050405020304" pitchFamily="18" charset="0"/>
                              <a:cs typeface="Arial" panose="020B0604020202020204" pitchFamily="34" charset="0"/>
                            </a:rPr>
                            <m:t>.</m:t>
                          </m:r>
                          <m:r>
                            <a:rPr lang="en-US" sz="1650" i="1" kern="100">
                              <a:latin typeface="Cambria Math" panose="02040503050406030204" pitchFamily="18" charset="0"/>
                              <a:ea typeface="Times New Roman" panose="02020603050405020304" pitchFamily="18" charset="0"/>
                              <a:cs typeface="Arial" panose="020B0604020202020204" pitchFamily="34" charset="0"/>
                            </a:rPr>
                            <m:t>0379</m:t>
                          </m:r>
                        </m:e>
                        <m:sup>
                          <m:r>
                            <a:rPr lang="en-US" sz="1650" i="1" kern="100">
                              <a:latin typeface="Cambria Math" panose="02040503050406030204" pitchFamily="18" charset="0"/>
                              <a:ea typeface="Times New Roman" panose="02020603050405020304" pitchFamily="18" charset="0"/>
                              <a:cs typeface="Arial" panose="020B0604020202020204" pitchFamily="34" charset="0"/>
                            </a:rPr>
                            <m:t>𝜇</m:t>
                          </m:r>
                          <m:r>
                            <a:rPr lang="en-US" sz="1650" i="1" kern="100">
                              <a:latin typeface="Cambria Math" panose="02040503050406030204" pitchFamily="18" charset="0"/>
                              <a:ea typeface="Times New Roman" panose="02020603050405020304" pitchFamily="18" charset="0"/>
                              <a:cs typeface="Arial" panose="020B0604020202020204" pitchFamily="34" charset="0"/>
                            </a:rPr>
                            <m:t>𝐹</m:t>
                          </m:r>
                        </m:sup>
                      </m:sSup>
                    </m:oMath>
                  </m:oMathPara>
                </a14:m>
                <a:endParaRPr lang="en-US" sz="165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524000" y="1326292"/>
                <a:ext cx="6629400" cy="2193742"/>
              </a:xfrm>
              <a:prstGeom prst="rect">
                <a:avLst/>
              </a:prstGeom>
              <a:blipFill>
                <a:blip r:embed="rId3"/>
                <a:stretch>
                  <a:fillRect/>
                </a:stretch>
              </a:blipFill>
            </p:spPr>
            <p:txBody>
              <a:bodyPr/>
              <a:lstStyle/>
              <a:p>
                <a:r>
                  <a:rPr lang="en-US">
                    <a:noFill/>
                  </a:rPr>
                  <a:t> </a:t>
                </a:r>
              </a:p>
            </p:txBody>
          </p:sp>
        </mc:Fallback>
      </mc:AlternateContent>
      <p:sp>
        <p:nvSpPr>
          <p:cNvPr id="9" name="Rectangle 8"/>
          <p:cNvSpPr/>
          <p:nvPr/>
        </p:nvSpPr>
        <p:spPr>
          <a:xfrm>
            <a:off x="1572421" y="3427015"/>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mc:AlternateContent xmlns:mc="http://schemas.openxmlformats.org/markup-compatibility/2006" xmlns:a14="http://schemas.microsoft.com/office/drawing/2010/main">
        <mc:Choice Requires="a14">
          <p:sp>
            <p:nvSpPr>
              <p:cNvPr id="11" name="Rectangle 10"/>
              <p:cNvSpPr/>
              <p:nvPr/>
            </p:nvSpPr>
            <p:spPr>
              <a:xfrm>
                <a:off x="152401" y="3666274"/>
                <a:ext cx="8686800" cy="2966389"/>
              </a:xfrm>
              <a:prstGeom prst="rect">
                <a:avLst/>
              </a:prstGeom>
            </p:spPr>
            <p:txBody>
              <a:bodyPr wrap="square">
                <a:spAutoFit/>
              </a:bodyPr>
              <a:lstStyle/>
              <a:p>
                <a:pPr marL="285750" indent="-285750" algn="just" rtl="1">
                  <a:spcAft>
                    <a:spcPts val="800"/>
                  </a:spcAft>
                  <a:buFont typeface="Wingdings" panose="05000000000000000000" pitchFamily="2" charset="2"/>
                  <a:buChar char="v"/>
                </a:pPr>
                <a:r>
                  <a:rPr lang="fa-IR" sz="1650" b="1" kern="100"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تغییرمقیاس مدارشامل منابع وابسته: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چهار </a:t>
                </a:r>
                <a:r>
                  <a:rPr lang="fa-IR" sz="1650" kern="100" dirty="0">
                    <a:latin typeface="Cambria Math" panose="02040503050406030204" pitchFamily="18" charset="0"/>
                    <a:ea typeface="Cambria Math" panose="02040503050406030204" pitchFamily="18" charset="0"/>
                    <a:cs typeface="B Nazanin" panose="00000400000000000000" pitchFamily="2" charset="-78"/>
                  </a:rPr>
                  <a:t>نوع منبع وابسته به شرح زیر است:</a:t>
                </a:r>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spcAft>
                    <a:spcPts val="800"/>
                  </a:spcAft>
                </a:pPr>
                <a:r>
                  <a:rPr lang="fa-IR" sz="1650" b="1" kern="100" dirty="0">
                    <a:latin typeface="Cambria Math" panose="02040503050406030204" pitchFamily="18" charset="0"/>
                    <a:ea typeface="Cambria Math" panose="02040503050406030204" pitchFamily="18" charset="0"/>
                    <a:cs typeface="B Nazanin" panose="00000400000000000000" pitchFamily="2" charset="-78"/>
                  </a:rPr>
                  <a:t>1 – منبع ولتاژ کنترل شده با ولتاژ: </a:t>
                </a:r>
                <a:r>
                  <a:rPr lang="fa-IR" sz="1650" kern="100" dirty="0">
                    <a:latin typeface="Cambria Math" panose="02040503050406030204" pitchFamily="18" charset="0"/>
                    <a:ea typeface="Cambria Math" panose="02040503050406030204" pitchFamily="18" charset="0"/>
                    <a:cs typeface="B Nazanin" panose="00000400000000000000" pitchFamily="2" charset="-78"/>
                  </a:rPr>
                  <a:t>یعنی </a:t>
                </a:r>
                <a14:m>
                  <m:oMath xmlns:m="http://schemas.openxmlformats.org/officeDocument/2006/math">
                    <m:r>
                      <a:rPr lang="en-US" sz="1650" i="1" kern="100" smtClean="0">
                        <a:latin typeface="Cambria Math" panose="02040503050406030204" pitchFamily="18" charset="0"/>
                        <a:ea typeface="Cambria Math" panose="02040503050406030204" pitchFamily="18" charset="0"/>
                        <a:cs typeface="Arial" panose="020B0604020202020204" pitchFamily="34" charset="0"/>
                      </a:rPr>
                      <m:t>.</m:t>
                    </m:r>
                    <m:r>
                      <a:rPr lang="en-US" sz="1650" i="1" kern="100">
                        <a:latin typeface="Cambria Math" panose="02040503050406030204" pitchFamily="18" charset="0"/>
                        <a:ea typeface="Cambria Math" panose="02040503050406030204" pitchFamily="18" charset="0"/>
                        <a:cs typeface="Arial" panose="020B0604020202020204" pitchFamily="34" charset="0"/>
                      </a:rPr>
                      <m:t> </m:t>
                    </m:r>
                    <m:r>
                      <a:rPr lang="en-US" sz="1650" i="1" kern="100">
                        <a:latin typeface="Cambria Math" panose="02040503050406030204" pitchFamily="18" charset="0"/>
                        <a:ea typeface="Cambria Math" panose="02040503050406030204" pitchFamily="18" charset="0"/>
                        <a:cs typeface="Arial" panose="020B0604020202020204" pitchFamily="34" charset="0"/>
                      </a:rPr>
                      <m:t>𝑣</m:t>
                    </m:r>
                    <m:r>
                      <a:rPr lang="en-US" sz="1650" i="1" kern="100">
                        <a:latin typeface="Cambria Math" panose="02040503050406030204" pitchFamily="18" charset="0"/>
                        <a:ea typeface="Cambria Math" panose="02040503050406030204" pitchFamily="18" charset="0"/>
                        <a:cs typeface="Arial" panose="020B0604020202020204" pitchFamily="34" charset="0"/>
                      </a:rPr>
                      <m:t>=</m:t>
                    </m:r>
                    <m:r>
                      <a:rPr lang="en-US" sz="1650" i="1" kern="100">
                        <a:latin typeface="Cambria Math" panose="02040503050406030204" pitchFamily="18" charset="0"/>
                        <a:ea typeface="Cambria Math" panose="02040503050406030204" pitchFamily="18" charset="0"/>
                        <a:cs typeface="Arial" panose="020B0604020202020204" pitchFamily="34" charset="0"/>
                      </a:rPr>
                      <m:t>𝑎</m:t>
                    </m:r>
                    <m:r>
                      <a:rPr lang="en-US" sz="1650" i="1" kern="100">
                        <a:latin typeface="Cambria Math" panose="02040503050406030204" pitchFamily="18" charset="0"/>
                        <a:ea typeface="Cambria Math" panose="02040503050406030204" pitchFamily="18" charset="0"/>
                        <a:cs typeface="Arial" panose="020B0604020202020204" pitchFamily="34" charset="0"/>
                      </a:rPr>
                      <m:t> </m:t>
                    </m:r>
                    <m:sSub>
                      <m:sSub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bPr>
                      <m:e>
                        <m:r>
                          <a:rPr lang="en-US" sz="1650" i="1" kern="100">
                            <a:latin typeface="Cambria Math" panose="02040503050406030204" pitchFamily="18" charset="0"/>
                            <a:ea typeface="Cambria Math" panose="02040503050406030204" pitchFamily="18" charset="0"/>
                            <a:cs typeface="Arial" panose="020B0604020202020204" pitchFamily="34" charset="0"/>
                          </a:rPr>
                          <m:t>𝑣</m:t>
                        </m:r>
                      </m:e>
                      <m:sub>
                        <m:r>
                          <a:rPr lang="en-US" sz="1650" i="1" kern="100">
                            <a:latin typeface="Cambria Math" panose="02040503050406030204" pitchFamily="18" charset="0"/>
                            <a:ea typeface="Cambria Math" panose="02040503050406030204" pitchFamily="18" charset="0"/>
                            <a:cs typeface="Arial" panose="020B0604020202020204" pitchFamily="34" charset="0"/>
                          </a:rPr>
                          <m:t>𝑥</m:t>
                        </m:r>
                      </m:sub>
                    </m:sSub>
                  </m:oMath>
                </a14:m>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 در این شرایط</a:t>
                </a:r>
                <a14:m>
                  <m:oMath xmlns:m="http://schemas.openxmlformats.org/officeDocument/2006/math">
                    <m:r>
                      <m:rPr>
                        <m:sty m:val="p"/>
                      </m:rPr>
                      <a:rPr lang="fa-IR" sz="1650" kern="100">
                        <a:latin typeface="Cambria Math" panose="02040503050406030204" pitchFamily="18" charset="0"/>
                        <a:ea typeface="Cambria Math" panose="02040503050406030204" pitchFamily="18" charset="0"/>
                        <a:cs typeface="Cambria" panose="02040503050406030204" pitchFamily="18" charset="0"/>
                      </a:rPr>
                      <m:t>α</m:t>
                    </m:r>
                    <m:r>
                      <a:rPr lang="fa-IR" sz="1650" i="1" kern="100">
                        <a:latin typeface="Cambria Math" panose="02040503050406030204" pitchFamily="18" charset="0"/>
                        <a:ea typeface="Cambria Math" panose="02040503050406030204" pitchFamily="18" charset="0"/>
                        <a:cs typeface="Cambria" panose="02040503050406030204" pitchFamily="18" charset="0"/>
                      </a:rPr>
                      <m:t> </m:t>
                    </m:r>
                  </m:oMath>
                </a14:m>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 بدون </a:t>
                </a:r>
                <a:r>
                  <a:rPr lang="fa-IR" sz="1650" kern="100" dirty="0">
                    <a:latin typeface="Cambria Math" panose="02040503050406030204" pitchFamily="18" charset="0"/>
                    <a:ea typeface="Cambria Math" panose="02040503050406030204" pitchFamily="18" charset="0"/>
                    <a:cs typeface="B Nazanin" panose="00000400000000000000" pitchFamily="2" charset="-78"/>
                  </a:rPr>
                  <a:t>دیمانسیون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است. بنابراین </a:t>
                </a:r>
                <a:r>
                  <a:rPr lang="fa-IR" sz="1650" kern="100" dirty="0">
                    <a:latin typeface="Cambria Math" panose="02040503050406030204" pitchFamily="18" charset="0"/>
                    <a:ea typeface="Cambria Math" panose="02040503050406030204" pitchFamily="18" charset="0"/>
                    <a:cs typeface="B Nazanin" panose="00000400000000000000" pitchFamily="2" charset="-78"/>
                  </a:rPr>
                  <a:t>در تغییر مقیاس سطح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امپدانس، </a:t>
                </a:r>
                <a14:m>
                  <m:oMath xmlns:m="http://schemas.openxmlformats.org/officeDocument/2006/math">
                    <m:r>
                      <m:rPr>
                        <m:sty m:val="p"/>
                      </m:rPr>
                      <a:rPr lang="fa-IR" sz="1650" kern="100">
                        <a:latin typeface="Cambria Math" panose="02040503050406030204" pitchFamily="18" charset="0"/>
                        <a:ea typeface="Cambria Math" panose="02040503050406030204" pitchFamily="18" charset="0"/>
                        <a:cs typeface="Cambria" panose="02040503050406030204" pitchFamily="18" charset="0"/>
                      </a:rPr>
                      <m:t>α</m:t>
                    </m:r>
                  </m:oMath>
                </a14:m>
                <a:r>
                  <a:rPr lang="fa-IR" sz="1650" kern="100" dirty="0">
                    <a:latin typeface="Cambria Math" panose="02040503050406030204" pitchFamily="18" charset="0"/>
                    <a:ea typeface="Cambria Math" panose="02040503050406030204" pitchFamily="18" charset="0"/>
                    <a:cs typeface="B Nazanin" panose="00000400000000000000" pitchFamily="2" charset="-78"/>
                  </a:rPr>
                  <a:t> تغییر نمی کند و به فرکانس هم وابسته نیست. </a:t>
                </a:r>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spcAft>
                    <a:spcPts val="800"/>
                  </a:spcAft>
                </a:pPr>
                <a:r>
                  <a:rPr lang="fa-IR" sz="1650" b="1" kern="100" dirty="0">
                    <a:latin typeface="Cambria Math" panose="02040503050406030204" pitchFamily="18" charset="0"/>
                    <a:ea typeface="Cambria Math" panose="02040503050406030204" pitchFamily="18" charset="0"/>
                    <a:cs typeface="B Nazanin" panose="00000400000000000000" pitchFamily="2" charset="-78"/>
                  </a:rPr>
                  <a:t>2 – منبع ولتاژ کنترل شده با جریان: </a:t>
                </a:r>
                <a14:m>
                  <m:oMath xmlns:m="http://schemas.openxmlformats.org/officeDocument/2006/math">
                    <m:r>
                      <a:rPr lang="en-US" sz="1650" i="1" kern="100">
                        <a:latin typeface="Cambria Math" panose="02040503050406030204" pitchFamily="18" charset="0"/>
                        <a:ea typeface="Cambria Math" panose="02040503050406030204" pitchFamily="18" charset="0"/>
                        <a:cs typeface="Arial" panose="020B0604020202020204" pitchFamily="34" charset="0"/>
                      </a:rPr>
                      <m:t>. </m:t>
                    </m:r>
                    <m:r>
                      <a:rPr lang="en-US" sz="1650" i="1" kern="100">
                        <a:latin typeface="Cambria Math" panose="02040503050406030204" pitchFamily="18" charset="0"/>
                        <a:ea typeface="Cambria Math" panose="02040503050406030204" pitchFamily="18" charset="0"/>
                        <a:cs typeface="Arial" panose="020B0604020202020204" pitchFamily="34" charset="0"/>
                      </a:rPr>
                      <m:t>𝑣</m:t>
                    </m:r>
                    <m:r>
                      <a:rPr lang="en-US" sz="1650" i="1" kern="100">
                        <a:latin typeface="Cambria Math" panose="02040503050406030204" pitchFamily="18" charset="0"/>
                        <a:ea typeface="Cambria Math" panose="02040503050406030204" pitchFamily="18" charset="0"/>
                        <a:cs typeface="Arial" panose="020B0604020202020204" pitchFamily="34" charset="0"/>
                      </a:rPr>
                      <m:t>=</m:t>
                    </m:r>
                    <m:r>
                      <a:rPr lang="en-US" sz="1650" i="1" kern="100">
                        <a:latin typeface="Cambria Math" panose="02040503050406030204" pitchFamily="18" charset="0"/>
                        <a:ea typeface="Cambria Math" panose="02040503050406030204" pitchFamily="18" charset="0"/>
                        <a:cs typeface="Arial" panose="020B0604020202020204" pitchFamily="34" charset="0"/>
                      </a:rPr>
                      <m:t>𝛽</m:t>
                    </m:r>
                    <m:r>
                      <a:rPr lang="en-US" sz="1650" i="1" kern="100">
                        <a:latin typeface="Cambria Math" panose="02040503050406030204" pitchFamily="18" charset="0"/>
                        <a:ea typeface="Cambria Math" panose="02040503050406030204" pitchFamily="18" charset="0"/>
                        <a:cs typeface="Arial" panose="020B0604020202020204" pitchFamily="34" charset="0"/>
                      </a:rPr>
                      <m:t> </m:t>
                    </m:r>
                    <m:sSub>
                      <m:sSub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bPr>
                      <m:e>
                        <m:r>
                          <a:rPr lang="en-US" sz="1650" i="1" kern="100">
                            <a:latin typeface="Cambria Math" panose="02040503050406030204" pitchFamily="18" charset="0"/>
                            <a:ea typeface="Cambria Math" panose="02040503050406030204" pitchFamily="18" charset="0"/>
                            <a:cs typeface="Arial" panose="020B0604020202020204" pitchFamily="34" charset="0"/>
                          </a:rPr>
                          <m:t>𝑖</m:t>
                        </m:r>
                      </m:e>
                      <m:sub>
                        <m:r>
                          <a:rPr lang="en-US" sz="1650" i="1" kern="100">
                            <a:latin typeface="Cambria Math" panose="02040503050406030204" pitchFamily="18" charset="0"/>
                            <a:ea typeface="Cambria Math" panose="02040503050406030204" pitchFamily="18" charset="0"/>
                            <a:cs typeface="Arial" panose="020B0604020202020204" pitchFamily="34" charset="0"/>
                          </a:rPr>
                          <m:t>𝑥</m:t>
                        </m:r>
                      </m:sub>
                    </m:sSub>
                  </m:oMath>
                </a14:m>
                <a:r>
                  <a:rPr lang="fa-IR" sz="1650" kern="100" dirty="0">
                    <a:latin typeface="Cambria Math" panose="02040503050406030204" pitchFamily="18" charset="0"/>
                    <a:ea typeface="Cambria Math" panose="02040503050406030204" pitchFamily="18" charset="0"/>
                    <a:cs typeface="B Nazanin" panose="00000400000000000000" pitchFamily="2" charset="-78"/>
                  </a:rPr>
                  <a:t>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در این شرایط</a:t>
                </a:r>
                <a14:m>
                  <m:oMath xmlns:m="http://schemas.openxmlformats.org/officeDocument/2006/math">
                    <m:r>
                      <a:rPr lang="fa-IR" sz="1650" i="1" kern="100">
                        <a:latin typeface="Cambria Math" panose="02040503050406030204" pitchFamily="18" charset="0"/>
                        <a:ea typeface="Cambria Math" panose="02040503050406030204" pitchFamily="18" charset="0"/>
                        <a:cs typeface="Cambria Math" panose="02040503050406030204" pitchFamily="18" charset="0"/>
                      </a:rPr>
                      <m:t>𝛽</m:t>
                    </m:r>
                    <m:r>
                      <a:rPr lang="fa-IR" sz="1650" i="1" kern="100">
                        <a:latin typeface="Cambria Math" panose="02040503050406030204" pitchFamily="18" charset="0"/>
                        <a:ea typeface="Cambria Math" panose="02040503050406030204" pitchFamily="18" charset="0"/>
                        <a:cs typeface="Cambria Math" panose="02040503050406030204" pitchFamily="18" charset="0"/>
                      </a:rPr>
                      <m:t> </m:t>
                    </m:r>
                  </m:oMath>
                </a14:m>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 دارای </a:t>
                </a:r>
                <a:r>
                  <a:rPr lang="fa-IR" sz="1650" kern="100" dirty="0">
                    <a:latin typeface="Cambria Math" panose="02040503050406030204" pitchFamily="18" charset="0"/>
                    <a:ea typeface="Cambria Math" panose="02040503050406030204" pitchFamily="18" charset="0"/>
                    <a:cs typeface="B Nazanin" panose="00000400000000000000" pitchFamily="2" charset="-78"/>
                  </a:rPr>
                  <a:t>دیمانسیون مقاومت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است. </a:t>
                </a:r>
                <a:r>
                  <a:rPr lang="fa-IR" sz="1650" kern="100" dirty="0">
                    <a:latin typeface="Cambria Math" panose="02040503050406030204" pitchFamily="18" charset="0"/>
                    <a:ea typeface="Cambria Math" panose="02040503050406030204" pitchFamily="18" charset="0"/>
                    <a:cs typeface="B Nazanin" panose="00000400000000000000" pitchFamily="2" charset="-78"/>
                  </a:rPr>
                  <a:t>بنابراین اگر قرار باشد سطح امپدانس را </a:t>
                </a:r>
                <a:r>
                  <a:rPr lang="en-US" sz="1650" kern="100" dirty="0">
                    <a:latin typeface="Cambria Math" panose="02040503050406030204" pitchFamily="18" charset="0"/>
                    <a:ea typeface="Cambria Math" panose="02040503050406030204" pitchFamily="18" charset="0"/>
                    <a:cs typeface="B Nazanin" panose="00000400000000000000" pitchFamily="2" charset="-78"/>
                  </a:rPr>
                  <a:t>k</a:t>
                </a:r>
                <a:r>
                  <a:rPr lang="fa-IR" sz="1650" kern="100" dirty="0">
                    <a:latin typeface="Cambria Math" panose="02040503050406030204" pitchFamily="18" charset="0"/>
                    <a:ea typeface="Cambria Math" panose="02040503050406030204" pitchFamily="18" charset="0"/>
                    <a:cs typeface="B Nazanin" panose="00000400000000000000" pitchFamily="2" charset="-78"/>
                  </a:rPr>
                  <a:t> برابر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کنیم، </a:t>
                </a:r>
                <a:r>
                  <a:rPr lang="en-US" sz="1650" kern="100" dirty="0">
                    <a:latin typeface="Cambria Math" panose="02040503050406030204" pitchFamily="18" charset="0"/>
                    <a:ea typeface="Cambria Math" panose="02040503050406030204" pitchFamily="18" charset="0"/>
                    <a:cs typeface="B Nazanin" panose="00000400000000000000" pitchFamily="2" charset="-78"/>
                    <a:sym typeface="Symbol" panose="05050102010706020507" pitchFamily="18" charset="2"/>
                  </a:rPr>
                  <a:t></a:t>
                </a:r>
                <a:r>
                  <a:rPr lang="fa-IR" sz="1650" kern="100" dirty="0">
                    <a:latin typeface="Cambria Math" panose="02040503050406030204" pitchFamily="18" charset="0"/>
                    <a:ea typeface="Cambria Math" panose="02040503050406030204" pitchFamily="18" charset="0"/>
                    <a:cs typeface="B Nazanin" panose="00000400000000000000" pitchFamily="2" charset="-78"/>
                  </a:rPr>
                  <a:t> نیز باید </a:t>
                </a:r>
                <a:r>
                  <a:rPr lang="en-US" sz="1650" kern="100" dirty="0">
                    <a:latin typeface="Cambria Math" panose="02040503050406030204" pitchFamily="18" charset="0"/>
                    <a:ea typeface="Cambria Math" panose="02040503050406030204" pitchFamily="18" charset="0"/>
                    <a:cs typeface="B Nazanin" panose="00000400000000000000" pitchFamily="2" charset="-78"/>
                  </a:rPr>
                  <a:t>k</a:t>
                </a:r>
                <a:r>
                  <a:rPr lang="fa-IR" sz="1650" kern="100" dirty="0">
                    <a:latin typeface="Cambria Math" panose="02040503050406030204" pitchFamily="18" charset="0"/>
                    <a:ea typeface="Cambria Math" panose="02040503050406030204" pitchFamily="18" charset="0"/>
                    <a:cs typeface="B Nazanin" panose="00000400000000000000" pitchFamily="2" charset="-78"/>
                  </a:rPr>
                  <a:t> برابر شود.</a:t>
                </a:r>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spcAft>
                    <a:spcPts val="800"/>
                  </a:spcAft>
                </a:pPr>
                <a:r>
                  <a:rPr lang="fa-IR" sz="1650" b="1" kern="100" dirty="0">
                    <a:latin typeface="Cambria Math" panose="02040503050406030204" pitchFamily="18" charset="0"/>
                    <a:ea typeface="Cambria Math" panose="02040503050406030204" pitchFamily="18" charset="0"/>
                    <a:cs typeface="B Nazanin" panose="00000400000000000000" pitchFamily="2" charset="-78"/>
                  </a:rPr>
                  <a:t>3 – منبع جریان کنترل شده با ولتاژ:  </a:t>
                </a:r>
                <a14:m>
                  <m:oMath xmlns:m="http://schemas.openxmlformats.org/officeDocument/2006/math">
                    <m:r>
                      <a:rPr lang="en-US" sz="1650" i="1" kern="100">
                        <a:latin typeface="Cambria Math" panose="02040503050406030204" pitchFamily="18" charset="0"/>
                        <a:ea typeface="Cambria Math" panose="02040503050406030204" pitchFamily="18" charset="0"/>
                        <a:cs typeface="Arial" panose="020B0604020202020204" pitchFamily="34" charset="0"/>
                      </a:rPr>
                      <m:t>. </m:t>
                    </m:r>
                    <m:r>
                      <a:rPr lang="en-US" sz="1650" b="0" i="1" kern="100" smtClean="0">
                        <a:latin typeface="Cambria Math" panose="02040503050406030204" pitchFamily="18" charset="0"/>
                        <a:ea typeface="Cambria Math" panose="02040503050406030204" pitchFamily="18" charset="0"/>
                        <a:cs typeface="Arial" panose="020B0604020202020204" pitchFamily="34" charset="0"/>
                      </a:rPr>
                      <m:t>𝑖</m:t>
                    </m:r>
                    <m:r>
                      <a:rPr lang="en-US" sz="1650" i="1" kern="100">
                        <a:latin typeface="Cambria Math" panose="02040503050406030204" pitchFamily="18" charset="0"/>
                        <a:ea typeface="Cambria Math" panose="02040503050406030204" pitchFamily="18" charset="0"/>
                        <a:cs typeface="Arial" panose="020B0604020202020204" pitchFamily="34" charset="0"/>
                      </a:rPr>
                      <m:t>=</m:t>
                    </m:r>
                    <m:r>
                      <a:rPr lang="en-US" sz="1650" i="1" kern="100" smtClean="0">
                        <a:latin typeface="Cambria Math" panose="02040503050406030204" pitchFamily="18" charset="0"/>
                        <a:ea typeface="Cambria Math" panose="02040503050406030204" pitchFamily="18" charset="0"/>
                        <a:cs typeface="Arial" panose="020B0604020202020204" pitchFamily="34" charset="0"/>
                      </a:rPr>
                      <m:t>𝛾</m:t>
                    </m:r>
                    <m:r>
                      <a:rPr lang="en-US" sz="1650" i="1" kern="100">
                        <a:latin typeface="Cambria Math" panose="02040503050406030204" pitchFamily="18" charset="0"/>
                        <a:ea typeface="Cambria Math" panose="02040503050406030204" pitchFamily="18" charset="0"/>
                        <a:cs typeface="Arial" panose="020B0604020202020204" pitchFamily="34" charset="0"/>
                      </a:rPr>
                      <m:t> </m:t>
                    </m:r>
                    <m:sSub>
                      <m:sSub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bPr>
                      <m:e>
                        <m:r>
                          <a:rPr lang="en-US" sz="1650" b="0" i="1" kern="100" smtClean="0">
                            <a:latin typeface="Cambria Math" panose="02040503050406030204" pitchFamily="18" charset="0"/>
                            <a:ea typeface="Cambria Math" panose="02040503050406030204" pitchFamily="18" charset="0"/>
                            <a:cs typeface="Arial" panose="020B0604020202020204" pitchFamily="34" charset="0"/>
                          </a:rPr>
                          <m:t>𝑣</m:t>
                        </m:r>
                      </m:e>
                      <m:sub>
                        <m:r>
                          <a:rPr lang="en-US" sz="1650" i="1" kern="100">
                            <a:latin typeface="Cambria Math" panose="02040503050406030204" pitchFamily="18" charset="0"/>
                            <a:ea typeface="Cambria Math" panose="02040503050406030204" pitchFamily="18" charset="0"/>
                            <a:cs typeface="Arial" panose="020B0604020202020204" pitchFamily="34" charset="0"/>
                          </a:rPr>
                          <m:t>𝑥</m:t>
                        </m:r>
                      </m:sub>
                    </m:sSub>
                  </m:oMath>
                </a14:m>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 در این شرایط </a:t>
                </a:r>
                <a14:m>
                  <m:oMath xmlns:m="http://schemas.openxmlformats.org/officeDocument/2006/math">
                    <m:r>
                      <a:rPr lang="en-US" sz="1650" i="1" kern="100">
                        <a:latin typeface="Cambria Math" panose="02040503050406030204" pitchFamily="18" charset="0"/>
                        <a:ea typeface="Cambria Math" panose="02040503050406030204" pitchFamily="18" charset="0"/>
                        <a:cs typeface="Arial" panose="020B0604020202020204" pitchFamily="34" charset="0"/>
                      </a:rPr>
                      <m:t>𝛾</m:t>
                    </m:r>
                  </m:oMath>
                </a14:m>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 دارای </a:t>
                </a:r>
                <a:r>
                  <a:rPr lang="fa-IR" sz="1650" kern="100" dirty="0">
                    <a:latin typeface="Cambria Math" panose="02040503050406030204" pitchFamily="18" charset="0"/>
                    <a:ea typeface="Cambria Math" panose="02040503050406030204" pitchFamily="18" charset="0"/>
                    <a:cs typeface="B Nazanin" panose="00000400000000000000" pitchFamily="2" charset="-78"/>
                  </a:rPr>
                  <a:t>دیمانسیون عکس مقاومت یا رسانایی است. بنابراین اگر قرار باشد سطح امپدانس را </a:t>
                </a:r>
                <a:r>
                  <a:rPr lang="en-US" sz="1650" kern="100" dirty="0">
                    <a:latin typeface="Cambria Math" panose="02040503050406030204" pitchFamily="18" charset="0"/>
                    <a:ea typeface="Cambria Math" panose="02040503050406030204" pitchFamily="18" charset="0"/>
                    <a:cs typeface="B Nazanin" panose="00000400000000000000" pitchFamily="2" charset="-78"/>
                  </a:rPr>
                  <a:t>k</a:t>
                </a:r>
                <a:r>
                  <a:rPr lang="fa-IR" sz="1650" kern="100" dirty="0">
                    <a:latin typeface="Cambria Math" panose="02040503050406030204" pitchFamily="18" charset="0"/>
                    <a:ea typeface="Cambria Math" panose="02040503050406030204" pitchFamily="18" charset="0"/>
                    <a:cs typeface="B Nazanin" panose="00000400000000000000" pitchFamily="2" charset="-78"/>
                  </a:rPr>
                  <a:t> برابر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کنیم، </a:t>
                </a:r>
                <a:r>
                  <a:rPr lang="fa-IR" sz="1650" kern="100" dirty="0">
                    <a:latin typeface="Cambria Math" panose="02040503050406030204" pitchFamily="18" charset="0"/>
                    <a:ea typeface="Cambria Math" panose="02040503050406030204" pitchFamily="18" charset="0"/>
                    <a:cs typeface="B Nazanin" panose="00000400000000000000" pitchFamily="2" charset="-78"/>
                  </a:rPr>
                  <a:t>باید </a:t>
                </a:r>
                <a14:m>
                  <m:oMath xmlns:m="http://schemas.openxmlformats.org/officeDocument/2006/math">
                    <m:r>
                      <m:rPr>
                        <m:sty m:val="p"/>
                      </m:rPr>
                      <a:rPr lang="fa-IR" sz="1650" kern="100">
                        <a:latin typeface="Cambria Math" panose="02040503050406030204" pitchFamily="18" charset="0"/>
                        <a:ea typeface="Cambria Math" panose="02040503050406030204" pitchFamily="18" charset="0"/>
                        <a:cs typeface="Cambria" panose="02040503050406030204" pitchFamily="18" charset="0"/>
                      </a:rPr>
                      <m:t>γ</m:t>
                    </m:r>
                  </m:oMath>
                </a14:m>
                <a:r>
                  <a:rPr lang="fa-IR" sz="1650" kern="100" dirty="0">
                    <a:latin typeface="Cambria Math" panose="02040503050406030204" pitchFamily="18" charset="0"/>
                    <a:ea typeface="Cambria Math" panose="02040503050406030204" pitchFamily="18" charset="0"/>
                    <a:cs typeface="B Nazanin" panose="00000400000000000000" pitchFamily="2" charset="-78"/>
                  </a:rPr>
                  <a:t> را </a:t>
                </a:r>
                <a14:m>
                  <m:oMath xmlns:m="http://schemas.openxmlformats.org/officeDocument/2006/math">
                    <m:f>
                      <m:fPr>
                        <m:ctrlPr>
                          <a:rPr lang="en-US" sz="1650" i="1" kern="100">
                            <a:latin typeface="Cambria Math" panose="02040503050406030204" pitchFamily="18" charset="0"/>
                            <a:ea typeface="Cambria Math" panose="02040503050406030204" pitchFamily="18" charset="0"/>
                            <a:cs typeface="Arial" panose="020B0604020202020204" pitchFamily="34" charset="0"/>
                          </a:rPr>
                        </m:ctrlPr>
                      </m:fPr>
                      <m:num>
                        <m:r>
                          <a:rPr lang="en-US" sz="1650" i="1" kern="100">
                            <a:latin typeface="Cambria Math" panose="02040503050406030204" pitchFamily="18" charset="0"/>
                            <a:ea typeface="Cambria Math" panose="02040503050406030204" pitchFamily="18" charset="0"/>
                            <a:cs typeface="Arial" panose="020B0604020202020204" pitchFamily="34" charset="0"/>
                          </a:rPr>
                          <m:t>1</m:t>
                        </m:r>
                      </m:num>
                      <m:den>
                        <m:r>
                          <a:rPr lang="en-US" sz="1650" i="1" kern="100">
                            <a:latin typeface="Cambria Math" panose="02040503050406030204" pitchFamily="18" charset="0"/>
                            <a:ea typeface="Cambria Math" panose="02040503050406030204" pitchFamily="18" charset="0"/>
                            <a:cs typeface="Arial" panose="020B0604020202020204" pitchFamily="34" charset="0"/>
                          </a:rPr>
                          <m:t>𝑘</m:t>
                        </m:r>
                      </m:den>
                    </m:f>
                  </m:oMath>
                </a14:m>
                <a:r>
                  <a:rPr lang="fa-IR" sz="1650" kern="100" dirty="0">
                    <a:latin typeface="Cambria Math" panose="02040503050406030204" pitchFamily="18" charset="0"/>
                    <a:ea typeface="Cambria Math" panose="02040503050406030204" pitchFamily="18" charset="0"/>
                    <a:cs typeface="B Nazanin" panose="00000400000000000000" pitchFamily="2" charset="-78"/>
                  </a:rPr>
                  <a:t> برابر کنیم. </a:t>
                </a:r>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r>
                  <a:rPr lang="fa-IR" sz="1650" b="1" dirty="0">
                    <a:latin typeface="Cambria Math" panose="02040503050406030204" pitchFamily="18" charset="0"/>
                    <a:ea typeface="Cambria Math" panose="02040503050406030204" pitchFamily="18" charset="0"/>
                    <a:cs typeface="B Nazanin" panose="00000400000000000000" pitchFamily="2" charset="-78"/>
                  </a:rPr>
                  <a:t>4 – منبع جریان کنترل شده با جریان: </a:t>
                </a:r>
                <a14:m>
                  <m:oMath xmlns:m="http://schemas.openxmlformats.org/officeDocument/2006/math">
                    <m:r>
                      <a:rPr lang="en-US" sz="1650">
                        <a:latin typeface="Cambria Math" panose="02040503050406030204" pitchFamily="18" charset="0"/>
                        <a:ea typeface="Cambria Math" panose="02040503050406030204" pitchFamily="18" charset="0"/>
                        <a:cs typeface="Arial" panose="020B0604020202020204" pitchFamily="34" charset="0"/>
                      </a:rPr>
                      <m:t>. </m:t>
                    </m:r>
                    <m:r>
                      <a:rPr lang="en-US" sz="1650" i="1">
                        <a:latin typeface="Cambria Math" panose="02040503050406030204" pitchFamily="18" charset="0"/>
                        <a:ea typeface="Cambria Math" panose="02040503050406030204" pitchFamily="18" charset="0"/>
                        <a:cs typeface="Arial" panose="020B0604020202020204" pitchFamily="34" charset="0"/>
                      </a:rPr>
                      <m:t>𝑖</m:t>
                    </m:r>
                    <m:r>
                      <a:rPr lang="en-US" sz="1650" i="1">
                        <a:latin typeface="Cambria Math" panose="02040503050406030204" pitchFamily="18" charset="0"/>
                        <a:ea typeface="Cambria Math" panose="02040503050406030204" pitchFamily="18" charset="0"/>
                        <a:cs typeface="Arial" panose="020B0604020202020204" pitchFamily="34" charset="0"/>
                      </a:rPr>
                      <m:t>=</m:t>
                    </m:r>
                    <m:r>
                      <a:rPr lang="en-US" sz="1650" i="1">
                        <a:latin typeface="Cambria Math" panose="02040503050406030204" pitchFamily="18" charset="0"/>
                        <a:ea typeface="Cambria Math" panose="02040503050406030204" pitchFamily="18" charset="0"/>
                        <a:cs typeface="Arial" panose="020B0604020202020204" pitchFamily="34" charset="0"/>
                      </a:rPr>
                      <m:t>𝛿</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cs typeface="Arial" panose="020B0604020202020204" pitchFamily="34" charset="0"/>
                          </a:rPr>
                          <m:t>𝑖</m:t>
                        </m:r>
                      </m:e>
                      <m:sub>
                        <m:r>
                          <a:rPr lang="en-US" sz="1650" i="1">
                            <a:latin typeface="Cambria Math" panose="02040503050406030204" pitchFamily="18" charset="0"/>
                            <a:ea typeface="Cambria Math" panose="02040503050406030204" pitchFamily="18" charset="0"/>
                            <a:cs typeface="Arial" panose="020B0604020202020204" pitchFamily="34" charset="0"/>
                          </a:rPr>
                          <m:t>𝑥</m:t>
                        </m:r>
                      </m:sub>
                    </m:sSub>
                  </m:oMath>
                </a14:m>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در این شرایط</a:t>
                </a:r>
                <a14:m>
                  <m:oMath xmlns:m="http://schemas.openxmlformats.org/officeDocument/2006/math">
                    <m:r>
                      <m:rPr>
                        <m:sty m:val="p"/>
                      </m:rPr>
                      <a:rPr lang="fa-IR" sz="1650">
                        <a:latin typeface="Cambria Math" panose="02040503050406030204" pitchFamily="18" charset="0"/>
                        <a:ea typeface="Cambria Math" panose="02040503050406030204" pitchFamily="18" charset="0"/>
                        <a:cs typeface="Cambria" panose="02040503050406030204" pitchFamily="18" charset="0"/>
                      </a:rPr>
                      <m:t>δ</m:t>
                    </m:r>
                    <m:r>
                      <a:rPr lang="fa-IR" sz="1650" i="1">
                        <a:latin typeface="Cambria Math" panose="02040503050406030204" pitchFamily="18" charset="0"/>
                        <a:ea typeface="Cambria Math" panose="02040503050406030204" pitchFamily="18" charset="0"/>
                        <a:cs typeface="Cambria" panose="02040503050406030204" pitchFamily="18" charset="0"/>
                      </a:rPr>
                      <m:t> </m:t>
                    </m:r>
                  </m:oMath>
                </a14:m>
                <a:r>
                  <a:rPr lang="fa-IR" sz="1650" dirty="0" smtClean="0">
                    <a:latin typeface="Cambria Math" panose="02040503050406030204" pitchFamily="18" charset="0"/>
                    <a:ea typeface="Cambria Math" panose="02040503050406030204" pitchFamily="18" charset="0"/>
                    <a:cs typeface="B Nazanin" panose="00000400000000000000" pitchFamily="2" charset="-78"/>
                  </a:rPr>
                  <a:t> بدون </a:t>
                </a:r>
                <a:r>
                  <a:rPr lang="fa-IR" sz="1650" dirty="0">
                    <a:latin typeface="Cambria Math" panose="02040503050406030204" pitchFamily="18" charset="0"/>
                    <a:ea typeface="Cambria Math" panose="02040503050406030204" pitchFamily="18" charset="0"/>
                    <a:cs typeface="B Nazanin" panose="00000400000000000000" pitchFamily="2" charset="-78"/>
                  </a:rPr>
                  <a:t>دیمانسیون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است. </a:t>
                </a:r>
                <a:r>
                  <a:rPr lang="fa-IR" sz="1650" dirty="0">
                    <a:latin typeface="Cambria Math" panose="02040503050406030204" pitchFamily="18" charset="0"/>
                    <a:ea typeface="Cambria Math" panose="02040503050406030204" pitchFamily="18" charset="0"/>
                    <a:cs typeface="B Nazanin" panose="00000400000000000000" pitchFamily="2" charset="-78"/>
                  </a:rPr>
                  <a:t>بنابراین در تغییر مقیاس سطح امپدانس </a:t>
                </a:r>
                <a14:m>
                  <m:oMath xmlns:m="http://schemas.openxmlformats.org/officeDocument/2006/math">
                    <m:r>
                      <a:rPr lang="fa-IR" sz="1650" i="1">
                        <a:latin typeface="Cambria Math" panose="02040503050406030204" pitchFamily="18" charset="0"/>
                        <a:ea typeface="Cambria Math" panose="02040503050406030204" pitchFamily="18" charset="0"/>
                        <a:cs typeface="Cambria Math" panose="02040503050406030204" pitchFamily="18" charset="0"/>
                      </a:rPr>
                      <m:t>𝛿</m:t>
                    </m:r>
                  </m:oMath>
                </a14:m>
                <a:r>
                  <a:rPr lang="fa-IR" sz="1650" dirty="0">
                    <a:latin typeface="Cambria Math" panose="02040503050406030204" pitchFamily="18" charset="0"/>
                    <a:ea typeface="Cambria Math" panose="02040503050406030204" pitchFamily="18" charset="0"/>
                    <a:cs typeface="B Nazanin" panose="00000400000000000000" pitchFamily="2" charset="-78"/>
                  </a:rPr>
                  <a:t> تغییر نمی کند.</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11" name="Rectangle 10"/>
              <p:cNvSpPr>
                <a:spLocks noRot="1" noChangeAspect="1" noMove="1" noResize="1" noEditPoints="1" noAdjustHandles="1" noChangeArrowheads="1" noChangeShapeType="1" noTextEdit="1"/>
              </p:cNvSpPr>
              <p:nvPr/>
            </p:nvSpPr>
            <p:spPr>
              <a:xfrm>
                <a:off x="152401" y="3666274"/>
                <a:ext cx="8686800" cy="2966389"/>
              </a:xfrm>
              <a:prstGeom prst="rect">
                <a:avLst/>
              </a:prstGeom>
              <a:blipFill>
                <a:blip r:embed="rId4"/>
                <a:stretch>
                  <a:fillRect l="-1053" t="-821" r="-491"/>
                </a:stretch>
              </a:blipFill>
            </p:spPr>
            <p:txBody>
              <a:bodyPr/>
              <a:lstStyle/>
              <a:p>
                <a:r>
                  <a:rPr lang="en-US">
                    <a:noFill/>
                  </a:rPr>
                  <a:t> </a:t>
                </a:r>
              </a:p>
            </p:txBody>
          </p:sp>
        </mc:Fallback>
      </mc:AlternateContent>
    </p:spTree>
    <p:extLst>
      <p:ext uri="{BB962C8B-B14F-4D97-AF65-F5344CB8AC3E}">
        <p14:creationId xmlns:p14="http://schemas.microsoft.com/office/powerpoint/2010/main" val="28462330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mc:AlternateContent xmlns:mc="http://schemas.openxmlformats.org/markup-compatibility/2006" xmlns:a14="http://schemas.microsoft.com/office/drawing/2010/main">
        <mc:Choice Requires="a14">
          <p:sp>
            <p:nvSpPr>
              <p:cNvPr id="6" name="Rectangle 5"/>
              <p:cNvSpPr/>
              <p:nvPr/>
            </p:nvSpPr>
            <p:spPr>
              <a:xfrm>
                <a:off x="3657600" y="228600"/>
                <a:ext cx="5334000" cy="1392882"/>
              </a:xfrm>
              <a:prstGeom prst="rect">
                <a:avLst/>
              </a:prstGeom>
            </p:spPr>
            <p:txBody>
              <a:bodyPr wrap="square">
                <a:spAutoFit/>
              </a:bodyPr>
              <a:lstStyle/>
              <a:p>
                <a:pPr marL="285750" indent="-285750" algn="just" rtl="1">
                  <a:buFont typeface="Wingdings" panose="05000000000000000000" pitchFamily="2" charset="2"/>
                  <a:buChar char="q"/>
                </a:pPr>
                <a:r>
                  <a:rPr lang="fa-IR" sz="165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مثال) </a:t>
                </a:r>
                <a:r>
                  <a:rPr lang="fa-IR" sz="1650" dirty="0">
                    <a:latin typeface="Cambria Math" panose="02040503050406030204" pitchFamily="18" charset="0"/>
                    <a:ea typeface="Cambria Math" panose="02040503050406030204" pitchFamily="18" charset="0"/>
                    <a:cs typeface="B Nazanin" panose="00000400000000000000" pitchFamily="2" charset="-78"/>
                  </a:rPr>
                  <a:t>در مدار شکل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مقابل، </a:t>
                </a:r>
                <a:r>
                  <a:rPr lang="fa-IR" sz="1650" dirty="0">
                    <a:latin typeface="Cambria Math" panose="02040503050406030204" pitchFamily="18" charset="0"/>
                    <a:ea typeface="Cambria Math" panose="02040503050406030204" pitchFamily="18" charset="0"/>
                    <a:cs typeface="B Nazanin" panose="00000400000000000000" pitchFamily="2" charset="-78"/>
                  </a:rPr>
                  <a:t>مقادیر </a:t>
                </a:r>
                <a14:m>
                  <m:oMath xmlns:m="http://schemas.openxmlformats.org/officeDocument/2006/math">
                    <m:r>
                      <a:rPr lang="en-US" sz="1650" i="1">
                        <a:latin typeface="Cambria Math" panose="02040503050406030204" pitchFamily="18" charset="0"/>
                        <a:ea typeface="Cambria Math" panose="02040503050406030204" pitchFamily="18" charset="0"/>
                        <a:cs typeface="Arial" panose="020B0604020202020204" pitchFamily="34" charset="0"/>
                      </a:rPr>
                      <m:t>𝐶</m:t>
                    </m:r>
                    <m:r>
                      <a:rPr lang="fa-IR" sz="1650" b="0" i="1" smtClean="0">
                        <a:latin typeface="Cambria Math" panose="02040503050406030204" pitchFamily="18" charset="0"/>
                        <a:ea typeface="Cambria Math" panose="02040503050406030204" pitchFamily="18" charset="0"/>
                        <a:cs typeface="Arial" panose="020B0604020202020204" pitchFamily="34" charset="0"/>
                      </a:rPr>
                      <m:t> </m:t>
                    </m:r>
                    <m:r>
                      <a:rPr lang="fa-IR" sz="1650" b="0" i="1" smtClean="0">
                        <a:latin typeface="Cambria Math" panose="02040503050406030204" pitchFamily="18" charset="0"/>
                        <a:ea typeface="Cambria Math" panose="02040503050406030204" pitchFamily="18" charset="0"/>
                        <a:cs typeface="Arial" panose="020B0604020202020204" pitchFamily="34" charset="0"/>
                      </a:rPr>
                      <m:t>و</m:t>
                    </m:r>
                    <m:r>
                      <a:rPr lang="en-US" sz="1650" i="1">
                        <a:latin typeface="Cambria Math" panose="02040503050406030204" pitchFamily="18" charset="0"/>
                        <a:ea typeface="Cambria Math" panose="02040503050406030204" pitchFamily="18" charset="0"/>
                        <a:cs typeface="Arial" panose="020B0604020202020204" pitchFamily="34" charset="0"/>
                      </a:rPr>
                      <m:t> </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cs typeface="Arial" panose="020B0604020202020204" pitchFamily="34" charset="0"/>
                          </a:rPr>
                          <m:t>𝑅</m:t>
                        </m:r>
                      </m:e>
                      <m:sub>
                        <m:r>
                          <a:rPr lang="en-US" sz="1650" i="1">
                            <a:latin typeface="Cambria Math" panose="02040503050406030204" pitchFamily="18" charset="0"/>
                            <a:ea typeface="Cambria Math" panose="02040503050406030204" pitchFamily="18" charset="0"/>
                            <a:cs typeface="Arial" panose="020B0604020202020204" pitchFamily="34" charset="0"/>
                          </a:rPr>
                          <m:t>2</m:t>
                        </m:r>
                      </m:sub>
                    </m:sSub>
                    <m:r>
                      <a:rPr lang="en-US" sz="1650" i="1">
                        <a:latin typeface="Cambria Math" panose="02040503050406030204" pitchFamily="18" charset="0"/>
                        <a:ea typeface="Cambria Math" panose="02040503050406030204" pitchFamily="18" charset="0"/>
                        <a:cs typeface="Arial" panose="020B0604020202020204" pitchFamily="34" charset="0"/>
                      </a:rPr>
                      <m:t> </m:t>
                    </m:r>
                    <m:r>
                      <a:rPr lang="fa-IR" sz="1650" b="0" i="1" smtClean="0">
                        <a:latin typeface="Cambria Math" panose="02040503050406030204" pitchFamily="18" charset="0"/>
                        <a:ea typeface="Cambria Math" panose="02040503050406030204" pitchFamily="18" charset="0"/>
                        <a:cs typeface="Arial" panose="020B0604020202020204" pitchFamily="34" charset="0"/>
                      </a:rPr>
                      <m:t>و</m:t>
                    </m:r>
                    <m:r>
                      <a:rPr lang="fa-IR" sz="1650" b="0" i="1" smtClean="0">
                        <a:latin typeface="Cambria Math" panose="02040503050406030204" pitchFamily="18" charset="0"/>
                        <a:ea typeface="Cambria Math" panose="02040503050406030204" pitchFamily="18" charset="0"/>
                        <a:cs typeface="Arial" panose="020B0604020202020204" pitchFamily="34" charset="0"/>
                      </a:rPr>
                      <m:t> </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cs typeface="Arial" panose="020B0604020202020204" pitchFamily="34" charset="0"/>
                          </a:rPr>
                          <m:t>𝑅</m:t>
                        </m:r>
                      </m:e>
                      <m:sub>
                        <m:r>
                          <a:rPr lang="en-US" sz="1650" i="1">
                            <a:latin typeface="Cambria Math" panose="02040503050406030204" pitchFamily="18" charset="0"/>
                            <a:ea typeface="Cambria Math" panose="02040503050406030204" pitchFamily="18" charset="0"/>
                            <a:cs typeface="Arial" panose="020B0604020202020204" pitchFamily="34" charset="0"/>
                          </a:rPr>
                          <m:t>1</m:t>
                        </m:r>
                      </m:sub>
                    </m:sSub>
                  </m:oMath>
                </a14:m>
                <a:r>
                  <a:rPr lang="fa-IR" sz="1650" dirty="0">
                    <a:latin typeface="Cambria Math" panose="02040503050406030204" pitchFamily="18" charset="0"/>
                    <a:ea typeface="Cambria Math" panose="02040503050406030204" pitchFamily="18" charset="0"/>
                    <a:cs typeface="B Nazanin" panose="00000400000000000000" pitchFamily="2" charset="-78"/>
                  </a:rPr>
                  <a:t> را چنان تعیین کنید که رفتار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مدار، </a:t>
                </a:r>
                <a:r>
                  <a:rPr lang="fa-IR" sz="1650" dirty="0">
                    <a:latin typeface="Cambria Math" panose="02040503050406030204" pitchFamily="18" charset="0"/>
                    <a:ea typeface="Cambria Math" panose="02040503050406030204" pitchFamily="18" charset="0"/>
                    <a:cs typeface="B Nazanin" panose="00000400000000000000" pitchFamily="2" charset="-78"/>
                  </a:rPr>
                  <a:t>یک فیلتر پایین گذر با بهره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واحد </a:t>
                </a:r>
                <a:r>
                  <a:rPr lang="fa-IR" sz="1650" dirty="0">
                    <a:latin typeface="Cambria Math" panose="02040503050406030204" pitchFamily="18" charset="0"/>
                    <a:ea typeface="Cambria Math" panose="02040503050406030204" pitchFamily="18" charset="0"/>
                    <a:cs typeface="B Nazanin" panose="00000400000000000000" pitchFamily="2" charset="-78"/>
                  </a:rPr>
                  <a:t>و فرکانس قطع </a:t>
                </a:r>
                <a14:m>
                  <m:oMath xmlns:m="http://schemas.openxmlformats.org/officeDocument/2006/math">
                    <m:r>
                      <a:rPr lang="fa-IR" sz="1650" i="1">
                        <a:latin typeface="Cambria Math" panose="02040503050406030204" pitchFamily="18" charset="0"/>
                        <a:ea typeface="Cambria Math" panose="02040503050406030204" pitchFamily="18" charset="0"/>
                        <a:cs typeface="Cambria Math" panose="02040503050406030204" pitchFamily="18" charset="0"/>
                      </a:rPr>
                      <m:t>𝜔</m:t>
                    </m:r>
                    <m:r>
                      <a:rPr lang="en-US" sz="1650" i="1">
                        <a:latin typeface="Cambria Math" panose="02040503050406030204" pitchFamily="18" charset="0"/>
                        <a:ea typeface="Cambria Math" panose="02040503050406030204" pitchFamily="18" charset="0"/>
                        <a:cs typeface="Arial" panose="020B0604020202020204" pitchFamily="34" charset="0"/>
                      </a:rPr>
                      <m:t>=</m:t>
                    </m:r>
                    <m:r>
                      <a:rPr lang="en-US" sz="1650" i="1">
                        <a:latin typeface="Cambria Math" panose="02040503050406030204" pitchFamily="18" charset="0"/>
                        <a:ea typeface="Cambria Math" panose="02040503050406030204" pitchFamily="18" charset="0"/>
                        <a:cs typeface="Arial" panose="020B0604020202020204" pitchFamily="34" charset="0"/>
                      </a:rPr>
                      <m:t>1</m:t>
                    </m:r>
                  </m:oMath>
                </a14:m>
                <a:r>
                  <a:rPr lang="fa-IR" sz="1650" dirty="0">
                    <a:latin typeface="Cambria Math" panose="02040503050406030204" pitchFamily="18" charset="0"/>
                    <a:ea typeface="Cambria Math" panose="02040503050406030204" pitchFamily="18" charset="0"/>
                    <a:cs typeface="B Nazanin" panose="00000400000000000000" pitchFamily="2" charset="-78"/>
                  </a:rPr>
                  <a:t> باشد. مدار را چنان تغییر مقیاس دهید که بهره آن در باند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گذر، </a:t>
                </a:r>
                <a:r>
                  <a:rPr lang="fa-IR" sz="1650" dirty="0">
                    <a:latin typeface="Cambria Math" panose="02040503050406030204" pitchFamily="18" charset="0"/>
                    <a:ea typeface="Cambria Math" panose="02040503050406030204" pitchFamily="18" charset="0"/>
                    <a:cs typeface="B Nazanin" panose="00000400000000000000" pitchFamily="2" charset="-78"/>
                  </a:rPr>
                  <a:t>برابر 5 بوده و فرکانس قطع آن </a:t>
                </a:r>
                <a:r>
                  <a:rPr lang="en-US" sz="1650" dirty="0" smtClean="0">
                    <a:latin typeface="Cambria Math" panose="02040503050406030204" pitchFamily="18" charset="0"/>
                    <a:ea typeface="Cambria Math" panose="02040503050406030204" pitchFamily="18" charset="0"/>
                    <a:cs typeface="B Nazanin" panose="00000400000000000000" pitchFamily="2" charset="-78"/>
                  </a:rPr>
                  <a:t>1000Hz</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و </a:t>
                </a:r>
                <a:r>
                  <a:rPr lang="fa-IR" sz="1650" dirty="0">
                    <a:latin typeface="Cambria Math" panose="02040503050406030204" pitchFamily="18" charset="0"/>
                    <a:ea typeface="Cambria Math" panose="02040503050406030204" pitchFamily="18" charset="0"/>
                    <a:cs typeface="B Nazanin" panose="00000400000000000000" pitchFamily="2" charset="-78"/>
                  </a:rPr>
                  <a:t>مقدار خازن </a:t>
                </a:r>
                <a:r>
                  <a:rPr lang="en-US" sz="1650" dirty="0">
                    <a:latin typeface="Cambria Math" panose="02040503050406030204" pitchFamily="18" charset="0"/>
                    <a:ea typeface="Cambria Math" panose="02040503050406030204" pitchFamily="18" charset="0"/>
                    <a:cs typeface="B Nazanin" panose="00000400000000000000" pitchFamily="2" charset="-78"/>
                  </a:rPr>
                  <a:t>C</a:t>
                </a:r>
                <a:r>
                  <a:rPr lang="fa-IR" sz="1650" dirty="0">
                    <a:latin typeface="Cambria Math" panose="02040503050406030204" pitchFamily="18" charset="0"/>
                    <a:ea typeface="Cambria Math" panose="02040503050406030204" pitchFamily="18" charset="0"/>
                    <a:cs typeface="B Nazanin" panose="00000400000000000000" pitchFamily="2" charset="-78"/>
                  </a:rPr>
                  <a:t> برابر </a:t>
                </a:r>
                <a:r>
                  <a:rPr lang="en-US" sz="1650" dirty="0">
                    <a:latin typeface="Cambria Math" panose="02040503050406030204" pitchFamily="18" charset="0"/>
                    <a:ea typeface="Cambria Math" panose="02040503050406030204" pitchFamily="18" charset="0"/>
                    <a:cs typeface="B Nazanin" panose="00000400000000000000" pitchFamily="2" charset="-78"/>
                  </a:rPr>
                  <a:t>0.01</a:t>
                </a:r>
                <a:r>
                  <a:rPr lang="en-US" sz="1650" dirty="0">
                    <a:latin typeface="Cambria Math" panose="02040503050406030204" pitchFamily="18" charset="0"/>
                    <a:ea typeface="Cambria Math" panose="02040503050406030204" pitchFamily="18" charset="0"/>
                    <a:cs typeface="B Nazanin" panose="00000400000000000000" pitchFamily="2" charset="-78"/>
                    <a:sym typeface="Symbol" panose="05050102010706020507" pitchFamily="18" charset="2"/>
                  </a:rPr>
                  <a:t></a:t>
                </a:r>
                <a:r>
                  <a:rPr lang="en-US" sz="1650" dirty="0">
                    <a:latin typeface="Cambria Math" panose="02040503050406030204" pitchFamily="18" charset="0"/>
                    <a:ea typeface="Cambria Math" panose="02040503050406030204" pitchFamily="18" charset="0"/>
                    <a:cs typeface="B Nazanin" panose="00000400000000000000" pitchFamily="2" charset="-78"/>
                  </a:rPr>
                  <a:t>F</a:t>
                </a:r>
                <a:r>
                  <a:rPr lang="fa-IR" sz="1650" dirty="0">
                    <a:latin typeface="Cambria Math" panose="02040503050406030204" pitchFamily="18" charset="0"/>
                    <a:ea typeface="Cambria Math" panose="02040503050406030204" pitchFamily="18" charset="0"/>
                    <a:cs typeface="B Nazanin" panose="00000400000000000000" pitchFamily="2" charset="-78"/>
                  </a:rPr>
                  <a:t> باشد. </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a:p>
                <a:pPr marL="285750" indent="-285750" algn="just" rtl="1">
                  <a:buFont typeface="Wingdings" panose="05000000000000000000" pitchFamily="2" charset="2"/>
                  <a:buChar char="q"/>
                </a:pP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6" name="Rectangle 5"/>
              <p:cNvSpPr>
                <a:spLocks noRot="1" noChangeAspect="1" noMove="1" noResize="1" noEditPoints="1" noAdjustHandles="1" noChangeArrowheads="1" noChangeShapeType="1" noTextEdit="1"/>
              </p:cNvSpPr>
              <p:nvPr/>
            </p:nvSpPr>
            <p:spPr>
              <a:xfrm>
                <a:off x="3657600" y="228600"/>
                <a:ext cx="5334000" cy="1392882"/>
              </a:xfrm>
              <a:prstGeom prst="rect">
                <a:avLst/>
              </a:prstGeom>
              <a:blipFill>
                <a:blip r:embed="rId2"/>
                <a:stretch>
                  <a:fillRect l="-1714" t="-1316" r="-571"/>
                </a:stretch>
              </a:blipFill>
            </p:spPr>
            <p:txBody>
              <a:bodyPr/>
              <a:lstStyle/>
              <a:p>
                <a:r>
                  <a:rPr lang="en-US">
                    <a:noFill/>
                  </a:rPr>
                  <a:t> </a:t>
                </a:r>
              </a:p>
            </p:txBody>
          </p:sp>
        </mc:Fallback>
      </mc:AlternateContent>
      <p:sp>
        <p:nvSpPr>
          <p:cNvPr id="7" name="Rectangle 6"/>
          <p:cNvSpPr/>
          <p:nvPr/>
        </p:nvSpPr>
        <p:spPr>
          <a:xfrm>
            <a:off x="8186571" y="1387320"/>
            <a:ext cx="805029" cy="353943"/>
          </a:xfrm>
          <a:prstGeom prst="rect">
            <a:avLst/>
          </a:prstGeom>
        </p:spPr>
        <p:txBody>
          <a:bodyPr wrap="none">
            <a:spAutoFit/>
          </a:bodyPr>
          <a:lstStyle/>
          <a:p>
            <a:pPr marL="285750" indent="-285750" algn="r" rtl="1">
              <a:buFont typeface="Times New Roman" panose="02020603050405020304" pitchFamily="18" charset="0"/>
              <a:buChar char="■"/>
            </a:pPr>
            <a:r>
              <a:rPr lang="ar-SA" sz="165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حل</a:t>
            </a:r>
            <a:r>
              <a:rPr lang="fa-IR" sz="1650" b="1" dirty="0" smtClean="0">
                <a:solidFill>
                  <a:srgbClr val="FF0000"/>
                </a:solidFill>
                <a:latin typeface="Cambria Math" panose="02040503050406030204" pitchFamily="18" charset="0"/>
                <a:ea typeface="Cambria Math" panose="02040503050406030204" pitchFamily="18" charset="0"/>
                <a:cs typeface="B Nazanin" panose="00000400000000000000" pitchFamily="2" charset="-78"/>
              </a:rPr>
              <a:t>)</a:t>
            </a:r>
            <a:endParaRPr lang="en-US" sz="1650" b="1" dirty="0">
              <a:solidFill>
                <a:srgbClr val="FF0000"/>
              </a:solidFill>
              <a:latin typeface="Cambria Math" panose="02040503050406030204" pitchFamily="18" charset="0"/>
              <a:ea typeface="Cambria Math" panose="02040503050406030204" pitchFamily="18" charset="0"/>
              <a:cs typeface="B Nazanin" panose="00000400000000000000" pitchFamily="2" charset="-78"/>
            </a:endParaRPr>
          </a:p>
        </p:txBody>
      </p:sp>
      <p:pic>
        <p:nvPicPr>
          <p:cNvPr id="10" name="Picture 9"/>
          <p:cNvPicPr>
            <a:picLocks noChangeAspect="1"/>
          </p:cNvPicPr>
          <p:nvPr/>
        </p:nvPicPr>
        <p:blipFill>
          <a:blip r:embed="rId3"/>
          <a:stretch>
            <a:fillRect/>
          </a:stretch>
        </p:blipFill>
        <p:spPr>
          <a:xfrm>
            <a:off x="152400" y="59413"/>
            <a:ext cx="3124200" cy="1780050"/>
          </a:xfrm>
          <a:prstGeom prst="snipRoundRect">
            <a:avLst>
              <a:gd name="adj1" fmla="val 16667"/>
              <a:gd name="adj2" fmla="val 36761"/>
            </a:avLst>
          </a:prstGeom>
        </p:spPr>
      </p:pic>
      <mc:AlternateContent xmlns:mc="http://schemas.openxmlformats.org/markup-compatibility/2006" xmlns:a14="http://schemas.microsoft.com/office/drawing/2010/main">
        <mc:Choice Requires="a14">
          <p:sp>
            <p:nvSpPr>
              <p:cNvPr id="13" name="Rectangle 12"/>
              <p:cNvSpPr/>
              <p:nvPr/>
            </p:nvSpPr>
            <p:spPr>
              <a:xfrm>
                <a:off x="3815208" y="1432770"/>
                <a:ext cx="2199384" cy="609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650" i="1" smtClean="0">
                              <a:latin typeface="Cambria Math" panose="02040503050406030204" pitchFamily="18" charset="0"/>
                              <a:ea typeface="Cambria Math" panose="02040503050406030204" pitchFamily="18" charset="0"/>
                            </a:rPr>
                          </m:ctrlPr>
                        </m:fPr>
                        <m:num>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𝑉</m:t>
                              </m:r>
                            </m:e>
                            <m:sub>
                              <m:r>
                                <a:rPr lang="en-US" sz="1650" i="1">
                                  <a:latin typeface="Cambria Math" panose="02040503050406030204" pitchFamily="18" charset="0"/>
                                  <a:ea typeface="Cambria Math" panose="02040503050406030204" pitchFamily="18" charset="0"/>
                                </a:rPr>
                                <m:t>𝑠</m:t>
                              </m:r>
                            </m:sub>
                          </m:sSub>
                        </m:num>
                        <m:den>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𝑅</m:t>
                              </m:r>
                            </m:e>
                            <m:sub>
                              <m:r>
                                <a:rPr lang="en-US" sz="1650" i="0">
                                  <a:latin typeface="Cambria Math" panose="02040503050406030204" pitchFamily="18" charset="0"/>
                                  <a:ea typeface="Cambria Math" panose="02040503050406030204" pitchFamily="18" charset="0"/>
                                </a:rPr>
                                <m:t>1</m:t>
                              </m:r>
                            </m:sub>
                          </m:sSub>
                        </m:den>
                      </m:f>
                      <m:r>
                        <a:rPr lang="en-US" sz="1650" i="0">
                          <a:latin typeface="Cambria Math" panose="02040503050406030204" pitchFamily="18" charset="0"/>
                          <a:ea typeface="Cambria Math" panose="02040503050406030204" pitchFamily="18" charset="0"/>
                        </a:rPr>
                        <m:t>+ </m:t>
                      </m:r>
                      <m:f>
                        <m:fPr>
                          <m:ctrlPr>
                            <a:rPr lang="en-US" sz="1650" i="1">
                              <a:latin typeface="Cambria Math" panose="02040503050406030204" pitchFamily="18" charset="0"/>
                              <a:ea typeface="Cambria Math" panose="02040503050406030204" pitchFamily="18" charset="0"/>
                            </a:rPr>
                          </m:ctrlPr>
                        </m:fPr>
                        <m:num>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𝑉</m:t>
                              </m:r>
                            </m:e>
                            <m:sub>
                              <m:r>
                                <m:rPr>
                                  <m:sty m:val="p"/>
                                </m:rPr>
                                <a:rPr lang="en-US" sz="1650" b="0" i="0" smtClean="0">
                                  <a:latin typeface="Cambria Math" panose="02040503050406030204" pitchFamily="18" charset="0"/>
                                  <a:ea typeface="Cambria Math" panose="02040503050406030204" pitchFamily="18" charset="0"/>
                                </a:rPr>
                                <m:t>o</m:t>
                              </m:r>
                            </m:sub>
                          </m:sSub>
                        </m:num>
                        <m:den>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𝑅</m:t>
                              </m:r>
                            </m:e>
                            <m:sub>
                              <m:r>
                                <a:rPr lang="en-US" sz="1650" i="0">
                                  <a:latin typeface="Cambria Math" panose="02040503050406030204" pitchFamily="18" charset="0"/>
                                  <a:ea typeface="Cambria Math" panose="02040503050406030204" pitchFamily="18" charset="0"/>
                                </a:rPr>
                                <m:t>2</m:t>
                              </m:r>
                            </m:sub>
                          </m:sSub>
                        </m:den>
                      </m:f>
                      <m:r>
                        <a:rPr lang="en-US" sz="1650" i="0">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𝑗</m:t>
                      </m:r>
                      <m:r>
                        <a:rPr lang="en-US" sz="1650" i="1">
                          <a:latin typeface="Cambria Math" panose="02040503050406030204" pitchFamily="18" charset="0"/>
                          <a:ea typeface="Cambria Math" panose="02040503050406030204" pitchFamily="18" charset="0"/>
                        </a:rPr>
                        <m:t>𝜔</m:t>
                      </m:r>
                      <m:r>
                        <a:rPr lang="en-US" sz="1650" i="1">
                          <a:latin typeface="Cambria Math" panose="02040503050406030204" pitchFamily="18" charset="0"/>
                          <a:ea typeface="Cambria Math" panose="02040503050406030204" pitchFamily="18" charset="0"/>
                        </a:rPr>
                        <m:t>𝐶</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𝑉</m:t>
                          </m:r>
                        </m:e>
                        <m:sub>
                          <m:r>
                            <m:rPr>
                              <m:sty m:val="p"/>
                            </m:rPr>
                            <a:rPr lang="en-US" sz="1650" b="0" i="0" smtClean="0">
                              <a:latin typeface="Cambria Math" panose="02040503050406030204" pitchFamily="18" charset="0"/>
                              <a:ea typeface="Cambria Math" panose="02040503050406030204" pitchFamily="18" charset="0"/>
                            </a:rPr>
                            <m:t>o</m:t>
                          </m:r>
                        </m:sub>
                      </m:sSub>
                      <m:r>
                        <a:rPr lang="en-US" sz="1650" i="0">
                          <a:latin typeface="Cambria Math" panose="02040503050406030204" pitchFamily="18" charset="0"/>
                          <a:ea typeface="Cambria Math" panose="02040503050406030204" pitchFamily="18" charset="0"/>
                        </a:rPr>
                        <m:t>=</m:t>
                      </m:r>
                      <m:r>
                        <a:rPr lang="en-US" sz="1650" i="0">
                          <a:latin typeface="Cambria Math" panose="02040503050406030204" pitchFamily="18" charset="0"/>
                          <a:ea typeface="Cambria Math" panose="02040503050406030204" pitchFamily="18" charset="0"/>
                        </a:rPr>
                        <m:t>0</m:t>
                      </m:r>
                    </m:oMath>
                  </m:oMathPara>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13" name="Rectangle 12"/>
              <p:cNvSpPr>
                <a:spLocks noRot="1" noChangeAspect="1" noMove="1" noResize="1" noEditPoints="1" noAdjustHandles="1" noChangeArrowheads="1" noChangeShapeType="1" noTextEdit="1"/>
              </p:cNvSpPr>
              <p:nvPr/>
            </p:nvSpPr>
            <p:spPr>
              <a:xfrm>
                <a:off x="3815208" y="1432770"/>
                <a:ext cx="2199384" cy="609269"/>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847504" y="1878902"/>
                <a:ext cx="6096000" cy="8821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650" i="1" smtClean="0">
                              <a:latin typeface="Cambria Math" panose="02040503050406030204" pitchFamily="18" charset="0"/>
                              <a:ea typeface="Cambria Math" panose="02040503050406030204" pitchFamily="18" charset="0"/>
                            </a:rPr>
                          </m:ctrlPr>
                        </m:fPr>
                        <m:num>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𝑉</m:t>
                              </m:r>
                            </m:e>
                            <m:sub>
                              <m:r>
                                <m:rPr>
                                  <m:sty m:val="p"/>
                                </m:rPr>
                                <a:rPr lang="en-US" sz="1650" b="0" i="0" smtClean="0">
                                  <a:latin typeface="Cambria Math" panose="02040503050406030204" pitchFamily="18" charset="0"/>
                                  <a:ea typeface="Cambria Math" panose="02040503050406030204" pitchFamily="18" charset="0"/>
                                </a:rPr>
                                <m:t>o</m:t>
                              </m:r>
                            </m:sub>
                          </m:sSub>
                        </m:num>
                        <m:den>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𝑉</m:t>
                              </m:r>
                            </m:e>
                            <m:sub>
                              <m:r>
                                <a:rPr lang="en-US" sz="1650" i="1">
                                  <a:latin typeface="Cambria Math" panose="02040503050406030204" pitchFamily="18" charset="0"/>
                                  <a:ea typeface="Cambria Math" panose="02040503050406030204" pitchFamily="18" charset="0"/>
                                </a:rPr>
                                <m:t>𝑠</m:t>
                              </m:r>
                            </m:sub>
                          </m:sSub>
                        </m:den>
                      </m:f>
                      <m:r>
                        <a:rPr lang="en-US" sz="1650" i="0">
                          <a:latin typeface="Cambria Math" panose="02040503050406030204" pitchFamily="18" charset="0"/>
                          <a:ea typeface="Cambria Math" panose="02040503050406030204" pitchFamily="18" charset="0"/>
                        </a:rPr>
                        <m:t>=−</m:t>
                      </m:r>
                      <m:f>
                        <m:fPr>
                          <m:ctrlPr>
                            <a:rPr lang="en-US" sz="1650" i="1">
                              <a:latin typeface="Cambria Math" panose="02040503050406030204" pitchFamily="18" charset="0"/>
                              <a:ea typeface="Cambria Math" panose="02040503050406030204" pitchFamily="18" charset="0"/>
                            </a:rPr>
                          </m:ctrlPr>
                        </m:fPr>
                        <m:num>
                          <m:f>
                            <m:fPr>
                              <m:ctrlPr>
                                <a:rPr lang="en-US" sz="1650" i="1">
                                  <a:latin typeface="Cambria Math" panose="02040503050406030204" pitchFamily="18" charset="0"/>
                                  <a:ea typeface="Cambria Math" panose="02040503050406030204" pitchFamily="18" charset="0"/>
                                </a:rPr>
                              </m:ctrlPr>
                            </m:fPr>
                            <m:num>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𝑅</m:t>
                                  </m:r>
                                </m:e>
                                <m:sub>
                                  <m:r>
                                    <a:rPr lang="en-US" sz="1650" i="0">
                                      <a:latin typeface="Cambria Math" panose="02040503050406030204" pitchFamily="18" charset="0"/>
                                      <a:ea typeface="Cambria Math" panose="02040503050406030204" pitchFamily="18" charset="0"/>
                                    </a:rPr>
                                    <m:t>2</m:t>
                                  </m:r>
                                </m:sub>
                              </m:sSub>
                            </m:num>
                            <m:den>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𝑅</m:t>
                                  </m:r>
                                </m:e>
                                <m:sub>
                                  <m:r>
                                    <a:rPr lang="en-US" sz="1650" i="0">
                                      <a:latin typeface="Cambria Math" panose="02040503050406030204" pitchFamily="18" charset="0"/>
                                      <a:ea typeface="Cambria Math" panose="02040503050406030204" pitchFamily="18" charset="0"/>
                                    </a:rPr>
                                    <m:t>1</m:t>
                                  </m:r>
                                </m:sub>
                              </m:sSub>
                            </m:den>
                          </m:f>
                        </m:num>
                        <m:den>
                          <m:r>
                            <a:rPr lang="en-US" sz="1650" i="0">
                              <a:latin typeface="Cambria Math" panose="02040503050406030204" pitchFamily="18" charset="0"/>
                              <a:ea typeface="Cambria Math" panose="02040503050406030204" pitchFamily="18" charset="0"/>
                            </a:rPr>
                            <m:t>1</m:t>
                          </m:r>
                          <m:r>
                            <a:rPr lang="en-US" sz="1650" i="0">
                              <a:latin typeface="Cambria Math" panose="02040503050406030204" pitchFamily="18" charset="0"/>
                              <a:ea typeface="Cambria Math" panose="02040503050406030204" pitchFamily="18" charset="0"/>
                            </a:rPr>
                            <m:t>+</m:t>
                          </m:r>
                          <m:r>
                            <a:rPr lang="en-US" sz="1650" i="1">
                              <a:latin typeface="Cambria Math" panose="02040503050406030204" pitchFamily="18" charset="0"/>
                              <a:ea typeface="Cambria Math" panose="02040503050406030204" pitchFamily="18" charset="0"/>
                            </a:rPr>
                            <m:t>𝑗</m:t>
                          </m:r>
                          <m:r>
                            <a:rPr lang="en-US" sz="1650" i="1">
                              <a:latin typeface="Cambria Math" panose="02040503050406030204" pitchFamily="18" charset="0"/>
                              <a:ea typeface="Cambria Math" panose="02040503050406030204" pitchFamily="18" charset="0"/>
                            </a:rPr>
                            <m:t>𝜔</m:t>
                          </m:r>
                          <m:r>
                            <a:rPr lang="en-US" sz="1650" i="1">
                              <a:latin typeface="Cambria Math" panose="02040503050406030204" pitchFamily="18" charset="0"/>
                              <a:ea typeface="Cambria Math" panose="02040503050406030204" pitchFamily="18" charset="0"/>
                            </a:rPr>
                            <m:t>𝐶</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𝑅</m:t>
                              </m:r>
                            </m:e>
                            <m:sub>
                              <m:r>
                                <a:rPr lang="en-US" sz="1650" i="0">
                                  <a:latin typeface="Cambria Math" panose="02040503050406030204" pitchFamily="18" charset="0"/>
                                  <a:ea typeface="Cambria Math" panose="02040503050406030204" pitchFamily="18" charset="0"/>
                                </a:rPr>
                                <m:t>2</m:t>
                              </m:r>
                            </m:sub>
                          </m:sSub>
                        </m:den>
                      </m:f>
                      <m:r>
                        <a:rPr lang="en-US" sz="1650" i="0">
                          <a:latin typeface="Cambria Math" panose="02040503050406030204" pitchFamily="18" charset="0"/>
                          <a:ea typeface="Cambria Math" panose="02040503050406030204" pitchFamily="18" charset="0"/>
                        </a:rPr>
                        <m:t>     ⟹   </m:t>
                      </m:r>
                      <m:d>
                        <m:dPr>
                          <m:begChr m:val="|"/>
                          <m:endChr m:val="|"/>
                          <m:ctrlPr>
                            <a:rPr lang="en-US" sz="1650" i="1">
                              <a:latin typeface="Cambria Math" panose="02040503050406030204" pitchFamily="18" charset="0"/>
                              <a:ea typeface="Cambria Math" panose="02040503050406030204" pitchFamily="18" charset="0"/>
                            </a:rPr>
                          </m:ctrlPr>
                        </m:dPr>
                        <m:e>
                          <m:f>
                            <m:fPr>
                              <m:ctrlPr>
                                <a:rPr lang="en-US" sz="1650" i="1">
                                  <a:latin typeface="Cambria Math" panose="02040503050406030204" pitchFamily="18" charset="0"/>
                                  <a:ea typeface="Cambria Math" panose="02040503050406030204" pitchFamily="18" charset="0"/>
                                </a:rPr>
                              </m:ctrlPr>
                            </m:fPr>
                            <m:num>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𝑉</m:t>
                                  </m:r>
                                </m:e>
                                <m:sub>
                                  <m:r>
                                    <m:rPr>
                                      <m:sty m:val="p"/>
                                    </m:rPr>
                                    <a:rPr lang="en-US" sz="1650" b="0" i="0" smtClean="0">
                                      <a:latin typeface="Cambria Math" panose="02040503050406030204" pitchFamily="18" charset="0"/>
                                      <a:ea typeface="Cambria Math" panose="02040503050406030204" pitchFamily="18" charset="0"/>
                                    </a:rPr>
                                    <m:t>o</m:t>
                                  </m:r>
                                </m:sub>
                              </m:sSub>
                            </m:num>
                            <m:den>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𝑉</m:t>
                                  </m:r>
                                </m:e>
                                <m:sub>
                                  <m:r>
                                    <a:rPr lang="en-US" sz="1650" i="1">
                                      <a:latin typeface="Cambria Math" panose="02040503050406030204" pitchFamily="18" charset="0"/>
                                      <a:ea typeface="Cambria Math" panose="02040503050406030204" pitchFamily="18" charset="0"/>
                                    </a:rPr>
                                    <m:t>𝑠</m:t>
                                  </m:r>
                                </m:sub>
                              </m:sSub>
                            </m:den>
                          </m:f>
                        </m:e>
                      </m:d>
                      <m:r>
                        <a:rPr lang="en-US" sz="1650" i="0">
                          <a:latin typeface="Cambria Math" panose="02040503050406030204" pitchFamily="18" charset="0"/>
                          <a:ea typeface="Cambria Math" panose="02040503050406030204" pitchFamily="18" charset="0"/>
                        </a:rPr>
                        <m:t>= </m:t>
                      </m:r>
                      <m:d>
                        <m:dPr>
                          <m:begChr m:val="|"/>
                          <m:endChr m:val="|"/>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𝐻</m:t>
                          </m:r>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𝑗</m:t>
                              </m:r>
                              <m:r>
                                <a:rPr lang="en-US" sz="1650" i="1">
                                  <a:latin typeface="Cambria Math" panose="02040503050406030204" pitchFamily="18" charset="0"/>
                                  <a:ea typeface="Cambria Math" panose="02040503050406030204" pitchFamily="18" charset="0"/>
                                </a:rPr>
                                <m:t>𝜔</m:t>
                              </m:r>
                            </m:e>
                          </m:d>
                        </m:e>
                      </m:d>
                      <m:r>
                        <a:rPr lang="en-US" sz="1650" i="0">
                          <a:latin typeface="Cambria Math" panose="02040503050406030204" pitchFamily="18" charset="0"/>
                          <a:ea typeface="Cambria Math" panose="02040503050406030204" pitchFamily="18" charset="0"/>
                        </a:rPr>
                        <m:t>= </m:t>
                      </m:r>
                      <m:f>
                        <m:fPr>
                          <m:ctrlPr>
                            <a:rPr lang="en-US" sz="1650" i="1">
                              <a:latin typeface="Cambria Math" panose="02040503050406030204" pitchFamily="18" charset="0"/>
                              <a:ea typeface="Cambria Math" panose="02040503050406030204" pitchFamily="18" charset="0"/>
                            </a:rPr>
                          </m:ctrlPr>
                        </m:fPr>
                        <m:num>
                          <m:f>
                            <m:fPr>
                              <m:ctrlPr>
                                <a:rPr lang="en-US" sz="1650" i="1">
                                  <a:latin typeface="Cambria Math" panose="02040503050406030204" pitchFamily="18" charset="0"/>
                                  <a:ea typeface="Cambria Math" panose="02040503050406030204" pitchFamily="18" charset="0"/>
                                </a:rPr>
                              </m:ctrlPr>
                            </m:fPr>
                            <m:num>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𝑅</m:t>
                                  </m:r>
                                </m:e>
                                <m:sub>
                                  <m:r>
                                    <a:rPr lang="en-US" sz="1650" i="0">
                                      <a:latin typeface="Cambria Math" panose="02040503050406030204" pitchFamily="18" charset="0"/>
                                      <a:ea typeface="Cambria Math" panose="02040503050406030204" pitchFamily="18" charset="0"/>
                                    </a:rPr>
                                    <m:t>2</m:t>
                                  </m:r>
                                </m:sub>
                              </m:sSub>
                            </m:num>
                            <m:den>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rPr>
                                    <m:t>𝑅</m:t>
                                  </m:r>
                                </m:e>
                                <m:sub>
                                  <m:r>
                                    <a:rPr lang="en-US" sz="1650" i="0">
                                      <a:latin typeface="Cambria Math" panose="02040503050406030204" pitchFamily="18" charset="0"/>
                                      <a:ea typeface="Cambria Math" panose="02040503050406030204" pitchFamily="18" charset="0"/>
                                    </a:rPr>
                                    <m:t>1</m:t>
                                  </m:r>
                                </m:sub>
                              </m:sSub>
                            </m:den>
                          </m:f>
                        </m:num>
                        <m:den>
                          <m:rad>
                            <m:radPr>
                              <m:degHide m:val="on"/>
                              <m:ctrlPr>
                                <a:rPr lang="en-US" sz="1650" i="1">
                                  <a:latin typeface="Cambria Math" panose="02040503050406030204" pitchFamily="18" charset="0"/>
                                  <a:ea typeface="Cambria Math" panose="02040503050406030204" pitchFamily="18" charset="0"/>
                                </a:rPr>
                              </m:ctrlPr>
                            </m:radPr>
                            <m:deg/>
                            <m:e>
                              <m:r>
                                <a:rPr lang="en-US" sz="1650" i="0">
                                  <a:latin typeface="Cambria Math" panose="02040503050406030204" pitchFamily="18" charset="0"/>
                                  <a:ea typeface="Cambria Math" panose="02040503050406030204" pitchFamily="18" charset="0"/>
                                </a:rPr>
                                <m:t>1</m:t>
                              </m:r>
                              <m:r>
                                <a:rPr lang="en-US" sz="1650" i="0">
                                  <a:latin typeface="Cambria Math" panose="02040503050406030204" pitchFamily="18" charset="0"/>
                                  <a:ea typeface="Cambria Math" panose="02040503050406030204" pitchFamily="18" charset="0"/>
                                </a:rPr>
                                <m:t>+</m:t>
                              </m:r>
                              <m:sSup>
                                <m:sSupPr>
                                  <m:ctrlPr>
                                    <a:rPr lang="en-US" sz="1650" i="1">
                                      <a:latin typeface="Cambria Math" panose="02040503050406030204" pitchFamily="18" charset="0"/>
                                      <a:ea typeface="Cambria Math" panose="02040503050406030204" pitchFamily="18" charset="0"/>
                                    </a:rPr>
                                  </m:ctrlPr>
                                </m:sSupPr>
                                <m:e>
                                  <m:r>
                                    <a:rPr lang="en-US" sz="1650" i="1">
                                      <a:latin typeface="Cambria Math" panose="02040503050406030204" pitchFamily="18" charset="0"/>
                                      <a:ea typeface="Cambria Math" panose="02040503050406030204" pitchFamily="18" charset="0"/>
                                    </a:rPr>
                                    <m:t>𝜔</m:t>
                                  </m:r>
                                </m:e>
                                <m:sup>
                                  <m:r>
                                    <a:rPr lang="en-US" sz="1650" i="0">
                                      <a:latin typeface="Cambria Math" panose="02040503050406030204" pitchFamily="18" charset="0"/>
                                      <a:ea typeface="Cambria Math" panose="02040503050406030204" pitchFamily="18" charset="0"/>
                                    </a:rPr>
                                    <m:t>2</m:t>
                                  </m:r>
                                </m:sup>
                              </m:sSup>
                              <m:sSup>
                                <m:sSupPr>
                                  <m:ctrlPr>
                                    <a:rPr lang="en-US" sz="1650" i="1">
                                      <a:latin typeface="Cambria Math" panose="02040503050406030204" pitchFamily="18" charset="0"/>
                                      <a:ea typeface="Cambria Math" panose="02040503050406030204" pitchFamily="18" charset="0"/>
                                    </a:rPr>
                                  </m:ctrlPr>
                                </m:sSupPr>
                                <m:e>
                                  <m:r>
                                    <a:rPr lang="en-US" sz="1650" i="1">
                                      <a:latin typeface="Cambria Math" panose="02040503050406030204" pitchFamily="18" charset="0"/>
                                      <a:ea typeface="Cambria Math" panose="02040503050406030204" pitchFamily="18" charset="0"/>
                                    </a:rPr>
                                    <m:t>𝐶</m:t>
                                  </m:r>
                                </m:e>
                                <m:sup>
                                  <m:r>
                                    <a:rPr lang="en-US" sz="1650" i="0">
                                      <a:latin typeface="Cambria Math" panose="02040503050406030204" pitchFamily="18" charset="0"/>
                                      <a:ea typeface="Cambria Math" panose="02040503050406030204" pitchFamily="18" charset="0"/>
                                    </a:rPr>
                                    <m:t>2</m:t>
                                  </m:r>
                                </m:sup>
                              </m:sSup>
                              <m:sSubSup>
                                <m:sSubSupPr>
                                  <m:ctrlPr>
                                    <a:rPr lang="en-US" sz="1650" i="1">
                                      <a:latin typeface="Cambria Math" panose="02040503050406030204" pitchFamily="18" charset="0"/>
                                      <a:ea typeface="Cambria Math" panose="02040503050406030204" pitchFamily="18" charset="0"/>
                                    </a:rPr>
                                  </m:ctrlPr>
                                </m:sSubSupPr>
                                <m:e>
                                  <m:r>
                                    <a:rPr lang="en-US" sz="1650" i="1">
                                      <a:latin typeface="Cambria Math" panose="02040503050406030204" pitchFamily="18" charset="0"/>
                                      <a:ea typeface="Cambria Math" panose="02040503050406030204" pitchFamily="18" charset="0"/>
                                    </a:rPr>
                                    <m:t>𝑅</m:t>
                                  </m:r>
                                </m:e>
                                <m:sub>
                                  <m:r>
                                    <a:rPr lang="en-US" sz="1650" i="0">
                                      <a:latin typeface="Cambria Math" panose="02040503050406030204" pitchFamily="18" charset="0"/>
                                      <a:ea typeface="Cambria Math" panose="02040503050406030204" pitchFamily="18" charset="0"/>
                                    </a:rPr>
                                    <m:t>2</m:t>
                                  </m:r>
                                </m:sub>
                                <m:sup>
                                  <m:r>
                                    <a:rPr lang="en-US" sz="1650" i="0">
                                      <a:latin typeface="Cambria Math" panose="02040503050406030204" pitchFamily="18" charset="0"/>
                                      <a:ea typeface="Cambria Math" panose="02040503050406030204" pitchFamily="18" charset="0"/>
                                    </a:rPr>
                                    <m:t>2</m:t>
                                  </m:r>
                                </m:sup>
                              </m:sSubSup>
                            </m:e>
                          </m:rad>
                        </m:den>
                      </m:f>
                    </m:oMath>
                  </m:oMathPara>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15" name="Rectangle 14"/>
              <p:cNvSpPr>
                <a:spLocks noRot="1" noChangeAspect="1" noMove="1" noResize="1" noEditPoints="1" noAdjustHandles="1" noChangeArrowheads="1" noChangeShapeType="1" noTextEdit="1"/>
              </p:cNvSpPr>
              <p:nvPr/>
            </p:nvSpPr>
            <p:spPr>
              <a:xfrm>
                <a:off x="1847504" y="1878902"/>
                <a:ext cx="6096000" cy="8821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944838" y="2726392"/>
                <a:ext cx="8001000" cy="483017"/>
              </a:xfrm>
              <a:prstGeom prst="rect">
                <a:avLst/>
              </a:prstGeom>
            </p:spPr>
            <p:txBody>
              <a:bodyPr wrap="square">
                <a:spAutoFit/>
              </a:bodyPr>
              <a:lstStyle/>
              <a:p>
                <a:pPr algn="r" rtl="1"/>
                <a:r>
                  <a:rPr lang="fa-IR" sz="1650" dirty="0">
                    <a:latin typeface="Cambria Math" panose="02040503050406030204" pitchFamily="18" charset="0"/>
                    <a:ea typeface="Cambria Math" panose="02040503050406030204" pitchFamily="18" charset="0"/>
                    <a:cs typeface="B Nazanin" panose="00000400000000000000" pitchFamily="2" charset="-78"/>
                  </a:rPr>
                  <a:t>مقدار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بهره فیلتر </a:t>
                </a:r>
                <a:r>
                  <a:rPr lang="fa-IR" sz="1650" dirty="0">
                    <a:latin typeface="Cambria Math" panose="02040503050406030204" pitchFamily="18" charset="0"/>
                    <a:ea typeface="Cambria Math" panose="02040503050406030204" pitchFamily="18" charset="0"/>
                    <a:cs typeface="B Nazanin" panose="00000400000000000000" pitchFamily="2" charset="-78"/>
                  </a:rPr>
                  <a:t>پایین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گذر، </a:t>
                </a:r>
                <a14:m>
                  <m:oMath xmlns:m="http://schemas.openxmlformats.org/officeDocument/2006/math">
                    <m:f>
                      <m:fPr>
                        <m:ctrlPr>
                          <a:rPr lang="en-US" sz="1650" i="1">
                            <a:latin typeface="Cambria Math" panose="02040503050406030204" pitchFamily="18" charset="0"/>
                            <a:ea typeface="Cambria Math" panose="02040503050406030204" pitchFamily="18" charset="0"/>
                          </a:rPr>
                        </m:ctrlPr>
                      </m:fPr>
                      <m:num>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cs typeface="Arial" panose="020B0604020202020204" pitchFamily="34" charset="0"/>
                              </a:rPr>
                              <m:t>𝑅</m:t>
                            </m:r>
                          </m:e>
                          <m:sub>
                            <m:r>
                              <a:rPr lang="en-US" sz="1650" i="1">
                                <a:latin typeface="Cambria Math" panose="02040503050406030204" pitchFamily="18" charset="0"/>
                                <a:ea typeface="Cambria Math" panose="02040503050406030204" pitchFamily="18" charset="0"/>
                                <a:cs typeface="Arial" panose="020B0604020202020204" pitchFamily="34" charset="0"/>
                              </a:rPr>
                              <m:t>2</m:t>
                            </m:r>
                          </m:sub>
                        </m:sSub>
                      </m:num>
                      <m:den>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cs typeface="Arial" panose="020B0604020202020204" pitchFamily="34" charset="0"/>
                              </a:rPr>
                              <m:t>𝑅</m:t>
                            </m:r>
                          </m:e>
                          <m:sub>
                            <m:r>
                              <a:rPr lang="en-US" sz="1650" i="1">
                                <a:latin typeface="Cambria Math" panose="02040503050406030204" pitchFamily="18" charset="0"/>
                                <a:ea typeface="Cambria Math" panose="02040503050406030204" pitchFamily="18" charset="0"/>
                                <a:cs typeface="Arial" panose="020B0604020202020204" pitchFamily="34" charset="0"/>
                              </a:rPr>
                              <m:t>1</m:t>
                            </m:r>
                          </m:sub>
                        </m:sSub>
                      </m:den>
                    </m:f>
                  </m:oMath>
                </a14:m>
                <a:r>
                  <a:rPr lang="fa-IR" sz="1650" dirty="0">
                    <a:latin typeface="Cambria Math" panose="02040503050406030204" pitchFamily="18" charset="0"/>
                    <a:ea typeface="Cambria Math" panose="02040503050406030204" pitchFamily="18" charset="0"/>
                    <a:cs typeface="B Nazanin" panose="00000400000000000000" pitchFamily="2" charset="-78"/>
                  </a:rPr>
                  <a:t> است. برای آن که بهره برابر 1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باشد، باید </a:t>
                </a:r>
                <a:r>
                  <a:rPr lang="en-US" sz="1650" dirty="0" smtClean="0">
                    <a:latin typeface="Cambria Math" panose="02040503050406030204" pitchFamily="18" charset="0"/>
                    <a:ea typeface="Cambria Math" panose="02040503050406030204" pitchFamily="18" charset="0"/>
                    <a:cs typeface="B Nazanin" panose="00000400000000000000" pitchFamily="2" charset="-78"/>
                  </a:rPr>
                  <a:t>R</a:t>
                </a:r>
                <a:r>
                  <a:rPr lang="en-US" sz="1650" baseline="-25000" dirty="0" smtClean="0">
                    <a:latin typeface="Cambria Math" panose="02040503050406030204" pitchFamily="18" charset="0"/>
                    <a:ea typeface="Cambria Math" panose="02040503050406030204" pitchFamily="18" charset="0"/>
                    <a:cs typeface="B Nazanin" panose="00000400000000000000" pitchFamily="2" charset="-78"/>
                  </a:rPr>
                  <a:t>1</a:t>
                </a:r>
                <a:r>
                  <a:rPr lang="en-US" sz="1650" dirty="0" smtClean="0">
                    <a:latin typeface="Cambria Math" panose="02040503050406030204" pitchFamily="18" charset="0"/>
                    <a:ea typeface="Cambria Math" panose="02040503050406030204" pitchFamily="18" charset="0"/>
                    <a:cs typeface="B Nazanin" panose="00000400000000000000" pitchFamily="2" charset="-78"/>
                  </a:rPr>
                  <a:t> </a:t>
                </a:r>
                <a:r>
                  <a:rPr lang="en-US" sz="1650" dirty="0">
                    <a:latin typeface="Cambria Math" panose="02040503050406030204" pitchFamily="18" charset="0"/>
                    <a:ea typeface="Cambria Math" panose="02040503050406030204" pitchFamily="18" charset="0"/>
                    <a:cs typeface="B Nazanin" panose="00000400000000000000" pitchFamily="2" charset="-78"/>
                  </a:rPr>
                  <a:t>= R</a:t>
                </a:r>
                <a:r>
                  <a:rPr lang="en-US" sz="1650" baseline="-25000" dirty="0">
                    <a:latin typeface="Cambria Math" panose="02040503050406030204" pitchFamily="18" charset="0"/>
                    <a:ea typeface="Cambria Math" panose="02040503050406030204" pitchFamily="18" charset="0"/>
                    <a:cs typeface="B Nazanin" panose="00000400000000000000" pitchFamily="2" charset="-78"/>
                  </a:rPr>
                  <a:t>2</a:t>
                </a:r>
                <a:r>
                  <a:rPr lang="en-US" sz="1650" dirty="0">
                    <a:latin typeface="Cambria Math" panose="02040503050406030204" pitchFamily="18" charset="0"/>
                    <a:ea typeface="Cambria Math" panose="02040503050406030204" pitchFamily="18" charset="0"/>
                    <a:cs typeface="B Nazanin" panose="00000400000000000000" pitchFamily="2" charset="-78"/>
                  </a:rPr>
                  <a:t> = R</a:t>
                </a:r>
              </a:p>
            </p:txBody>
          </p:sp>
        </mc:Choice>
        <mc:Fallback xmlns="">
          <p:sp>
            <p:nvSpPr>
              <p:cNvPr id="17" name="Rectangle 16"/>
              <p:cNvSpPr>
                <a:spLocks noRot="1" noChangeAspect="1" noMove="1" noResize="1" noEditPoints="1" noAdjustHandles="1" noChangeArrowheads="1" noChangeShapeType="1" noTextEdit="1"/>
              </p:cNvSpPr>
              <p:nvPr/>
            </p:nvSpPr>
            <p:spPr>
              <a:xfrm>
                <a:off x="944838" y="2726392"/>
                <a:ext cx="8001000" cy="483017"/>
              </a:xfrm>
              <a:prstGeom prst="rect">
                <a:avLst/>
              </a:prstGeom>
              <a:blipFill>
                <a:blip r:embed="rId6"/>
                <a:stretch>
                  <a:fillRect r="-457" b="-63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847504" y="3129424"/>
                <a:ext cx="5715000" cy="61677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𝐻</m:t>
                          </m:r>
                          <m:d>
                            <m:dPr>
                              <m:ctrlPr>
                                <a:rPr lang="en-US" sz="1650" i="1">
                                  <a:latin typeface="Cambria Math" panose="02040503050406030204" pitchFamily="18" charset="0"/>
                                  <a:ea typeface="Cambria Math" panose="02040503050406030204" pitchFamily="18" charset="0"/>
                                </a:rPr>
                              </m:ctrlPr>
                            </m:dPr>
                            <m:e>
                              <m:r>
                                <a:rPr lang="en-US" sz="1650" i="1">
                                  <a:latin typeface="Cambria Math" panose="02040503050406030204" pitchFamily="18" charset="0"/>
                                  <a:ea typeface="Cambria Math" panose="02040503050406030204" pitchFamily="18" charset="0"/>
                                </a:rPr>
                                <m:t>𝑗</m:t>
                              </m:r>
                              <m:r>
                                <a:rPr lang="en-US" sz="1650" i="1">
                                  <a:latin typeface="Cambria Math" panose="02040503050406030204" pitchFamily="18" charset="0"/>
                                  <a:ea typeface="Cambria Math" panose="02040503050406030204" pitchFamily="18" charset="0"/>
                                </a:rPr>
                                <m:t>𝜔</m:t>
                              </m:r>
                            </m:e>
                          </m:d>
                        </m:e>
                      </m:d>
                      <m:r>
                        <a:rPr lang="en-US" sz="1650" i="0">
                          <a:latin typeface="Cambria Math" panose="02040503050406030204" pitchFamily="18" charset="0"/>
                          <a:ea typeface="Cambria Math" panose="02040503050406030204" pitchFamily="18" charset="0"/>
                        </a:rPr>
                        <m:t>=</m:t>
                      </m:r>
                      <m:f>
                        <m:fPr>
                          <m:ctrlPr>
                            <a:rPr lang="en-US" sz="1650" i="1">
                              <a:latin typeface="Cambria Math" panose="02040503050406030204" pitchFamily="18" charset="0"/>
                              <a:ea typeface="Cambria Math" panose="02040503050406030204" pitchFamily="18" charset="0"/>
                            </a:rPr>
                          </m:ctrlPr>
                        </m:fPr>
                        <m:num>
                          <m:r>
                            <a:rPr lang="en-US" sz="1650" i="0">
                              <a:latin typeface="Cambria Math" panose="02040503050406030204" pitchFamily="18" charset="0"/>
                              <a:ea typeface="Cambria Math" panose="02040503050406030204" pitchFamily="18" charset="0"/>
                            </a:rPr>
                            <m:t>1</m:t>
                          </m:r>
                        </m:num>
                        <m:den>
                          <m:rad>
                            <m:radPr>
                              <m:degHide m:val="on"/>
                              <m:ctrlPr>
                                <a:rPr lang="en-US" sz="1650" i="1">
                                  <a:latin typeface="Cambria Math" panose="02040503050406030204" pitchFamily="18" charset="0"/>
                                  <a:ea typeface="Cambria Math" panose="02040503050406030204" pitchFamily="18" charset="0"/>
                                </a:rPr>
                              </m:ctrlPr>
                            </m:radPr>
                            <m:deg/>
                            <m:e>
                              <m:r>
                                <a:rPr lang="en-US" sz="1650" i="0">
                                  <a:latin typeface="Cambria Math" panose="02040503050406030204" pitchFamily="18" charset="0"/>
                                  <a:ea typeface="Cambria Math" panose="02040503050406030204" pitchFamily="18" charset="0"/>
                                </a:rPr>
                                <m:t>1</m:t>
                              </m:r>
                              <m:r>
                                <a:rPr lang="en-US" sz="1650" i="0">
                                  <a:latin typeface="Cambria Math" panose="02040503050406030204" pitchFamily="18" charset="0"/>
                                  <a:ea typeface="Cambria Math" panose="02040503050406030204" pitchFamily="18" charset="0"/>
                                </a:rPr>
                                <m:t>+</m:t>
                              </m:r>
                              <m:sSup>
                                <m:sSupPr>
                                  <m:ctrlPr>
                                    <a:rPr lang="en-US" sz="1650" i="1">
                                      <a:latin typeface="Cambria Math" panose="02040503050406030204" pitchFamily="18" charset="0"/>
                                      <a:ea typeface="Cambria Math" panose="02040503050406030204" pitchFamily="18" charset="0"/>
                                    </a:rPr>
                                  </m:ctrlPr>
                                </m:sSupPr>
                                <m:e>
                                  <m:r>
                                    <a:rPr lang="en-US" sz="1650" i="1">
                                      <a:latin typeface="Cambria Math" panose="02040503050406030204" pitchFamily="18" charset="0"/>
                                      <a:ea typeface="Cambria Math" panose="02040503050406030204" pitchFamily="18" charset="0"/>
                                    </a:rPr>
                                    <m:t>𝜔</m:t>
                                  </m:r>
                                </m:e>
                                <m:sup>
                                  <m:r>
                                    <a:rPr lang="en-US" sz="1650" i="0">
                                      <a:latin typeface="Cambria Math" panose="02040503050406030204" pitchFamily="18" charset="0"/>
                                      <a:ea typeface="Cambria Math" panose="02040503050406030204" pitchFamily="18" charset="0"/>
                                    </a:rPr>
                                    <m:t>2</m:t>
                                  </m:r>
                                </m:sup>
                              </m:sSup>
                              <m:sSup>
                                <m:sSupPr>
                                  <m:ctrlPr>
                                    <a:rPr lang="en-US" sz="1650" i="1">
                                      <a:latin typeface="Cambria Math" panose="02040503050406030204" pitchFamily="18" charset="0"/>
                                      <a:ea typeface="Cambria Math" panose="02040503050406030204" pitchFamily="18" charset="0"/>
                                    </a:rPr>
                                  </m:ctrlPr>
                                </m:sSupPr>
                                <m:e>
                                  <m:r>
                                    <a:rPr lang="en-US" sz="1650" i="1">
                                      <a:latin typeface="Cambria Math" panose="02040503050406030204" pitchFamily="18" charset="0"/>
                                      <a:ea typeface="Cambria Math" panose="02040503050406030204" pitchFamily="18" charset="0"/>
                                    </a:rPr>
                                    <m:t>𝐶</m:t>
                                  </m:r>
                                </m:e>
                                <m:sup>
                                  <m:r>
                                    <a:rPr lang="en-US" sz="1650" i="0">
                                      <a:latin typeface="Cambria Math" panose="02040503050406030204" pitchFamily="18" charset="0"/>
                                      <a:ea typeface="Cambria Math" panose="02040503050406030204" pitchFamily="18" charset="0"/>
                                    </a:rPr>
                                    <m:t>2</m:t>
                                  </m:r>
                                </m:sup>
                              </m:sSup>
                              <m:sSup>
                                <m:sSupPr>
                                  <m:ctrlPr>
                                    <a:rPr lang="en-US" sz="1650" i="1">
                                      <a:latin typeface="Cambria Math" panose="02040503050406030204" pitchFamily="18" charset="0"/>
                                      <a:ea typeface="Cambria Math" panose="02040503050406030204" pitchFamily="18" charset="0"/>
                                    </a:rPr>
                                  </m:ctrlPr>
                                </m:sSupPr>
                                <m:e>
                                  <m:r>
                                    <a:rPr lang="en-US" sz="1650" i="1">
                                      <a:latin typeface="Cambria Math" panose="02040503050406030204" pitchFamily="18" charset="0"/>
                                      <a:ea typeface="Cambria Math" panose="02040503050406030204" pitchFamily="18" charset="0"/>
                                    </a:rPr>
                                    <m:t>𝑅</m:t>
                                  </m:r>
                                </m:e>
                                <m:sup>
                                  <m:r>
                                    <a:rPr lang="en-US" sz="1650" i="0">
                                      <a:latin typeface="Cambria Math" panose="02040503050406030204" pitchFamily="18" charset="0"/>
                                      <a:ea typeface="Cambria Math" panose="02040503050406030204" pitchFamily="18" charset="0"/>
                                    </a:rPr>
                                    <m:t>2</m:t>
                                  </m:r>
                                </m:sup>
                              </m:sSup>
                            </m:e>
                          </m:rad>
                        </m:den>
                      </m:f>
                      <m:r>
                        <a:rPr lang="en-US" sz="1650" i="0">
                          <a:latin typeface="Cambria Math" panose="02040503050406030204" pitchFamily="18" charset="0"/>
                          <a:ea typeface="Cambria Math" panose="02040503050406030204" pitchFamily="18" charset="0"/>
                        </a:rPr>
                        <m:t>=</m:t>
                      </m:r>
                      <m:f>
                        <m:fPr>
                          <m:ctrlPr>
                            <a:rPr lang="en-US" sz="1650" i="1">
                              <a:latin typeface="Cambria Math" panose="02040503050406030204" pitchFamily="18" charset="0"/>
                              <a:ea typeface="Cambria Math" panose="02040503050406030204" pitchFamily="18" charset="0"/>
                            </a:rPr>
                          </m:ctrlPr>
                        </m:fPr>
                        <m:num>
                          <m:r>
                            <a:rPr lang="en-US" sz="1650" i="0">
                              <a:latin typeface="Cambria Math" panose="02040503050406030204" pitchFamily="18" charset="0"/>
                              <a:ea typeface="Cambria Math" panose="02040503050406030204" pitchFamily="18" charset="0"/>
                            </a:rPr>
                            <m:t>1</m:t>
                          </m:r>
                        </m:num>
                        <m:den>
                          <m:rad>
                            <m:radPr>
                              <m:degHide m:val="on"/>
                              <m:ctrlPr>
                                <a:rPr lang="en-US" sz="1650" i="1">
                                  <a:latin typeface="Cambria Math" panose="02040503050406030204" pitchFamily="18" charset="0"/>
                                  <a:ea typeface="Cambria Math" panose="02040503050406030204" pitchFamily="18" charset="0"/>
                                </a:rPr>
                              </m:ctrlPr>
                            </m:radPr>
                            <m:deg/>
                            <m:e>
                              <m:r>
                                <a:rPr lang="en-US" sz="1650" i="0">
                                  <a:latin typeface="Cambria Math" panose="02040503050406030204" pitchFamily="18" charset="0"/>
                                  <a:ea typeface="Cambria Math" panose="02040503050406030204" pitchFamily="18" charset="0"/>
                                </a:rPr>
                                <m:t>2</m:t>
                              </m:r>
                            </m:e>
                          </m:rad>
                        </m:den>
                      </m:f>
                      <m:r>
                        <a:rPr lang="en-US" sz="1650" i="0">
                          <a:latin typeface="Cambria Math" panose="02040503050406030204" pitchFamily="18" charset="0"/>
                          <a:ea typeface="Cambria Math" panose="02040503050406030204" pitchFamily="18" charset="0"/>
                        </a:rPr>
                        <m:t>    ⟹     </m:t>
                      </m:r>
                      <m:r>
                        <a:rPr lang="en-US" sz="1650" i="1">
                          <a:latin typeface="Cambria Math" panose="02040503050406030204" pitchFamily="18" charset="0"/>
                          <a:ea typeface="Cambria Math" panose="02040503050406030204" pitchFamily="18" charset="0"/>
                        </a:rPr>
                        <m:t>𝜔</m:t>
                      </m:r>
                      <m:r>
                        <a:rPr lang="en-US" sz="1650" i="0">
                          <a:latin typeface="Cambria Math" panose="02040503050406030204" pitchFamily="18" charset="0"/>
                          <a:ea typeface="Cambria Math" panose="02040503050406030204" pitchFamily="18" charset="0"/>
                        </a:rPr>
                        <m:t>= </m:t>
                      </m:r>
                      <m:f>
                        <m:fPr>
                          <m:ctrlPr>
                            <a:rPr lang="en-US" sz="1650" i="1">
                              <a:latin typeface="Cambria Math" panose="02040503050406030204" pitchFamily="18" charset="0"/>
                              <a:ea typeface="Cambria Math" panose="02040503050406030204" pitchFamily="18" charset="0"/>
                            </a:rPr>
                          </m:ctrlPr>
                        </m:fPr>
                        <m:num>
                          <m:r>
                            <a:rPr lang="en-US" sz="1650" i="0">
                              <a:latin typeface="Cambria Math" panose="02040503050406030204" pitchFamily="18" charset="0"/>
                              <a:ea typeface="Cambria Math" panose="02040503050406030204" pitchFamily="18" charset="0"/>
                            </a:rPr>
                            <m:t>1</m:t>
                          </m:r>
                        </m:num>
                        <m:den>
                          <m:r>
                            <a:rPr lang="en-US" sz="1650" i="1">
                              <a:latin typeface="Cambria Math" panose="02040503050406030204" pitchFamily="18" charset="0"/>
                              <a:ea typeface="Cambria Math" panose="02040503050406030204" pitchFamily="18" charset="0"/>
                            </a:rPr>
                            <m:t>𝑅𝐶</m:t>
                          </m:r>
                        </m:den>
                      </m:f>
                    </m:oMath>
                  </m:oMathPara>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19" name="Rectangle 18"/>
              <p:cNvSpPr>
                <a:spLocks noRot="1" noChangeAspect="1" noMove="1" noResize="1" noEditPoints="1" noAdjustHandles="1" noChangeArrowheads="1" noChangeShapeType="1" noTextEdit="1"/>
              </p:cNvSpPr>
              <p:nvPr/>
            </p:nvSpPr>
            <p:spPr>
              <a:xfrm>
                <a:off x="1847504" y="3129424"/>
                <a:ext cx="5715000" cy="61677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1340426" y="3688910"/>
                <a:ext cx="7620000" cy="452560"/>
              </a:xfrm>
              <a:prstGeom prst="rect">
                <a:avLst/>
              </a:prstGeom>
            </p:spPr>
            <p:txBody>
              <a:bodyPr wrap="square">
                <a:spAutoFit/>
              </a:bodyPr>
              <a:lstStyle/>
              <a:p>
                <a:pPr algn="r" rtl="1"/>
                <a:r>
                  <a:rPr lang="fa-IR" sz="1650" dirty="0" smtClean="0">
                    <a:latin typeface="Cambria Math" panose="02040503050406030204" pitchFamily="18" charset="0"/>
                    <a:ea typeface="Cambria Math" panose="02040503050406030204" pitchFamily="18" charset="0"/>
                    <a:cs typeface="B Nazanin" panose="00000400000000000000" pitchFamily="2" charset="-78"/>
                  </a:rPr>
                  <a:t>برای آن که فرکانس قطع </a:t>
                </a:r>
                <a14:m>
                  <m:oMath xmlns:m="http://schemas.openxmlformats.org/officeDocument/2006/math">
                    <m:r>
                      <m:rPr>
                        <m:sty m:val="p"/>
                      </m:rPr>
                      <a:rPr lang="fa-IR" sz="1650">
                        <a:latin typeface="Cambria Math" panose="02040503050406030204" pitchFamily="18" charset="0"/>
                        <a:ea typeface="Cambria Math" panose="02040503050406030204" pitchFamily="18" charset="0"/>
                        <a:cs typeface="Cambria" panose="02040503050406030204" pitchFamily="18" charset="0"/>
                      </a:rPr>
                      <m:t>ω</m:t>
                    </m:r>
                    <m:r>
                      <a:rPr lang="en-US" sz="1650">
                        <a:latin typeface="Cambria Math" panose="02040503050406030204" pitchFamily="18" charset="0"/>
                        <a:ea typeface="Cambria Math" panose="02040503050406030204" pitchFamily="18" charset="0"/>
                        <a:cs typeface="Arial" panose="020B0604020202020204" pitchFamily="34" charset="0"/>
                      </a:rPr>
                      <m:t>=</m:t>
                    </m:r>
                    <m:f>
                      <m:fPr>
                        <m:ctrlPr>
                          <a:rPr lang="en-US" sz="1650" i="1">
                            <a:latin typeface="Cambria Math" panose="02040503050406030204" pitchFamily="18" charset="0"/>
                            <a:ea typeface="Cambria Math" panose="02040503050406030204" pitchFamily="18" charset="0"/>
                          </a:rPr>
                        </m:ctrlPr>
                      </m:fPr>
                      <m:num>
                        <m:r>
                          <a:rPr lang="en-US" sz="1650" i="1">
                            <a:latin typeface="Cambria Math" panose="02040503050406030204" pitchFamily="18" charset="0"/>
                            <a:ea typeface="Cambria Math" panose="02040503050406030204" pitchFamily="18" charset="0"/>
                            <a:cs typeface="Arial" panose="020B0604020202020204" pitchFamily="34" charset="0"/>
                          </a:rPr>
                          <m:t>1</m:t>
                        </m:r>
                      </m:num>
                      <m:den>
                        <m:r>
                          <a:rPr lang="en-US" sz="1650" i="1">
                            <a:latin typeface="Cambria Math" panose="02040503050406030204" pitchFamily="18" charset="0"/>
                            <a:ea typeface="Cambria Math" panose="02040503050406030204" pitchFamily="18" charset="0"/>
                            <a:cs typeface="Arial" panose="020B0604020202020204" pitchFamily="34" charset="0"/>
                          </a:rPr>
                          <m:t>𝑅𝐶</m:t>
                        </m:r>
                      </m:den>
                    </m:f>
                    <m:r>
                      <a:rPr lang="en-US" sz="1650" i="1">
                        <a:latin typeface="Cambria Math" panose="02040503050406030204" pitchFamily="18" charset="0"/>
                        <a:ea typeface="Cambria Math" panose="02040503050406030204" pitchFamily="18" charset="0"/>
                        <a:cs typeface="Arial" panose="020B0604020202020204" pitchFamily="34" charset="0"/>
                      </a:rPr>
                      <m:t>=</m:t>
                    </m:r>
                    <m:r>
                      <a:rPr lang="en-US" sz="1650" i="1">
                        <a:latin typeface="Cambria Math" panose="02040503050406030204" pitchFamily="18" charset="0"/>
                        <a:ea typeface="Cambria Math" panose="02040503050406030204" pitchFamily="18" charset="0"/>
                        <a:cs typeface="Arial" panose="020B0604020202020204" pitchFamily="34" charset="0"/>
                      </a:rPr>
                      <m:t>1</m:t>
                    </m:r>
                  </m:oMath>
                </a14:m>
                <a:r>
                  <a:rPr lang="fa-IR" sz="1650" dirty="0">
                    <a:latin typeface="Cambria Math" panose="02040503050406030204" pitchFamily="18" charset="0"/>
                    <a:ea typeface="Cambria Math" panose="02040503050406030204" pitchFamily="18" charset="0"/>
                    <a:cs typeface="B Nazanin" panose="00000400000000000000" pitchFamily="2" charset="-78"/>
                  </a:rPr>
                  <a:t>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باشد، </a:t>
                </a:r>
                <a:r>
                  <a:rPr lang="fa-IR" sz="1650" dirty="0">
                    <a:latin typeface="Cambria Math" panose="02040503050406030204" pitchFamily="18" charset="0"/>
                    <a:ea typeface="Cambria Math" panose="02040503050406030204" pitchFamily="18" charset="0"/>
                    <a:cs typeface="B Nazanin" panose="00000400000000000000" pitchFamily="2" charset="-78"/>
                  </a:rPr>
                  <a:t>می توان </a:t>
                </a:r>
                <a:r>
                  <a:rPr lang="en-US" sz="1650" dirty="0">
                    <a:latin typeface="Cambria Math" panose="02040503050406030204" pitchFamily="18" charset="0"/>
                    <a:ea typeface="Cambria Math" panose="02040503050406030204" pitchFamily="18" charset="0"/>
                    <a:cs typeface="B Nazanin" panose="00000400000000000000" pitchFamily="2" charset="-78"/>
                  </a:rPr>
                  <a:t>C = 1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و </a:t>
                </a:r>
                <a14:m>
                  <m:oMath xmlns:m="http://schemas.openxmlformats.org/officeDocument/2006/math">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cs typeface="Arial" panose="020B0604020202020204" pitchFamily="34" charset="0"/>
                          </a:rPr>
                          <m:t>𝑅</m:t>
                        </m:r>
                      </m:e>
                      <m:sub>
                        <m:r>
                          <a:rPr lang="en-US" sz="1650" b="0" i="1" smtClean="0">
                            <a:latin typeface="Cambria Math" panose="02040503050406030204" pitchFamily="18" charset="0"/>
                            <a:ea typeface="Cambria Math" panose="02040503050406030204" pitchFamily="18" charset="0"/>
                            <a:cs typeface="Arial" panose="020B0604020202020204" pitchFamily="34" charset="0"/>
                          </a:rPr>
                          <m:t>1</m:t>
                        </m:r>
                      </m:sub>
                    </m:sSub>
                    <m:r>
                      <a:rPr lang="en-US" sz="1650" i="1">
                        <a:latin typeface="Cambria Math" panose="02040503050406030204" pitchFamily="18" charset="0"/>
                        <a:ea typeface="Cambria Math" panose="02040503050406030204" pitchFamily="18" charset="0"/>
                        <a:cs typeface="Arial" panose="020B0604020202020204" pitchFamily="34" charset="0"/>
                      </a:rPr>
                      <m:t>= </m:t>
                    </m:r>
                    <m:sSub>
                      <m:sSubPr>
                        <m:ctrlPr>
                          <a:rPr lang="en-US" sz="1650" i="1">
                            <a:latin typeface="Cambria Math" panose="02040503050406030204" pitchFamily="18" charset="0"/>
                            <a:ea typeface="Cambria Math" panose="02040503050406030204" pitchFamily="18" charset="0"/>
                          </a:rPr>
                        </m:ctrlPr>
                      </m:sSubPr>
                      <m:e>
                        <m:r>
                          <a:rPr lang="en-US" sz="1650" i="1">
                            <a:latin typeface="Cambria Math" panose="02040503050406030204" pitchFamily="18" charset="0"/>
                            <a:ea typeface="Cambria Math" panose="02040503050406030204" pitchFamily="18" charset="0"/>
                            <a:cs typeface="Arial" panose="020B0604020202020204" pitchFamily="34" charset="0"/>
                          </a:rPr>
                          <m:t>𝑅</m:t>
                        </m:r>
                      </m:e>
                      <m:sub>
                        <m:r>
                          <a:rPr lang="en-US" sz="1650" i="1">
                            <a:latin typeface="Cambria Math" panose="02040503050406030204" pitchFamily="18" charset="0"/>
                            <a:ea typeface="Cambria Math" panose="02040503050406030204" pitchFamily="18" charset="0"/>
                            <a:cs typeface="Arial" panose="020B0604020202020204" pitchFamily="34" charset="0"/>
                          </a:rPr>
                          <m:t>2</m:t>
                        </m:r>
                      </m:sub>
                    </m:sSub>
                    <m:r>
                      <a:rPr lang="en-US" sz="1650" i="1">
                        <a:latin typeface="Cambria Math" panose="02040503050406030204" pitchFamily="18" charset="0"/>
                        <a:ea typeface="Cambria Math" panose="02040503050406030204" pitchFamily="18" charset="0"/>
                        <a:cs typeface="Arial" panose="020B0604020202020204" pitchFamily="34" charset="0"/>
                      </a:rPr>
                      <m:t>=</m:t>
                    </m:r>
                    <m:r>
                      <a:rPr lang="en-US" sz="1650" i="1">
                        <a:latin typeface="Cambria Math" panose="02040503050406030204" pitchFamily="18" charset="0"/>
                        <a:ea typeface="Cambria Math" panose="02040503050406030204" pitchFamily="18" charset="0"/>
                        <a:cs typeface="Arial" panose="020B0604020202020204" pitchFamily="34" charset="0"/>
                      </a:rPr>
                      <m:t>1</m:t>
                    </m:r>
                  </m:oMath>
                </a14:m>
                <a:r>
                  <a:rPr lang="fa-IR" sz="1650" dirty="0">
                    <a:latin typeface="Cambria Math" panose="02040503050406030204" pitchFamily="18" charset="0"/>
                    <a:ea typeface="Cambria Math" panose="02040503050406030204" pitchFamily="18" charset="0"/>
                    <a:cs typeface="B Nazanin" panose="00000400000000000000" pitchFamily="2" charset="-78"/>
                  </a:rPr>
                  <a:t> انتخاب کرد. </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21" name="Rectangle 20"/>
              <p:cNvSpPr>
                <a:spLocks noRot="1" noChangeAspect="1" noMove="1" noResize="1" noEditPoints="1" noAdjustHandles="1" noChangeArrowheads="1" noChangeShapeType="1" noTextEdit="1"/>
              </p:cNvSpPr>
              <p:nvPr/>
            </p:nvSpPr>
            <p:spPr>
              <a:xfrm>
                <a:off x="1340426" y="3688910"/>
                <a:ext cx="7620000" cy="452560"/>
              </a:xfrm>
              <a:prstGeom prst="rect">
                <a:avLst/>
              </a:prstGeom>
              <a:blipFill>
                <a:blip r:embed="rId8"/>
                <a:stretch>
                  <a:fillRect r="-480" b="-135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49826" y="4039382"/>
                <a:ext cx="8610600" cy="452496"/>
              </a:xfrm>
              <a:prstGeom prst="rect">
                <a:avLst/>
              </a:prstGeom>
            </p:spPr>
            <p:txBody>
              <a:bodyPr wrap="square">
                <a:spAutoFit/>
              </a:bodyPr>
              <a:lstStyle/>
              <a:p>
                <a:pPr algn="just" rtl="1"/>
                <a:r>
                  <a:rPr lang="fa-IR" sz="1650" dirty="0">
                    <a:latin typeface="Cambria Math" panose="02040503050406030204" pitchFamily="18" charset="0"/>
                    <a:ea typeface="Cambria Math" panose="02040503050406030204" pitchFamily="18" charset="0"/>
                    <a:cs typeface="B Nazanin" panose="00000400000000000000" pitchFamily="2" charset="-78"/>
                  </a:rPr>
                  <a:t>برای آن که فرکانس قطع </a:t>
                </a:r>
                <a:r>
                  <a:rPr lang="en-US" sz="1650" dirty="0">
                    <a:latin typeface="Cambria Math" panose="02040503050406030204" pitchFamily="18" charset="0"/>
                    <a:ea typeface="Cambria Math" panose="02040503050406030204" pitchFamily="18" charset="0"/>
                    <a:cs typeface="B Nazanin" panose="00000400000000000000" pitchFamily="2" charset="-78"/>
                  </a:rPr>
                  <a:t>1000Hz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 یا </a:t>
                </a:r>
                <a14:m>
                  <m:oMath xmlns:m="http://schemas.openxmlformats.org/officeDocument/2006/math">
                    <m:r>
                      <a:rPr lang="en-US" sz="1650" i="1">
                        <a:latin typeface="Cambria Math" panose="02040503050406030204" pitchFamily="18" charset="0"/>
                        <a:ea typeface="Cambria Math" panose="02040503050406030204" pitchFamily="18" charset="0"/>
                        <a:cs typeface="Arial" panose="020B0604020202020204" pitchFamily="34" charset="0"/>
                      </a:rPr>
                      <m:t>2</m:t>
                    </m:r>
                    <m:r>
                      <a:rPr lang="en-US" sz="1650" i="1">
                        <a:latin typeface="Cambria Math" panose="02040503050406030204" pitchFamily="18" charset="0"/>
                        <a:ea typeface="Cambria Math" panose="02040503050406030204" pitchFamily="18" charset="0"/>
                        <a:cs typeface="Arial" panose="020B0604020202020204" pitchFamily="34" charset="0"/>
                      </a:rPr>
                      <m:t>𝜋</m:t>
                    </m:r>
                    <m:r>
                      <a:rPr lang="en-US" sz="1650" i="1">
                        <a:latin typeface="Cambria Math" panose="02040503050406030204" pitchFamily="18" charset="0"/>
                        <a:ea typeface="Cambria Math" panose="02040503050406030204" pitchFamily="18" charset="0"/>
                        <a:cs typeface="Arial" panose="020B0604020202020204" pitchFamily="34" charset="0"/>
                      </a:rPr>
                      <m:t> ×</m:t>
                    </m:r>
                    <m:r>
                      <a:rPr lang="en-US" sz="1650" i="1">
                        <a:latin typeface="Cambria Math" panose="02040503050406030204" pitchFamily="18" charset="0"/>
                        <a:ea typeface="Cambria Math" panose="02040503050406030204" pitchFamily="18" charset="0"/>
                        <a:cs typeface="Arial" panose="020B0604020202020204" pitchFamily="34" charset="0"/>
                      </a:rPr>
                      <m:t>1000</m:t>
                    </m:r>
                  </m:oMath>
                </a14:m>
                <a:r>
                  <a:rPr lang="fa-IR" sz="1650" dirty="0">
                    <a:latin typeface="Cambria Math" panose="02040503050406030204" pitchFamily="18" charset="0"/>
                    <a:ea typeface="Cambria Math" panose="02040503050406030204" pitchFamily="18" charset="0"/>
                    <a:cs typeface="B Nazanin" panose="00000400000000000000" pitchFamily="2" charset="-78"/>
                  </a:rPr>
                  <a:t> رادیان بر ثانیه </a:t>
                </a:r>
                <a:r>
                  <a:rPr lang="fa-IR" sz="1650" dirty="0" smtClean="0">
                    <a:latin typeface="Cambria Math" panose="02040503050406030204" pitchFamily="18" charset="0"/>
                    <a:ea typeface="Cambria Math" panose="02040503050406030204" pitchFamily="18" charset="0"/>
                    <a:cs typeface="B Nazanin" panose="00000400000000000000" pitchFamily="2" charset="-78"/>
                  </a:rPr>
                  <a:t>باشد، </a:t>
                </a:r>
                <a:r>
                  <a:rPr lang="fa-IR" sz="1650" dirty="0">
                    <a:latin typeface="Cambria Math" panose="02040503050406030204" pitchFamily="18" charset="0"/>
                    <a:ea typeface="Cambria Math" panose="02040503050406030204" pitchFamily="18" charset="0"/>
                    <a:cs typeface="B Nazanin" panose="00000400000000000000" pitchFamily="2" charset="-78"/>
                  </a:rPr>
                  <a:t>لازم است خازن </a:t>
                </a:r>
                <a:r>
                  <a:rPr lang="en-US" sz="1650" dirty="0">
                    <a:latin typeface="Cambria Math" panose="02040503050406030204" pitchFamily="18" charset="0"/>
                    <a:ea typeface="Cambria Math" panose="02040503050406030204" pitchFamily="18" charset="0"/>
                    <a:cs typeface="B Nazanin" panose="00000400000000000000" pitchFamily="2" charset="-78"/>
                  </a:rPr>
                  <a:t>C</a:t>
                </a:r>
                <a:r>
                  <a:rPr lang="fa-IR" sz="1650" dirty="0">
                    <a:latin typeface="Cambria Math" panose="02040503050406030204" pitchFamily="18" charset="0"/>
                    <a:ea typeface="Cambria Math" panose="02040503050406030204" pitchFamily="18" charset="0"/>
                    <a:cs typeface="B Nazanin" panose="00000400000000000000" pitchFamily="2" charset="-78"/>
                  </a:rPr>
                  <a:t> به مقدار </a:t>
                </a:r>
                <a14:m>
                  <m:oMath xmlns:m="http://schemas.openxmlformats.org/officeDocument/2006/math">
                    <m:f>
                      <m:fPr>
                        <m:ctrlPr>
                          <a:rPr lang="en-US" sz="1650" i="1">
                            <a:latin typeface="Cambria Math" panose="02040503050406030204" pitchFamily="18" charset="0"/>
                            <a:ea typeface="Cambria Math" panose="02040503050406030204" pitchFamily="18" charset="0"/>
                          </a:rPr>
                        </m:ctrlPr>
                      </m:fPr>
                      <m:num>
                        <m:r>
                          <a:rPr lang="en-US" sz="1650" i="1">
                            <a:latin typeface="Cambria Math" panose="02040503050406030204" pitchFamily="18" charset="0"/>
                            <a:ea typeface="Cambria Math" panose="02040503050406030204" pitchFamily="18" charset="0"/>
                            <a:cs typeface="Arial" panose="020B0604020202020204" pitchFamily="34" charset="0"/>
                          </a:rPr>
                          <m:t>1</m:t>
                        </m:r>
                      </m:num>
                      <m:den>
                        <m:r>
                          <a:rPr lang="en-US" sz="1650" i="1">
                            <a:latin typeface="Cambria Math" panose="02040503050406030204" pitchFamily="18" charset="0"/>
                            <a:ea typeface="Cambria Math" panose="02040503050406030204" pitchFamily="18" charset="0"/>
                            <a:cs typeface="Arial" panose="020B0604020202020204" pitchFamily="34" charset="0"/>
                          </a:rPr>
                          <m:t>2</m:t>
                        </m:r>
                        <m:r>
                          <a:rPr lang="en-US" sz="1650" i="1">
                            <a:latin typeface="Cambria Math" panose="02040503050406030204" pitchFamily="18" charset="0"/>
                            <a:ea typeface="Cambria Math" panose="02040503050406030204" pitchFamily="18" charset="0"/>
                            <a:cs typeface="Arial" panose="020B0604020202020204" pitchFamily="34" charset="0"/>
                          </a:rPr>
                          <m:t>𝜋</m:t>
                        </m:r>
                        <m:r>
                          <a:rPr lang="en-US" sz="1650" i="1">
                            <a:latin typeface="Cambria Math" panose="02040503050406030204" pitchFamily="18" charset="0"/>
                            <a:ea typeface="Cambria Math" panose="02040503050406030204" pitchFamily="18" charset="0"/>
                            <a:cs typeface="Arial" panose="020B0604020202020204" pitchFamily="34" charset="0"/>
                          </a:rPr>
                          <m:t> ×</m:t>
                        </m:r>
                        <m:r>
                          <a:rPr lang="en-US" sz="1650" i="1">
                            <a:latin typeface="Cambria Math" panose="02040503050406030204" pitchFamily="18" charset="0"/>
                            <a:ea typeface="Cambria Math" panose="02040503050406030204" pitchFamily="18" charset="0"/>
                            <a:cs typeface="Arial" panose="020B0604020202020204" pitchFamily="34" charset="0"/>
                          </a:rPr>
                          <m:t>1000</m:t>
                        </m:r>
                      </m:den>
                    </m:f>
                  </m:oMath>
                </a14:m>
                <a:r>
                  <a:rPr lang="fa-IR" sz="1650" dirty="0">
                    <a:latin typeface="Cambria Math" panose="02040503050406030204" pitchFamily="18" charset="0"/>
                    <a:ea typeface="Cambria Math" panose="02040503050406030204" pitchFamily="18" charset="0"/>
                    <a:cs typeface="B Nazanin" panose="00000400000000000000" pitchFamily="2" charset="-78"/>
                  </a:rPr>
                  <a:t> تغییر کند. </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23" name="Rectangle 22"/>
              <p:cNvSpPr>
                <a:spLocks noRot="1" noChangeAspect="1" noMove="1" noResize="1" noEditPoints="1" noAdjustHandles="1" noChangeArrowheads="1" noChangeShapeType="1" noTextEdit="1"/>
              </p:cNvSpPr>
              <p:nvPr/>
            </p:nvSpPr>
            <p:spPr>
              <a:xfrm>
                <a:off x="349826" y="4039382"/>
                <a:ext cx="8610600" cy="452496"/>
              </a:xfrm>
              <a:prstGeom prst="rect">
                <a:avLst/>
              </a:prstGeom>
              <a:blipFill>
                <a:blip r:embed="rId9"/>
                <a:stretch>
                  <a:fillRect r="-354" b="-121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1847504" y="4457461"/>
                <a:ext cx="5372100" cy="452496"/>
              </a:xfrm>
              <a:prstGeom prst="rect">
                <a:avLst/>
              </a:prstGeom>
            </p:spPr>
            <p:txBody>
              <a:bodyPr wrap="square">
                <a:spAutoFit/>
              </a:bodyPr>
              <a:lstStyle/>
              <a:p>
                <a:pPr algn="ctr" rtl="1"/>
                <a14:m>
                  <m:oMath xmlns:m="http://schemas.openxmlformats.org/officeDocument/2006/math">
                    <m:r>
                      <a:rPr lang="en-US" sz="1650" i="1" smtClean="0">
                        <a:latin typeface="Cambria Math" panose="02040503050406030204" pitchFamily="18" charset="0"/>
                        <a:ea typeface="Cambria Math" panose="02040503050406030204" pitchFamily="18" charset="0"/>
                        <a:cs typeface="Arial" panose="020B0604020202020204" pitchFamily="34" charset="0"/>
                      </a:rPr>
                      <m:t>0</m:t>
                    </m:r>
                    <m:r>
                      <a:rPr lang="en-US" sz="1650" i="1" smtClean="0">
                        <a:latin typeface="Cambria Math" panose="02040503050406030204" pitchFamily="18" charset="0"/>
                        <a:ea typeface="Cambria Math" panose="02040503050406030204" pitchFamily="18" charset="0"/>
                        <a:cs typeface="Arial" panose="020B0604020202020204" pitchFamily="34" charset="0"/>
                      </a:rPr>
                      <m:t>.</m:t>
                    </m:r>
                    <m:r>
                      <a:rPr lang="en-US" sz="1650" i="1" smtClean="0">
                        <a:latin typeface="Cambria Math" panose="02040503050406030204" pitchFamily="18" charset="0"/>
                        <a:ea typeface="Cambria Math" panose="02040503050406030204" pitchFamily="18" charset="0"/>
                        <a:cs typeface="Arial" panose="020B0604020202020204" pitchFamily="34" charset="0"/>
                      </a:rPr>
                      <m:t>01</m:t>
                    </m:r>
                    <m:r>
                      <a:rPr lang="en-US" sz="1650" i="1" smtClean="0">
                        <a:latin typeface="Cambria Math" panose="02040503050406030204" pitchFamily="18" charset="0"/>
                        <a:ea typeface="Cambria Math" panose="02040503050406030204" pitchFamily="18" charset="0"/>
                        <a:cs typeface="Arial" panose="020B0604020202020204" pitchFamily="34" charset="0"/>
                      </a:rPr>
                      <m:t> × </m:t>
                    </m:r>
                    <m:sSup>
                      <m:sSupPr>
                        <m:ctrlPr>
                          <a:rPr lang="en-US" sz="1650" i="1">
                            <a:latin typeface="Cambria Math" panose="02040503050406030204" pitchFamily="18" charset="0"/>
                            <a:ea typeface="Cambria Math" panose="02040503050406030204" pitchFamily="18" charset="0"/>
                          </a:rPr>
                        </m:ctrlPr>
                      </m:sSupPr>
                      <m:e>
                        <m:r>
                          <a:rPr lang="en-US" sz="1650" i="1">
                            <a:latin typeface="Cambria Math" panose="02040503050406030204" pitchFamily="18" charset="0"/>
                            <a:ea typeface="Cambria Math" panose="02040503050406030204" pitchFamily="18" charset="0"/>
                            <a:cs typeface="Arial" panose="020B0604020202020204" pitchFamily="34" charset="0"/>
                          </a:rPr>
                          <m:t>10</m:t>
                        </m:r>
                      </m:e>
                      <m:sup>
                        <m:r>
                          <a:rPr lang="en-US" sz="1650" i="1">
                            <a:latin typeface="Cambria Math" panose="02040503050406030204" pitchFamily="18" charset="0"/>
                            <a:ea typeface="Cambria Math" panose="02040503050406030204" pitchFamily="18" charset="0"/>
                            <a:cs typeface="Arial" panose="020B0604020202020204" pitchFamily="34" charset="0"/>
                          </a:rPr>
                          <m:t>−</m:t>
                        </m:r>
                        <m:r>
                          <a:rPr lang="en-US" sz="1650" i="1">
                            <a:latin typeface="Cambria Math" panose="02040503050406030204" pitchFamily="18" charset="0"/>
                            <a:ea typeface="Cambria Math" panose="02040503050406030204" pitchFamily="18" charset="0"/>
                            <a:cs typeface="Arial" panose="020B0604020202020204" pitchFamily="34" charset="0"/>
                          </a:rPr>
                          <m:t>6</m:t>
                        </m:r>
                      </m:sup>
                    </m:sSup>
                    <m:r>
                      <a:rPr lang="en-US" sz="1650" i="1">
                        <a:latin typeface="Cambria Math" panose="02040503050406030204" pitchFamily="18" charset="0"/>
                        <a:ea typeface="Cambria Math" panose="02040503050406030204" pitchFamily="18" charset="0"/>
                        <a:cs typeface="Arial" panose="020B0604020202020204" pitchFamily="34" charset="0"/>
                      </a:rPr>
                      <m:t>=</m:t>
                    </m:r>
                    <m:f>
                      <m:fPr>
                        <m:ctrlPr>
                          <a:rPr lang="en-US" sz="1650" i="1">
                            <a:latin typeface="Cambria Math" panose="02040503050406030204" pitchFamily="18" charset="0"/>
                            <a:ea typeface="Cambria Math" panose="02040503050406030204" pitchFamily="18" charset="0"/>
                          </a:rPr>
                        </m:ctrlPr>
                      </m:fPr>
                      <m:num>
                        <m:r>
                          <a:rPr lang="en-US" sz="1650" i="1">
                            <a:latin typeface="Cambria Math" panose="02040503050406030204" pitchFamily="18" charset="0"/>
                            <a:ea typeface="Cambria Math" panose="02040503050406030204" pitchFamily="18" charset="0"/>
                            <a:cs typeface="Arial" panose="020B0604020202020204" pitchFamily="34" charset="0"/>
                          </a:rPr>
                          <m:t>1</m:t>
                        </m:r>
                      </m:num>
                      <m:den>
                        <m:r>
                          <a:rPr lang="en-US" sz="1650" i="1">
                            <a:latin typeface="Cambria Math" panose="02040503050406030204" pitchFamily="18" charset="0"/>
                            <a:ea typeface="Cambria Math" panose="02040503050406030204" pitchFamily="18" charset="0"/>
                            <a:cs typeface="Arial" panose="020B0604020202020204" pitchFamily="34" charset="0"/>
                          </a:rPr>
                          <m:t>𝑘</m:t>
                        </m:r>
                      </m:den>
                    </m:f>
                    <m:r>
                      <a:rPr lang="en-US" sz="1650" i="1">
                        <a:latin typeface="Cambria Math" panose="02040503050406030204" pitchFamily="18" charset="0"/>
                        <a:ea typeface="Cambria Math" panose="02040503050406030204" pitchFamily="18" charset="0"/>
                        <a:cs typeface="Arial" panose="020B0604020202020204" pitchFamily="34" charset="0"/>
                      </a:rPr>
                      <m:t>× </m:t>
                    </m:r>
                    <m:f>
                      <m:fPr>
                        <m:ctrlPr>
                          <a:rPr lang="en-US" sz="1650" i="1">
                            <a:latin typeface="Cambria Math" panose="02040503050406030204" pitchFamily="18" charset="0"/>
                            <a:ea typeface="Cambria Math" panose="02040503050406030204" pitchFamily="18" charset="0"/>
                          </a:rPr>
                        </m:ctrlPr>
                      </m:fPr>
                      <m:num>
                        <m:r>
                          <a:rPr lang="en-US" sz="1650" b="0" i="1" smtClean="0">
                            <a:latin typeface="Cambria Math" panose="02040503050406030204" pitchFamily="18" charset="0"/>
                            <a:ea typeface="Cambria Math" panose="02040503050406030204" pitchFamily="18" charset="0"/>
                          </a:rPr>
                          <m:t>1</m:t>
                        </m:r>
                      </m:num>
                      <m:den>
                        <m:r>
                          <a:rPr lang="en-US" sz="1650" i="1">
                            <a:latin typeface="Cambria Math" panose="02040503050406030204" pitchFamily="18" charset="0"/>
                            <a:ea typeface="Cambria Math" panose="02040503050406030204" pitchFamily="18" charset="0"/>
                            <a:cs typeface="Arial" panose="020B0604020202020204" pitchFamily="34" charset="0"/>
                          </a:rPr>
                          <m:t>2</m:t>
                        </m:r>
                        <m:r>
                          <a:rPr lang="en-US" sz="1650" i="1">
                            <a:latin typeface="Cambria Math" panose="02040503050406030204" pitchFamily="18" charset="0"/>
                            <a:ea typeface="Cambria Math" panose="02040503050406030204" pitchFamily="18" charset="0"/>
                            <a:cs typeface="Arial" panose="020B0604020202020204" pitchFamily="34" charset="0"/>
                          </a:rPr>
                          <m:t>𝜋</m:t>
                        </m:r>
                        <m:r>
                          <a:rPr lang="en-US" sz="1650" i="1">
                            <a:latin typeface="Cambria Math" panose="02040503050406030204" pitchFamily="18" charset="0"/>
                            <a:ea typeface="Cambria Math" panose="02040503050406030204" pitchFamily="18" charset="0"/>
                            <a:cs typeface="Arial" panose="020B0604020202020204" pitchFamily="34" charset="0"/>
                          </a:rPr>
                          <m:t> ×</m:t>
                        </m:r>
                        <m:r>
                          <a:rPr lang="en-US" sz="1650" i="1">
                            <a:latin typeface="Cambria Math" panose="02040503050406030204" pitchFamily="18" charset="0"/>
                            <a:ea typeface="Cambria Math" panose="02040503050406030204" pitchFamily="18" charset="0"/>
                            <a:cs typeface="Arial" panose="020B0604020202020204" pitchFamily="34" charset="0"/>
                          </a:rPr>
                          <m:t>1000</m:t>
                        </m:r>
                      </m:den>
                    </m:f>
                    <m:r>
                      <a:rPr lang="en-US" sz="1650" i="1">
                        <a:latin typeface="Cambria Math" panose="02040503050406030204" pitchFamily="18" charset="0"/>
                        <a:ea typeface="Cambria Math" panose="02040503050406030204" pitchFamily="18" charset="0"/>
                        <a:cs typeface="Arial" panose="020B0604020202020204" pitchFamily="34" charset="0"/>
                      </a:rPr>
                      <m:t> ×</m:t>
                    </m:r>
                    <m:r>
                      <a:rPr lang="en-US" sz="1650" i="1">
                        <a:latin typeface="Cambria Math" panose="02040503050406030204" pitchFamily="18" charset="0"/>
                        <a:ea typeface="Cambria Math" panose="02040503050406030204" pitchFamily="18" charset="0"/>
                        <a:cs typeface="Arial" panose="020B0604020202020204" pitchFamily="34" charset="0"/>
                      </a:rPr>
                      <m:t>1</m:t>
                    </m:r>
                  </m:oMath>
                </a14:m>
                <a:r>
                  <a:rPr lang="fa-IR" sz="1650" dirty="0">
                    <a:latin typeface="Cambria Math" panose="02040503050406030204" pitchFamily="18" charset="0"/>
                    <a:ea typeface="Cambria Math" panose="02040503050406030204" pitchFamily="18" charset="0"/>
                    <a:cs typeface="B Nazanin" panose="00000400000000000000" pitchFamily="2" charset="-78"/>
                  </a:rPr>
                  <a:t> = ظرفیت جدید </a:t>
                </a:r>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25" name="Rectangle 24"/>
              <p:cNvSpPr>
                <a:spLocks noRot="1" noChangeAspect="1" noMove="1" noResize="1" noEditPoints="1" noAdjustHandles="1" noChangeArrowheads="1" noChangeShapeType="1" noTextEdit="1"/>
              </p:cNvSpPr>
              <p:nvPr/>
            </p:nvSpPr>
            <p:spPr>
              <a:xfrm>
                <a:off x="1847504" y="4457461"/>
                <a:ext cx="5372100" cy="452496"/>
              </a:xfrm>
              <a:prstGeom prst="rect">
                <a:avLst/>
              </a:prstGeom>
              <a:blipFill>
                <a:blip r:embed="rId10"/>
                <a:stretch>
                  <a:fillRect b="-13514"/>
                </a:stretch>
              </a:blipFill>
            </p:spPr>
            <p:txBody>
              <a:bodyPr/>
              <a:lstStyle/>
              <a:p>
                <a:r>
                  <a:rPr lang="en-US">
                    <a:noFill/>
                  </a:rPr>
                  <a:t> </a:t>
                </a:r>
              </a:p>
            </p:txBody>
          </p:sp>
        </mc:Fallback>
      </mc:AlternateContent>
      <p:sp>
        <p:nvSpPr>
          <p:cNvPr id="27" name="Rectangle 26"/>
          <p:cNvSpPr/>
          <p:nvPr/>
        </p:nvSpPr>
        <p:spPr>
          <a:xfrm>
            <a:off x="4883035" y="4761531"/>
            <a:ext cx="4161717" cy="473206"/>
          </a:xfrm>
          <a:prstGeom prst="rect">
            <a:avLst/>
          </a:prstGeom>
        </p:spPr>
        <p:txBody>
          <a:bodyPr wrap="none">
            <a:spAutoFit/>
          </a:bodyPr>
          <a:lstStyle/>
          <a:p>
            <a:pPr algn="just" rtl="1">
              <a:lnSpc>
                <a:spcPct val="150000"/>
              </a:lnSpc>
              <a:spcAft>
                <a:spcPts val="800"/>
              </a:spcAft>
            </a:pPr>
            <a:r>
              <a:rPr lang="en-US" sz="1650" kern="100" dirty="0">
                <a:latin typeface="Cambria Math" panose="02040503050406030204" pitchFamily="18" charset="0"/>
                <a:ea typeface="Cambria Math" panose="02040503050406030204" pitchFamily="18" charset="0"/>
                <a:cs typeface="B Nazanin" panose="00000400000000000000" pitchFamily="2" charset="-78"/>
              </a:rPr>
              <a:t>K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 </a:t>
            </a:r>
            <a:r>
              <a:rPr lang="fa-IR" sz="1650" b="1" kern="100" dirty="0" smtClean="0">
                <a:latin typeface="Cambria Math" panose="02040503050406030204" pitchFamily="18" charset="0"/>
                <a:ea typeface="Cambria Math" panose="02040503050406030204" pitchFamily="18" charset="0"/>
                <a:cs typeface="B Nazanin" panose="00000400000000000000" pitchFamily="2" charset="-78"/>
              </a:rPr>
              <a:t>ضریب </a:t>
            </a:r>
            <a:r>
              <a:rPr lang="fa-IR" sz="1650" b="1" kern="100" dirty="0">
                <a:latin typeface="Cambria Math" panose="02040503050406030204" pitchFamily="18" charset="0"/>
                <a:ea typeface="Cambria Math" panose="02040503050406030204" pitchFamily="18" charset="0"/>
                <a:cs typeface="B Nazanin" panose="00000400000000000000" pitchFamily="2" charset="-78"/>
              </a:rPr>
              <a:t>تغییر امپدانس</a:t>
            </a:r>
            <a:r>
              <a:rPr lang="fa-IR" sz="1650" kern="100" dirty="0">
                <a:latin typeface="Cambria Math" panose="02040503050406030204" pitchFamily="18" charset="0"/>
                <a:ea typeface="Cambria Math" panose="02040503050406030204" pitchFamily="18" charset="0"/>
                <a:cs typeface="B Nazanin" panose="00000400000000000000" pitchFamily="2" charset="-78"/>
              </a:rPr>
              <a:t> است که از این جا تعیین می شود:</a:t>
            </a:r>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29" name="Rectangle 28"/>
              <p:cNvSpPr/>
              <p:nvPr/>
            </p:nvSpPr>
            <p:spPr>
              <a:xfrm>
                <a:off x="3253756" y="4998134"/>
                <a:ext cx="2727926" cy="5693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50" i="1">
                          <a:latin typeface="Cambria Math" panose="02040503050406030204" pitchFamily="18" charset="0"/>
                          <a:ea typeface="Cambria Math" panose="02040503050406030204" pitchFamily="18" charset="0"/>
                        </a:rPr>
                        <m:t>𝑘</m:t>
                      </m:r>
                      <m:r>
                        <a:rPr lang="en-US" sz="1650" i="0">
                          <a:latin typeface="Cambria Math" panose="02040503050406030204" pitchFamily="18" charset="0"/>
                          <a:ea typeface="Cambria Math" panose="02040503050406030204" pitchFamily="18" charset="0"/>
                        </a:rPr>
                        <m:t>= </m:t>
                      </m:r>
                      <m:f>
                        <m:fPr>
                          <m:ctrlPr>
                            <a:rPr lang="en-US" sz="1650" i="1">
                              <a:latin typeface="Cambria Math" panose="02040503050406030204" pitchFamily="18" charset="0"/>
                              <a:ea typeface="Cambria Math" panose="02040503050406030204" pitchFamily="18" charset="0"/>
                            </a:rPr>
                          </m:ctrlPr>
                        </m:fPr>
                        <m:num>
                          <m:r>
                            <a:rPr lang="en-US" sz="1650" i="0">
                              <a:latin typeface="Cambria Math" panose="02040503050406030204" pitchFamily="18" charset="0"/>
                              <a:ea typeface="Cambria Math" panose="02040503050406030204" pitchFamily="18" charset="0"/>
                            </a:rPr>
                            <m:t>1</m:t>
                          </m:r>
                        </m:num>
                        <m:den>
                          <m:r>
                            <a:rPr lang="en-US" sz="1650" i="0">
                              <a:latin typeface="Cambria Math" panose="02040503050406030204" pitchFamily="18" charset="0"/>
                              <a:ea typeface="Cambria Math" panose="02040503050406030204" pitchFamily="18" charset="0"/>
                            </a:rPr>
                            <m:t>2</m:t>
                          </m:r>
                          <m:r>
                            <a:rPr lang="en-US" sz="1650" i="1">
                              <a:latin typeface="Cambria Math" panose="02040503050406030204" pitchFamily="18" charset="0"/>
                              <a:ea typeface="Cambria Math" panose="02040503050406030204" pitchFamily="18" charset="0"/>
                            </a:rPr>
                            <m:t>𝜋</m:t>
                          </m:r>
                          <m:r>
                            <a:rPr lang="en-US" sz="1650" i="0">
                              <a:latin typeface="Cambria Math" panose="02040503050406030204" pitchFamily="18" charset="0"/>
                              <a:ea typeface="Cambria Math" panose="02040503050406030204" pitchFamily="18" charset="0"/>
                            </a:rPr>
                            <m:t> × </m:t>
                          </m:r>
                          <m:sSup>
                            <m:sSupPr>
                              <m:ctrlPr>
                                <a:rPr lang="en-US" sz="1650" i="1">
                                  <a:latin typeface="Cambria Math" panose="02040503050406030204" pitchFamily="18" charset="0"/>
                                  <a:ea typeface="Cambria Math" panose="02040503050406030204" pitchFamily="18" charset="0"/>
                                </a:rPr>
                              </m:ctrlPr>
                            </m:sSupPr>
                            <m:e>
                              <m:r>
                                <a:rPr lang="en-US" sz="1650" i="0">
                                  <a:latin typeface="Cambria Math" panose="02040503050406030204" pitchFamily="18" charset="0"/>
                                  <a:ea typeface="Cambria Math" panose="02040503050406030204" pitchFamily="18" charset="0"/>
                                </a:rPr>
                                <m:t>10</m:t>
                              </m:r>
                            </m:e>
                            <m:sup>
                              <m:r>
                                <a:rPr lang="en-US" sz="1650" i="0">
                                  <a:latin typeface="Cambria Math" panose="02040503050406030204" pitchFamily="18" charset="0"/>
                                  <a:ea typeface="Cambria Math" panose="02040503050406030204" pitchFamily="18" charset="0"/>
                                </a:rPr>
                                <m:t>−</m:t>
                              </m:r>
                              <m:r>
                                <a:rPr lang="en-US" sz="1650" i="0">
                                  <a:latin typeface="Cambria Math" panose="02040503050406030204" pitchFamily="18" charset="0"/>
                                  <a:ea typeface="Cambria Math" panose="02040503050406030204" pitchFamily="18" charset="0"/>
                                </a:rPr>
                                <m:t>5</m:t>
                              </m:r>
                            </m:sup>
                          </m:sSup>
                        </m:den>
                      </m:f>
                      <m:r>
                        <a:rPr lang="en-US" sz="1650" i="0">
                          <a:latin typeface="Cambria Math" panose="02040503050406030204" pitchFamily="18" charset="0"/>
                          <a:ea typeface="Cambria Math" panose="02040503050406030204" pitchFamily="18" charset="0"/>
                        </a:rPr>
                        <m:t>=</m:t>
                      </m:r>
                      <m:r>
                        <a:rPr lang="en-US" sz="1650" i="0">
                          <a:latin typeface="Cambria Math" panose="02040503050406030204" pitchFamily="18" charset="0"/>
                          <a:ea typeface="Cambria Math" panose="02040503050406030204" pitchFamily="18" charset="0"/>
                        </a:rPr>
                        <m:t>15915</m:t>
                      </m:r>
                      <m:r>
                        <a:rPr lang="en-US" sz="1650" i="0">
                          <a:latin typeface="Cambria Math" panose="02040503050406030204" pitchFamily="18" charset="0"/>
                          <a:ea typeface="Cambria Math" panose="02040503050406030204" pitchFamily="18" charset="0"/>
                        </a:rPr>
                        <m:t>.</m:t>
                      </m:r>
                      <m:r>
                        <a:rPr lang="en-US" sz="1650" i="0">
                          <a:latin typeface="Cambria Math" panose="02040503050406030204" pitchFamily="18" charset="0"/>
                          <a:ea typeface="Cambria Math" panose="02040503050406030204" pitchFamily="18" charset="0"/>
                        </a:rPr>
                        <m:t>5</m:t>
                      </m:r>
                    </m:oMath>
                  </m:oMathPara>
                </a14:m>
                <a:endParaRPr lang="en-US" sz="165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29" name="Rectangle 28"/>
              <p:cNvSpPr>
                <a:spLocks noRot="1" noChangeAspect="1" noMove="1" noResize="1" noEditPoints="1" noAdjustHandles="1" noChangeArrowheads="1" noChangeShapeType="1" noTextEdit="1"/>
              </p:cNvSpPr>
              <p:nvPr/>
            </p:nvSpPr>
            <p:spPr>
              <a:xfrm>
                <a:off x="3253756" y="4998134"/>
                <a:ext cx="2727926" cy="56938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364375" y="5509260"/>
                <a:ext cx="8610600" cy="736933"/>
              </a:xfrm>
              <a:prstGeom prst="rect">
                <a:avLst/>
              </a:prstGeom>
            </p:spPr>
            <p:txBody>
              <a:bodyPr wrap="square">
                <a:spAutoFit/>
              </a:bodyPr>
              <a:lstStyle/>
              <a:p>
                <a:pPr algn="just" rtl="1"/>
                <a:r>
                  <a:rPr lang="fa-IR" sz="1650" kern="100" dirty="0">
                    <a:latin typeface="Cambria Math" panose="02040503050406030204" pitchFamily="18" charset="0"/>
                    <a:ea typeface="Cambria Math" panose="02040503050406030204" pitchFamily="18" charset="0"/>
                    <a:cs typeface="B Nazanin" panose="00000400000000000000" pitchFamily="2" charset="-78"/>
                  </a:rPr>
                  <a:t>در این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صورت، </a:t>
                </a:r>
                <a:r>
                  <a:rPr lang="fa-IR" sz="1650" kern="100" dirty="0">
                    <a:latin typeface="Cambria Math" panose="02040503050406030204" pitchFamily="18" charset="0"/>
                    <a:ea typeface="Cambria Math" panose="02040503050406030204" pitchFamily="18" charset="0"/>
                    <a:cs typeface="B Nazanin" panose="00000400000000000000" pitchFamily="2" charset="-78"/>
                  </a:rPr>
                  <a:t>مقدار جدید </a:t>
                </a:r>
                <a:r>
                  <a:rPr lang="en-US" sz="1650" kern="100" dirty="0">
                    <a:latin typeface="Cambria Math" panose="02040503050406030204" pitchFamily="18" charset="0"/>
                    <a:ea typeface="Cambria Math" panose="02040503050406030204" pitchFamily="18" charset="0"/>
                    <a:cs typeface="B Nazanin" panose="00000400000000000000" pitchFamily="2" charset="-78"/>
                  </a:rPr>
                  <a:t>R</a:t>
                </a:r>
                <a:r>
                  <a:rPr lang="en-US" sz="1650" kern="100" baseline="-25000" dirty="0">
                    <a:latin typeface="Cambria Math" panose="02040503050406030204" pitchFamily="18" charset="0"/>
                    <a:ea typeface="Cambria Math" panose="02040503050406030204" pitchFamily="18" charset="0"/>
                    <a:cs typeface="B Nazanin" panose="00000400000000000000" pitchFamily="2" charset="-78"/>
                  </a:rPr>
                  <a:t>2</a:t>
                </a:r>
                <a:r>
                  <a:rPr lang="fa-IR" sz="1650" kern="100" dirty="0">
                    <a:latin typeface="Cambria Math" panose="02040503050406030204" pitchFamily="18" charset="0"/>
                    <a:ea typeface="Cambria Math" panose="02040503050406030204" pitchFamily="18" charset="0"/>
                    <a:cs typeface="B Nazanin" panose="00000400000000000000" pitchFamily="2" charset="-78"/>
                  </a:rPr>
                  <a:t>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برابر با </a:t>
                </a:r>
                <a:r>
                  <a:rPr lang="en-US" sz="1650" kern="100" dirty="0">
                    <a:latin typeface="Cambria Math" panose="02040503050406030204" pitchFamily="18" charset="0"/>
                    <a:ea typeface="Cambria Math" panose="02040503050406030204" pitchFamily="18" charset="0"/>
                    <a:cs typeface="B Nazanin" panose="00000400000000000000" pitchFamily="2" charset="-78"/>
                  </a:rPr>
                  <a:t>R</a:t>
                </a:r>
                <a:r>
                  <a:rPr lang="en-US" sz="1650" kern="100" baseline="-25000" dirty="0">
                    <a:latin typeface="Cambria Math" panose="02040503050406030204" pitchFamily="18" charset="0"/>
                    <a:ea typeface="Cambria Math" panose="02040503050406030204" pitchFamily="18" charset="0"/>
                    <a:cs typeface="B Nazanin" panose="00000400000000000000" pitchFamily="2" charset="-78"/>
                  </a:rPr>
                  <a:t>2</a:t>
                </a:r>
                <a:r>
                  <a:rPr lang="en-US" sz="1650" kern="100" dirty="0">
                    <a:latin typeface="Cambria Math" panose="02040503050406030204" pitchFamily="18" charset="0"/>
                    <a:ea typeface="Cambria Math" panose="02040503050406030204" pitchFamily="18" charset="0"/>
                    <a:cs typeface="B Nazanin" panose="00000400000000000000" pitchFamily="2" charset="-78"/>
                  </a:rPr>
                  <a:t> = 15915.5</a:t>
                </a:r>
                <a:r>
                  <a:rPr lang="fa-IR" sz="1650" kern="100" dirty="0">
                    <a:latin typeface="Cambria Math" panose="02040503050406030204" pitchFamily="18" charset="0"/>
                    <a:ea typeface="Cambria Math" panose="02040503050406030204" pitchFamily="18" charset="0"/>
                    <a:cs typeface="B Nazanin" panose="00000400000000000000" pitchFamily="2" charset="-78"/>
                  </a:rPr>
                  <a:t> خواهد بود. </a:t>
                </a:r>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a:p>
                <a:pPr algn="just" rtl="1"/>
                <a:r>
                  <a:rPr lang="fa-IR" sz="1650" kern="100" dirty="0">
                    <a:latin typeface="Cambria Math" panose="02040503050406030204" pitchFamily="18" charset="0"/>
                    <a:ea typeface="Cambria Math" panose="02040503050406030204" pitchFamily="18" charset="0"/>
                    <a:cs typeface="B Nazanin" panose="00000400000000000000" pitchFamily="2" charset="-78"/>
                  </a:rPr>
                  <a:t>برای داشتن بهره باند گذر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برابر با </a:t>
                </a:r>
                <a:r>
                  <a:rPr lang="fa-IR" sz="1650" kern="100" dirty="0">
                    <a:latin typeface="Cambria Math" panose="02040503050406030204" pitchFamily="18" charset="0"/>
                    <a:ea typeface="Cambria Math" panose="02040503050406030204" pitchFamily="18" charset="0"/>
                    <a:cs typeface="B Nazanin" panose="00000400000000000000" pitchFamily="2" charset="-78"/>
                  </a:rPr>
                  <a:t>5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(یعنی </a:t>
                </a:r>
                <a14:m>
                  <m:oMath xmlns:m="http://schemas.openxmlformats.org/officeDocument/2006/math">
                    <m:f>
                      <m:fPr>
                        <m:ctrlPr>
                          <a:rPr lang="en-US" sz="1650" i="1" kern="100">
                            <a:latin typeface="Cambria Math" panose="02040503050406030204" pitchFamily="18" charset="0"/>
                            <a:ea typeface="Cambria Math" panose="02040503050406030204" pitchFamily="18" charset="0"/>
                            <a:cs typeface="Arial" panose="020B0604020202020204" pitchFamily="34" charset="0"/>
                          </a:rPr>
                        </m:ctrlPr>
                      </m:fPr>
                      <m:num>
                        <m:sSub>
                          <m:sSub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bPr>
                          <m:e>
                            <m:r>
                              <a:rPr lang="en-US" sz="1650" i="1" kern="100">
                                <a:latin typeface="Cambria Math" panose="02040503050406030204" pitchFamily="18" charset="0"/>
                                <a:ea typeface="Cambria Math" panose="02040503050406030204" pitchFamily="18" charset="0"/>
                                <a:cs typeface="Arial" panose="020B0604020202020204" pitchFamily="34" charset="0"/>
                              </a:rPr>
                              <m:t>𝑅</m:t>
                            </m:r>
                          </m:e>
                          <m:sub>
                            <m:r>
                              <a:rPr lang="en-US" sz="1650" i="1" kern="100">
                                <a:latin typeface="Cambria Math" panose="02040503050406030204" pitchFamily="18" charset="0"/>
                                <a:ea typeface="Cambria Math" panose="02040503050406030204" pitchFamily="18" charset="0"/>
                                <a:cs typeface="Arial" panose="020B0604020202020204" pitchFamily="34" charset="0"/>
                              </a:rPr>
                              <m:t>2</m:t>
                            </m:r>
                          </m:sub>
                        </m:sSub>
                      </m:num>
                      <m:den>
                        <m:sSub>
                          <m:sSubPr>
                            <m:ctrlPr>
                              <a:rPr lang="en-US" sz="1650" i="1" kern="100">
                                <a:latin typeface="Cambria Math" panose="02040503050406030204" pitchFamily="18" charset="0"/>
                                <a:ea typeface="Cambria Math" panose="02040503050406030204" pitchFamily="18" charset="0"/>
                                <a:cs typeface="Arial" panose="020B0604020202020204" pitchFamily="34" charset="0"/>
                              </a:rPr>
                            </m:ctrlPr>
                          </m:sSubPr>
                          <m:e>
                            <m:r>
                              <a:rPr lang="en-US" sz="1650" i="1" kern="100">
                                <a:latin typeface="Cambria Math" panose="02040503050406030204" pitchFamily="18" charset="0"/>
                                <a:ea typeface="Cambria Math" panose="02040503050406030204" pitchFamily="18" charset="0"/>
                                <a:cs typeface="Arial" panose="020B0604020202020204" pitchFamily="34" charset="0"/>
                              </a:rPr>
                              <m:t>𝑅</m:t>
                            </m:r>
                          </m:e>
                          <m:sub>
                            <m:r>
                              <a:rPr lang="en-US" sz="1650" i="1" kern="100">
                                <a:latin typeface="Cambria Math" panose="02040503050406030204" pitchFamily="18" charset="0"/>
                                <a:ea typeface="Cambria Math" panose="02040503050406030204" pitchFamily="18" charset="0"/>
                                <a:cs typeface="Arial" panose="020B0604020202020204" pitchFamily="34" charset="0"/>
                              </a:rPr>
                              <m:t>1</m:t>
                            </m:r>
                          </m:sub>
                        </m:sSub>
                      </m:den>
                    </m:f>
                  </m:oMath>
                </a14:m>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 چون </a:t>
                </a:r>
                <a:r>
                  <a:rPr lang="en-US" sz="1650" kern="100" dirty="0">
                    <a:latin typeface="Cambria Math" panose="02040503050406030204" pitchFamily="18" charset="0"/>
                    <a:ea typeface="Cambria Math" panose="02040503050406030204" pitchFamily="18" charset="0"/>
                    <a:cs typeface="B Nazanin" panose="00000400000000000000" pitchFamily="2" charset="-78"/>
                  </a:rPr>
                  <a:t>R</a:t>
                </a:r>
                <a:r>
                  <a:rPr lang="en-US" sz="1650" kern="100" baseline="-25000" dirty="0">
                    <a:latin typeface="Cambria Math" panose="02040503050406030204" pitchFamily="18" charset="0"/>
                    <a:ea typeface="Cambria Math" panose="02040503050406030204" pitchFamily="18" charset="0"/>
                    <a:cs typeface="B Nazanin" panose="00000400000000000000" pitchFamily="2" charset="-78"/>
                  </a:rPr>
                  <a:t>2</a:t>
                </a:r>
                <a:r>
                  <a:rPr lang="fa-IR" sz="1650" kern="100" dirty="0">
                    <a:latin typeface="Cambria Math" panose="02040503050406030204" pitchFamily="18" charset="0"/>
                    <a:ea typeface="Cambria Math" panose="02040503050406030204" pitchFamily="18" charset="0"/>
                    <a:cs typeface="B Nazanin" panose="00000400000000000000" pitchFamily="2" charset="-78"/>
                  </a:rPr>
                  <a:t> را نمی توانیم تغییر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دهیم، </a:t>
                </a:r>
                <a:r>
                  <a:rPr lang="fa-IR" sz="1650" kern="100" dirty="0">
                    <a:latin typeface="Cambria Math" panose="02040503050406030204" pitchFamily="18" charset="0"/>
                    <a:ea typeface="Cambria Math" panose="02040503050406030204" pitchFamily="18" charset="0"/>
                    <a:cs typeface="B Nazanin" panose="00000400000000000000" pitchFamily="2" charset="-78"/>
                  </a:rPr>
                  <a:t>کافی است </a:t>
                </a:r>
                <a:r>
                  <a:rPr lang="en-US" sz="1650" kern="100" dirty="0">
                    <a:latin typeface="Cambria Math" panose="02040503050406030204" pitchFamily="18" charset="0"/>
                    <a:ea typeface="Cambria Math" panose="02040503050406030204" pitchFamily="18" charset="0"/>
                    <a:cs typeface="B Nazanin" panose="00000400000000000000" pitchFamily="2" charset="-78"/>
                  </a:rPr>
                  <a:t>R</a:t>
                </a:r>
                <a:r>
                  <a:rPr lang="en-US" sz="1650" kern="100" baseline="-25000" dirty="0">
                    <a:latin typeface="Cambria Math" panose="02040503050406030204" pitchFamily="18" charset="0"/>
                    <a:ea typeface="Cambria Math" panose="02040503050406030204" pitchFamily="18" charset="0"/>
                    <a:cs typeface="B Nazanin" panose="00000400000000000000" pitchFamily="2" charset="-78"/>
                  </a:rPr>
                  <a:t>1</a:t>
                </a:r>
                <a:r>
                  <a:rPr lang="fa-IR" sz="1650" kern="100" dirty="0">
                    <a:latin typeface="Cambria Math" panose="02040503050406030204" pitchFamily="18" charset="0"/>
                    <a:ea typeface="Cambria Math" panose="02040503050406030204" pitchFamily="18" charset="0"/>
                    <a:cs typeface="B Nazanin" panose="00000400000000000000" pitchFamily="2" charset="-78"/>
                  </a:rPr>
                  <a:t> را 5 برابر کوچک </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کنیم. </a:t>
                </a:r>
                <a:r>
                  <a:rPr lang="fa-IR" sz="1650" kern="100" dirty="0">
                    <a:latin typeface="Cambria Math" panose="02040503050406030204" pitchFamily="18" charset="0"/>
                    <a:ea typeface="Cambria Math" panose="02040503050406030204" pitchFamily="18" charset="0"/>
                    <a:cs typeface="B Nazanin" panose="00000400000000000000" pitchFamily="2" charset="-78"/>
                  </a:rPr>
                  <a:t>یعنی</a:t>
                </a:r>
                <a:r>
                  <a:rPr lang="fa-IR" sz="1650" kern="100" dirty="0" smtClean="0">
                    <a:latin typeface="Cambria Math" panose="02040503050406030204" pitchFamily="18" charset="0"/>
                    <a:ea typeface="Cambria Math" panose="02040503050406030204" pitchFamily="18" charset="0"/>
                    <a:cs typeface="B Nazanin" panose="00000400000000000000" pitchFamily="2" charset="-78"/>
                  </a:rPr>
                  <a:t>:</a:t>
                </a:r>
                <a:endParaRPr lang="en-US" sz="1650" kern="100" dirty="0">
                  <a:effectLst/>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31" name="Rectangle 30"/>
              <p:cNvSpPr>
                <a:spLocks noRot="1" noChangeAspect="1" noMove="1" noResize="1" noEditPoints="1" noAdjustHandles="1" noChangeArrowheads="1" noChangeShapeType="1" noTextEdit="1"/>
              </p:cNvSpPr>
              <p:nvPr/>
            </p:nvSpPr>
            <p:spPr>
              <a:xfrm>
                <a:off x="364375" y="5509260"/>
                <a:ext cx="8610600" cy="736933"/>
              </a:xfrm>
              <a:prstGeom prst="rect">
                <a:avLst/>
              </a:prstGeom>
              <a:blipFill>
                <a:blip r:embed="rId12"/>
                <a:stretch>
                  <a:fillRect t="-5785" r="-425" b="-24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3007916" y="6100874"/>
                <a:ext cx="3006676" cy="657552"/>
              </a:xfrm>
              <a:prstGeom prst="rect">
                <a:avLst/>
              </a:prstGeom>
            </p:spPr>
            <p:txBody>
              <a:bodyPr wrap="square">
                <a:spAutoFit/>
              </a:bodyPr>
              <a:lstStyle/>
              <a:p>
                <a:pPr algn="just" rtl="1">
                  <a:spcAft>
                    <a:spcPts val="800"/>
                  </a:spcAft>
                </a:pPr>
                <a14:m>
                  <m:oMathPara xmlns:m="http://schemas.openxmlformats.org/officeDocument/2006/math">
                    <m:oMathParaPr>
                      <m:jc m:val="centerGroup"/>
                    </m:oMathParaPr>
                    <m:oMath xmlns:m="http://schemas.openxmlformats.org/officeDocument/2006/math">
                      <m:sSub>
                        <m:sSubPr>
                          <m:ctrlPr>
                            <a:rPr lang="en-US" sz="1600" i="1" kern="100">
                              <a:latin typeface="Cambria Math" panose="02040503050406030204" pitchFamily="18" charset="0"/>
                              <a:ea typeface="Cambria Math" panose="02040503050406030204" pitchFamily="18" charset="0"/>
                              <a:cs typeface="Arial" panose="020B0604020202020204" pitchFamily="34" charset="0"/>
                            </a:rPr>
                          </m:ctrlPr>
                        </m:sSubPr>
                        <m:e>
                          <m:r>
                            <a:rPr lang="en-US" sz="1600" i="1" kern="100">
                              <a:latin typeface="Cambria Math" panose="02040503050406030204" pitchFamily="18" charset="0"/>
                              <a:ea typeface="Cambria Math" panose="02040503050406030204" pitchFamily="18" charset="0"/>
                              <a:cs typeface="Arial" panose="020B0604020202020204" pitchFamily="34" charset="0"/>
                            </a:rPr>
                            <m:t>𝑅</m:t>
                          </m:r>
                        </m:e>
                        <m:sub>
                          <m:r>
                            <a:rPr lang="en-US" sz="1600" i="1" kern="100">
                              <a:latin typeface="Cambria Math" panose="02040503050406030204" pitchFamily="18" charset="0"/>
                              <a:ea typeface="Cambria Math" panose="02040503050406030204" pitchFamily="18" charset="0"/>
                              <a:cs typeface="Arial" panose="020B0604020202020204" pitchFamily="34" charset="0"/>
                            </a:rPr>
                            <m:t>1</m:t>
                          </m:r>
                        </m:sub>
                      </m:sSub>
                      <m:r>
                        <a:rPr lang="en-US" sz="1600" i="1" kern="100">
                          <a:latin typeface="Cambria Math" panose="02040503050406030204" pitchFamily="18" charset="0"/>
                          <a:ea typeface="Cambria Math" panose="02040503050406030204" pitchFamily="18" charset="0"/>
                          <a:cs typeface="Arial" panose="020B0604020202020204" pitchFamily="34" charset="0"/>
                        </a:rPr>
                        <m:t>=</m:t>
                      </m:r>
                      <m:f>
                        <m:fPr>
                          <m:ctrlPr>
                            <a:rPr lang="en-US" sz="1600" i="1" kern="100">
                              <a:latin typeface="Cambria Math" panose="02040503050406030204" pitchFamily="18" charset="0"/>
                              <a:ea typeface="Cambria Math" panose="02040503050406030204" pitchFamily="18" charset="0"/>
                              <a:cs typeface="Arial" panose="020B0604020202020204" pitchFamily="34" charset="0"/>
                            </a:rPr>
                          </m:ctrlPr>
                        </m:fPr>
                        <m:num>
                          <m:r>
                            <a:rPr lang="en-US" sz="1600" i="1" kern="100">
                              <a:latin typeface="Cambria Math" panose="02040503050406030204" pitchFamily="18" charset="0"/>
                              <a:ea typeface="Cambria Math" panose="02040503050406030204" pitchFamily="18" charset="0"/>
                              <a:cs typeface="Arial" panose="020B0604020202020204" pitchFamily="34" charset="0"/>
                            </a:rPr>
                            <m:t>1</m:t>
                          </m:r>
                        </m:num>
                        <m:den>
                          <m:r>
                            <a:rPr lang="en-US" sz="1600" i="1" kern="100">
                              <a:latin typeface="Cambria Math" panose="02040503050406030204" pitchFamily="18" charset="0"/>
                              <a:ea typeface="Cambria Math" panose="02040503050406030204" pitchFamily="18" charset="0"/>
                              <a:cs typeface="Arial" panose="020B0604020202020204" pitchFamily="34" charset="0"/>
                            </a:rPr>
                            <m:t>5</m:t>
                          </m:r>
                        </m:den>
                      </m:f>
                      <m:r>
                        <a:rPr lang="en-US" sz="1600" i="1" kern="100">
                          <a:latin typeface="Cambria Math" panose="02040503050406030204" pitchFamily="18" charset="0"/>
                          <a:ea typeface="Cambria Math" panose="02040503050406030204" pitchFamily="18" charset="0"/>
                          <a:cs typeface="Arial" panose="020B0604020202020204" pitchFamily="34" charset="0"/>
                        </a:rPr>
                        <m:t> ×</m:t>
                      </m:r>
                      <m:r>
                        <a:rPr lang="en-US" sz="1600" i="1" kern="100">
                          <a:latin typeface="Cambria Math" panose="02040503050406030204" pitchFamily="18" charset="0"/>
                          <a:ea typeface="Cambria Math" panose="02040503050406030204" pitchFamily="18" charset="0"/>
                          <a:cs typeface="Arial" panose="020B0604020202020204" pitchFamily="34" charset="0"/>
                        </a:rPr>
                        <m:t>15915</m:t>
                      </m:r>
                      <m:r>
                        <a:rPr lang="en-US" sz="1600" i="1" kern="100">
                          <a:latin typeface="Cambria Math" panose="02040503050406030204" pitchFamily="18" charset="0"/>
                          <a:ea typeface="Cambria Math" panose="02040503050406030204" pitchFamily="18" charset="0"/>
                          <a:cs typeface="Arial" panose="020B0604020202020204" pitchFamily="34" charset="0"/>
                        </a:rPr>
                        <m:t>.</m:t>
                      </m:r>
                      <m:r>
                        <a:rPr lang="en-US" sz="1600" i="1" kern="100">
                          <a:latin typeface="Cambria Math" panose="02040503050406030204" pitchFamily="18" charset="0"/>
                          <a:ea typeface="Cambria Math" panose="02040503050406030204" pitchFamily="18" charset="0"/>
                          <a:cs typeface="Arial" panose="020B0604020202020204" pitchFamily="34" charset="0"/>
                        </a:rPr>
                        <m:t>5</m:t>
                      </m:r>
                      <m:r>
                        <a:rPr lang="en-US" sz="1600" i="1" kern="100">
                          <a:latin typeface="Cambria Math" panose="02040503050406030204" pitchFamily="18" charset="0"/>
                          <a:ea typeface="Cambria Math" panose="02040503050406030204" pitchFamily="18" charset="0"/>
                          <a:cs typeface="Arial" panose="020B0604020202020204" pitchFamily="34" charset="0"/>
                        </a:rPr>
                        <m:t>=</m:t>
                      </m:r>
                      <m:r>
                        <a:rPr lang="en-US" sz="1600" i="1" kern="100">
                          <a:latin typeface="Cambria Math" panose="02040503050406030204" pitchFamily="18" charset="0"/>
                          <a:ea typeface="Cambria Math" panose="02040503050406030204" pitchFamily="18" charset="0"/>
                          <a:cs typeface="Arial" panose="020B0604020202020204" pitchFamily="34" charset="0"/>
                        </a:rPr>
                        <m:t>3183</m:t>
                      </m:r>
                      <m:r>
                        <a:rPr lang="en-US" sz="1600" i="1" kern="100">
                          <a:latin typeface="Cambria Math" panose="02040503050406030204" pitchFamily="18" charset="0"/>
                          <a:ea typeface="Cambria Math" panose="02040503050406030204" pitchFamily="18" charset="0"/>
                          <a:cs typeface="Arial" panose="020B0604020202020204" pitchFamily="34" charset="0"/>
                        </a:rPr>
                        <m:t>.</m:t>
                      </m:r>
                      <m:r>
                        <a:rPr lang="en-US" sz="1600" i="1" kern="100">
                          <a:latin typeface="Cambria Math" panose="02040503050406030204" pitchFamily="18" charset="0"/>
                          <a:ea typeface="Cambria Math" panose="02040503050406030204" pitchFamily="18" charset="0"/>
                          <a:cs typeface="Arial" panose="020B0604020202020204" pitchFamily="34" charset="0"/>
                        </a:rPr>
                        <m:t>1</m:t>
                      </m:r>
                      <m:r>
                        <a:rPr lang="en-US" sz="1600" i="1" kern="100">
                          <a:latin typeface="Cambria Math" panose="02040503050406030204" pitchFamily="18" charset="0"/>
                          <a:ea typeface="Cambria Math" panose="02040503050406030204" pitchFamily="18" charset="0"/>
                          <a:cs typeface="Arial" panose="020B0604020202020204" pitchFamily="34" charset="0"/>
                        </a:rPr>
                        <m:t> </m:t>
                      </m:r>
                      <m:r>
                        <m:rPr>
                          <m:sty m:val="p"/>
                        </m:rPr>
                        <a:rPr lang="en-US" sz="1600" kern="100">
                          <a:latin typeface="Cambria Math" panose="02040503050406030204" pitchFamily="18" charset="0"/>
                          <a:ea typeface="Cambria Math" panose="02040503050406030204" pitchFamily="18" charset="0"/>
                          <a:cs typeface="Arial" panose="020B0604020202020204" pitchFamily="34" charset="0"/>
                        </a:rPr>
                        <m:t>Ω</m:t>
                      </m:r>
                    </m:oMath>
                  </m:oMathPara>
                </a14:m>
                <a:endParaRPr lang="en-US" sz="1600" kern="100" dirty="0">
                  <a:latin typeface="Cambria Math" panose="02040503050406030204" pitchFamily="18" charset="0"/>
                  <a:ea typeface="Cambria Math" panose="02040503050406030204" pitchFamily="18" charset="0"/>
                  <a:cs typeface="B Nazanin" panose="00000400000000000000" pitchFamily="2" charset="-78"/>
                </a:endParaRPr>
              </a:p>
            </p:txBody>
          </p:sp>
        </mc:Choice>
        <mc:Fallback xmlns="">
          <p:sp>
            <p:nvSpPr>
              <p:cNvPr id="32" name="Rectangle 31"/>
              <p:cNvSpPr>
                <a:spLocks noRot="1" noChangeAspect="1" noMove="1" noResize="1" noEditPoints="1" noAdjustHandles="1" noChangeArrowheads="1" noChangeShapeType="1" noTextEdit="1"/>
              </p:cNvSpPr>
              <p:nvPr/>
            </p:nvSpPr>
            <p:spPr>
              <a:xfrm>
                <a:off x="3007916" y="6100874"/>
                <a:ext cx="3006676" cy="657552"/>
              </a:xfrm>
              <a:prstGeom prst="rect">
                <a:avLst/>
              </a:prstGeom>
              <a:blipFill>
                <a:blip r:embed="rId13"/>
                <a:stretch>
                  <a:fillRect/>
                </a:stretch>
              </a:blipFill>
            </p:spPr>
            <p:txBody>
              <a:bodyPr/>
              <a:lstStyle/>
              <a:p>
                <a:r>
                  <a:rPr lang="en-US">
                    <a:noFill/>
                  </a:rPr>
                  <a:t> </a:t>
                </a:r>
              </a:p>
            </p:txBody>
          </p:sp>
        </mc:Fallback>
      </mc:AlternateContent>
      <p:sp>
        <p:nvSpPr>
          <p:cNvPr id="33" name="Rectangle 32"/>
          <p:cNvSpPr/>
          <p:nvPr/>
        </p:nvSpPr>
        <p:spPr>
          <a:xfrm>
            <a:off x="1425399" y="6581798"/>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Tree>
    <p:extLst>
      <p:ext uri="{BB962C8B-B14F-4D97-AF65-F5344CB8AC3E}">
        <p14:creationId xmlns:p14="http://schemas.microsoft.com/office/powerpoint/2010/main" val="1566443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1295400" y="869777"/>
                <a:ext cx="6478859" cy="61670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b="0" i="1">
                                  <a:latin typeface="Cambria Math" panose="02040503050406030204" pitchFamily="18" charset="0"/>
                                </a:rPr>
                                <m:t>𝑑</m:t>
                              </m:r>
                            </m:e>
                            <m:sup>
                              <m:r>
                                <a:rPr lang="en-US" sz="1700" b="0" i="1">
                                  <a:latin typeface="Cambria Math" panose="02040503050406030204" pitchFamily="18" charset="0"/>
                                </a:rPr>
                                <m:t>𝑛</m:t>
                              </m:r>
                            </m:sup>
                          </m:sSup>
                          <m:r>
                            <a:rPr lang="en-US" sz="1700" b="0" i="1">
                              <a:latin typeface="Cambria Math" panose="02040503050406030204" pitchFamily="18" charset="0"/>
                            </a:rPr>
                            <m:t>𝑦</m:t>
                          </m:r>
                        </m:num>
                        <m:den>
                          <m:r>
                            <a:rPr lang="en-US" sz="1700" b="0" i="1">
                              <a:latin typeface="Cambria Math" panose="02040503050406030204" pitchFamily="18" charset="0"/>
                            </a:rPr>
                            <m:t>𝑑</m:t>
                          </m:r>
                          <m:sSup>
                            <m:sSupPr>
                              <m:ctrlPr>
                                <a:rPr lang="en-US" sz="1700" i="1">
                                  <a:latin typeface="Cambria Math" panose="02040503050406030204" pitchFamily="18" charset="0"/>
                                </a:rPr>
                              </m:ctrlPr>
                            </m:sSupPr>
                            <m:e>
                              <m:r>
                                <a:rPr lang="en-US" sz="1700" b="0" i="1">
                                  <a:latin typeface="Cambria Math" panose="02040503050406030204" pitchFamily="18" charset="0"/>
                                </a:rPr>
                                <m:t>𝑡</m:t>
                              </m:r>
                            </m:e>
                            <m:sup>
                              <m:r>
                                <a:rPr lang="en-US" sz="1700" b="0" i="1">
                                  <a:latin typeface="Cambria Math" panose="02040503050406030204" pitchFamily="18" charset="0"/>
                                </a:rPr>
                                <m:t>𝑛</m:t>
                              </m:r>
                            </m:sup>
                          </m:sSup>
                        </m:den>
                      </m:f>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𝑎</m:t>
                          </m:r>
                        </m:e>
                        <m:sub>
                          <m:r>
                            <a:rPr lang="en-US" sz="1700" b="0" i="0">
                              <a:latin typeface="Cambria Math" panose="02040503050406030204" pitchFamily="18" charset="0"/>
                            </a:rPr>
                            <m:t>1</m:t>
                          </m:r>
                        </m:sub>
                      </m:sSub>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b="0" i="1">
                                  <a:latin typeface="Cambria Math" panose="02040503050406030204" pitchFamily="18" charset="0"/>
                                </a:rPr>
                                <m:t>𝑑</m:t>
                              </m:r>
                            </m:e>
                            <m:sup>
                              <m:r>
                                <a:rPr lang="en-US" sz="1700" b="0" i="1">
                                  <a:latin typeface="Cambria Math" panose="02040503050406030204" pitchFamily="18" charset="0"/>
                                </a:rPr>
                                <m:t>𝑛</m:t>
                              </m:r>
                              <m:r>
                                <a:rPr lang="en-US" sz="1700" b="0" i="0">
                                  <a:latin typeface="Cambria Math" panose="02040503050406030204" pitchFamily="18" charset="0"/>
                                </a:rPr>
                                <m:t>−</m:t>
                              </m:r>
                              <m:r>
                                <a:rPr lang="en-US" sz="1700" b="0" i="0">
                                  <a:latin typeface="Cambria Math" panose="02040503050406030204" pitchFamily="18" charset="0"/>
                                </a:rPr>
                                <m:t>1</m:t>
                              </m:r>
                            </m:sup>
                          </m:sSup>
                          <m:r>
                            <a:rPr lang="en-US" sz="1700" b="0" i="1">
                              <a:latin typeface="Cambria Math" panose="02040503050406030204" pitchFamily="18" charset="0"/>
                            </a:rPr>
                            <m:t>𝑦</m:t>
                          </m:r>
                        </m:num>
                        <m:den>
                          <m:r>
                            <a:rPr lang="en-US" sz="1700" b="0" i="1">
                              <a:latin typeface="Cambria Math" panose="02040503050406030204" pitchFamily="18" charset="0"/>
                            </a:rPr>
                            <m:t>𝑑</m:t>
                          </m:r>
                          <m:sSup>
                            <m:sSupPr>
                              <m:ctrlPr>
                                <a:rPr lang="en-US" sz="1700" i="1">
                                  <a:latin typeface="Cambria Math" panose="02040503050406030204" pitchFamily="18" charset="0"/>
                                </a:rPr>
                              </m:ctrlPr>
                            </m:sSupPr>
                            <m:e>
                              <m:r>
                                <a:rPr lang="en-US" sz="1700" b="0" i="1">
                                  <a:latin typeface="Cambria Math" panose="02040503050406030204" pitchFamily="18" charset="0"/>
                                </a:rPr>
                                <m:t>𝑡</m:t>
                              </m:r>
                            </m:e>
                            <m:sup>
                              <m:r>
                                <a:rPr lang="en-US" sz="1700" b="0" i="1">
                                  <a:latin typeface="Cambria Math" panose="02040503050406030204" pitchFamily="18" charset="0"/>
                                </a:rPr>
                                <m:t>𝑛</m:t>
                              </m:r>
                              <m:r>
                                <a:rPr lang="en-US" sz="1700" b="0" i="0">
                                  <a:latin typeface="Cambria Math" panose="02040503050406030204" pitchFamily="18" charset="0"/>
                                </a:rPr>
                                <m:t>−</m:t>
                              </m:r>
                              <m:r>
                                <a:rPr lang="en-US" sz="1700" b="0" i="0">
                                  <a:latin typeface="Cambria Math" panose="02040503050406030204" pitchFamily="18" charset="0"/>
                                </a:rPr>
                                <m:t>1</m:t>
                              </m:r>
                            </m:sup>
                          </m:sSup>
                        </m:den>
                      </m:f>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𝑎</m:t>
                          </m:r>
                        </m:e>
                        <m:sub>
                          <m:r>
                            <a:rPr lang="en-US" sz="1700" b="0" i="1">
                              <a:latin typeface="Cambria Math" panose="02040503050406030204" pitchFamily="18" charset="0"/>
                            </a:rPr>
                            <m:t>𝑛</m:t>
                          </m:r>
                        </m:sub>
                      </m:sSub>
                      <m:r>
                        <a:rPr lang="en-US" sz="1700" b="0" i="1">
                          <a:latin typeface="Cambria Math" panose="02040503050406030204" pitchFamily="18" charset="0"/>
                        </a:rPr>
                        <m:t>𝑦</m:t>
                      </m:r>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𝑏</m:t>
                          </m:r>
                        </m:e>
                        <m:sub>
                          <m:r>
                            <a:rPr lang="en-US" sz="1700" b="0" i="0">
                              <a:latin typeface="Cambria Math" panose="02040503050406030204" pitchFamily="18" charset="0"/>
                            </a:rPr>
                            <m:t>0</m:t>
                          </m:r>
                        </m:sub>
                      </m:sSub>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b="0" i="1">
                                  <a:latin typeface="Cambria Math" panose="02040503050406030204" pitchFamily="18" charset="0"/>
                                </a:rPr>
                                <m:t>𝑑</m:t>
                              </m:r>
                            </m:e>
                            <m:sup>
                              <m:r>
                                <a:rPr lang="en-US" sz="1700" b="0" i="1">
                                  <a:latin typeface="Cambria Math" panose="02040503050406030204" pitchFamily="18" charset="0"/>
                                </a:rPr>
                                <m:t>𝑚</m:t>
                              </m:r>
                            </m:sup>
                          </m:sSup>
                          <m:r>
                            <a:rPr lang="en-US" sz="1700" b="0" i="1">
                              <a:latin typeface="Cambria Math" panose="02040503050406030204" pitchFamily="18" charset="0"/>
                            </a:rPr>
                            <m:t>𝑤</m:t>
                          </m:r>
                        </m:num>
                        <m:den>
                          <m:r>
                            <a:rPr lang="en-US" sz="1700" b="0" i="1">
                              <a:latin typeface="Cambria Math" panose="02040503050406030204" pitchFamily="18" charset="0"/>
                            </a:rPr>
                            <m:t>𝑑</m:t>
                          </m:r>
                          <m:sSup>
                            <m:sSupPr>
                              <m:ctrlPr>
                                <a:rPr lang="en-US" sz="1700" i="1">
                                  <a:latin typeface="Cambria Math" panose="02040503050406030204" pitchFamily="18" charset="0"/>
                                </a:rPr>
                              </m:ctrlPr>
                            </m:sSupPr>
                            <m:e>
                              <m:r>
                                <a:rPr lang="en-US" sz="1700" b="0" i="1">
                                  <a:latin typeface="Cambria Math" panose="02040503050406030204" pitchFamily="18" charset="0"/>
                                </a:rPr>
                                <m:t>𝑡</m:t>
                              </m:r>
                            </m:e>
                            <m:sup>
                              <m:r>
                                <a:rPr lang="en-US" sz="1700" b="0" i="1">
                                  <a:latin typeface="Cambria Math" panose="02040503050406030204" pitchFamily="18" charset="0"/>
                                </a:rPr>
                                <m:t>𝑚</m:t>
                              </m:r>
                            </m:sup>
                          </m:sSup>
                        </m:den>
                      </m:f>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𝑏</m:t>
                          </m:r>
                        </m:e>
                        <m:sub>
                          <m:r>
                            <a:rPr lang="en-US" sz="1700" b="0" i="0">
                              <a:latin typeface="Cambria Math" panose="02040503050406030204" pitchFamily="18" charset="0"/>
                            </a:rPr>
                            <m:t>1</m:t>
                          </m:r>
                        </m:sub>
                      </m:sSub>
                      <m:f>
                        <m:fPr>
                          <m:ctrlPr>
                            <a:rPr lang="en-US" sz="1700" i="1">
                              <a:latin typeface="Cambria Math" panose="02040503050406030204" pitchFamily="18" charset="0"/>
                            </a:rPr>
                          </m:ctrlPr>
                        </m:fPr>
                        <m:num>
                          <m:sSup>
                            <m:sSupPr>
                              <m:ctrlPr>
                                <a:rPr lang="en-US" sz="1700" i="1">
                                  <a:latin typeface="Cambria Math" panose="02040503050406030204" pitchFamily="18" charset="0"/>
                                </a:rPr>
                              </m:ctrlPr>
                            </m:sSupPr>
                            <m:e>
                              <m:r>
                                <a:rPr lang="en-US" sz="1700" b="0" i="1">
                                  <a:latin typeface="Cambria Math" panose="02040503050406030204" pitchFamily="18" charset="0"/>
                                </a:rPr>
                                <m:t>𝑑</m:t>
                              </m:r>
                            </m:e>
                            <m:sup>
                              <m:r>
                                <a:rPr lang="en-US" sz="1700" b="0" i="1">
                                  <a:latin typeface="Cambria Math" panose="02040503050406030204" pitchFamily="18" charset="0"/>
                                </a:rPr>
                                <m:t>𝑚</m:t>
                              </m:r>
                              <m:r>
                                <a:rPr lang="en-US" sz="1700" b="0" i="0">
                                  <a:latin typeface="Cambria Math" panose="02040503050406030204" pitchFamily="18" charset="0"/>
                                </a:rPr>
                                <m:t>−</m:t>
                              </m:r>
                              <m:r>
                                <a:rPr lang="en-US" sz="1700" b="0" i="0">
                                  <a:latin typeface="Cambria Math" panose="02040503050406030204" pitchFamily="18" charset="0"/>
                                </a:rPr>
                                <m:t>1</m:t>
                              </m:r>
                            </m:sup>
                          </m:sSup>
                          <m:r>
                            <a:rPr lang="en-US" sz="1700" b="0" i="1">
                              <a:latin typeface="Cambria Math" panose="02040503050406030204" pitchFamily="18" charset="0"/>
                            </a:rPr>
                            <m:t>𝑤</m:t>
                          </m:r>
                        </m:num>
                        <m:den>
                          <m:r>
                            <a:rPr lang="en-US" sz="1700" b="0" i="1">
                              <a:latin typeface="Cambria Math" panose="02040503050406030204" pitchFamily="18" charset="0"/>
                            </a:rPr>
                            <m:t>𝑑</m:t>
                          </m:r>
                          <m:sSup>
                            <m:sSupPr>
                              <m:ctrlPr>
                                <a:rPr lang="en-US" sz="1700" i="1">
                                  <a:latin typeface="Cambria Math" panose="02040503050406030204" pitchFamily="18" charset="0"/>
                                </a:rPr>
                              </m:ctrlPr>
                            </m:sSupPr>
                            <m:e>
                              <m:r>
                                <a:rPr lang="en-US" sz="1700" b="0" i="1">
                                  <a:latin typeface="Cambria Math" panose="02040503050406030204" pitchFamily="18" charset="0"/>
                                </a:rPr>
                                <m:t>𝑡</m:t>
                              </m:r>
                            </m:e>
                            <m:sup>
                              <m:r>
                                <a:rPr lang="en-US" sz="1700" b="0" i="1">
                                  <a:latin typeface="Cambria Math" panose="02040503050406030204" pitchFamily="18" charset="0"/>
                                </a:rPr>
                                <m:t>𝑚</m:t>
                              </m:r>
                              <m:r>
                                <a:rPr lang="en-US" sz="1700" b="0" i="0">
                                  <a:latin typeface="Cambria Math" panose="02040503050406030204" pitchFamily="18" charset="0"/>
                                </a:rPr>
                                <m:t>−</m:t>
                              </m:r>
                              <m:r>
                                <a:rPr lang="en-US" sz="1700" b="0" i="0">
                                  <a:latin typeface="Cambria Math" panose="02040503050406030204" pitchFamily="18" charset="0"/>
                                </a:rPr>
                                <m:t>1</m:t>
                              </m:r>
                            </m:sup>
                          </m:sSup>
                        </m:den>
                      </m:f>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𝑏</m:t>
                          </m:r>
                        </m:e>
                        <m:sub>
                          <m:r>
                            <a:rPr lang="en-US" sz="1700" b="0" i="1">
                              <a:latin typeface="Cambria Math" panose="02040503050406030204" pitchFamily="18" charset="0"/>
                            </a:rPr>
                            <m:t>𝑚</m:t>
                          </m:r>
                        </m:sub>
                      </m:sSub>
                      <m:r>
                        <a:rPr lang="en-US" sz="1700" b="0" i="1">
                          <a:latin typeface="Cambria Math" panose="02040503050406030204" pitchFamily="18" charset="0"/>
                        </a:rPr>
                        <m:t>𝑤</m:t>
                      </m:r>
                    </m:oMath>
                  </m:oMathPara>
                </a14:m>
                <a:endParaRPr lang="en-US" sz="1700" dirty="0"/>
              </a:p>
            </p:txBody>
          </p:sp>
        </mc:Choice>
        <mc:Fallback xmlns="">
          <p:sp>
            <p:nvSpPr>
              <p:cNvPr id="3" name="Rectangle 2"/>
              <p:cNvSpPr>
                <a:spLocks noRot="1" noChangeAspect="1" noMove="1" noResize="1" noEditPoints="1" noAdjustHandles="1" noChangeArrowheads="1" noChangeShapeType="1" noTextEdit="1"/>
              </p:cNvSpPr>
              <p:nvPr/>
            </p:nvSpPr>
            <p:spPr>
              <a:xfrm>
                <a:off x="1295400" y="869777"/>
                <a:ext cx="6478859" cy="616707"/>
              </a:xfrm>
              <a:prstGeom prst="rect">
                <a:avLst/>
              </a:prstGeom>
              <a:blipFill>
                <a:blip r:embed="rId3"/>
                <a:stretch>
                  <a:fillRect/>
                </a:stretch>
              </a:blipFill>
            </p:spPr>
            <p:txBody>
              <a:bodyPr/>
              <a:lstStyle/>
              <a:p>
                <a:r>
                  <a:rPr lang="en-US">
                    <a:noFill/>
                  </a:rPr>
                  <a:t> </a:t>
                </a:r>
              </a:p>
            </p:txBody>
          </p:sp>
        </mc:Fallback>
      </mc:AlternateContent>
      <p:sp>
        <p:nvSpPr>
          <p:cNvPr id="4" name="Rectangle 3"/>
          <p:cNvSpPr>
            <a:spLocks noChangeArrowheads="1"/>
          </p:cNvSpPr>
          <p:nvPr/>
        </p:nvSpPr>
        <p:spPr bwMode="auto">
          <a:xfrm>
            <a:off x="304800" y="184974"/>
            <a:ext cx="8676740" cy="69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q"/>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نحوه حل معادلات دیفرانسیل با فیزور: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روش فیزوری، ساده ترین راه برای محاسبه جواب خصوصی یک معادله دیفرانسیل خطی با ضرایب حقیقی است، وقتی که </a:t>
            </a:r>
            <a:r>
              <a:rPr lang="fa-IR" altLang="en-US" sz="1700" b="1" dirty="0" smtClean="0">
                <a:latin typeface="Times New Roman" panose="02020603050405020304" pitchFamily="18" charset="0"/>
                <a:ea typeface="Calibri" panose="020F0502020204030204" pitchFamily="34" charset="0"/>
                <a:cs typeface="B Nazanin" panose="00000400000000000000" pitchFamily="2" charset="-78"/>
              </a:rPr>
              <a:t>ورودی سینوسی </a:t>
            </a: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باشد.  </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2395648" y="1585221"/>
                <a:ext cx="4149085" cy="3627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700" b="0" i="1">
                          <a:latin typeface="Cambria Math" panose="02040503050406030204" pitchFamily="18" charset="0"/>
                        </a:rPr>
                        <m:t>𝑤</m:t>
                      </m:r>
                      <m:r>
                        <a:rPr lang="en-US" sz="1700" b="0" i="0">
                          <a:latin typeface="Cambria Math" panose="02040503050406030204" pitchFamily="18" charset="0"/>
                        </a:rPr>
                        <m:t>(</m:t>
                      </m:r>
                      <m:r>
                        <a:rPr lang="en-US" sz="1700" b="0" i="1">
                          <a:latin typeface="Cambria Math" panose="02040503050406030204" pitchFamily="18" charset="0"/>
                        </a:rPr>
                        <m:t>𝑡</m:t>
                      </m:r>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𝐴</m:t>
                          </m:r>
                        </m:e>
                        <m:sub>
                          <m:r>
                            <a:rPr lang="en-US" sz="1700" b="0" i="1">
                              <a:latin typeface="Cambria Math" panose="02040503050406030204" pitchFamily="18" charset="0"/>
                            </a:rPr>
                            <m:t>𝑚</m:t>
                          </m:r>
                        </m:sub>
                      </m:sSub>
                      <m:r>
                        <m:rPr>
                          <m:sty m:val="p"/>
                        </m:rPr>
                        <a:rPr lang="en-US" sz="1700" b="0" i="0">
                          <a:latin typeface="Cambria Math" panose="02040503050406030204" pitchFamily="18" charset="0"/>
                        </a:rPr>
                        <m:t>cos</m:t>
                      </m:r>
                      <m:r>
                        <a:rPr lang="en-US" sz="1700" b="0" i="0">
                          <a:latin typeface="Cambria Math" panose="02040503050406030204" pitchFamily="18" charset="0"/>
                        </a:rPr>
                        <m:t>(</m:t>
                      </m:r>
                      <m:r>
                        <a:rPr lang="en-US" sz="1700" b="0" i="1">
                          <a:latin typeface="Cambria Math" panose="02040503050406030204" pitchFamily="18" charset="0"/>
                        </a:rPr>
                        <m:t>𝜔</m:t>
                      </m:r>
                      <m:r>
                        <a:rPr lang="en-US" sz="1700" b="0" i="1">
                          <a:latin typeface="Cambria Math" panose="02040503050406030204" pitchFamily="18" charset="0"/>
                        </a:rPr>
                        <m:t>𝑡</m:t>
                      </m:r>
                      <m:r>
                        <a:rPr lang="en-US" sz="1700" b="0" i="0">
                          <a:latin typeface="Cambria Math" panose="02040503050406030204" pitchFamily="18" charset="0"/>
                        </a:rPr>
                        <m:t>+</m:t>
                      </m:r>
                      <m:r>
                        <a:rPr lang="en-US" sz="1700" b="0" i="1">
                          <a:latin typeface="Cambria Math" panose="02040503050406030204" pitchFamily="18" charset="0"/>
                        </a:rPr>
                        <m:t>𝜑</m:t>
                      </m:r>
                      <m:r>
                        <a:rPr lang="en-US" sz="1700" b="0" i="0">
                          <a:latin typeface="Cambria Math" panose="02040503050406030204" pitchFamily="18" charset="0"/>
                        </a:rPr>
                        <m:t>)=</m:t>
                      </m:r>
                      <m:r>
                        <m:rPr>
                          <m:sty m:val="p"/>
                        </m:rPr>
                        <a:rPr lang="en-US" sz="1700" b="0" i="0">
                          <a:latin typeface="Cambria Math" panose="02040503050406030204" pitchFamily="18" charset="0"/>
                        </a:rPr>
                        <m:t>Re</m:t>
                      </m:r>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𝐴</m:t>
                          </m:r>
                        </m:e>
                        <m:sub>
                          <m:r>
                            <a:rPr lang="en-US" sz="1700" b="0" i="1">
                              <a:latin typeface="Cambria Math" panose="02040503050406030204" pitchFamily="18" charset="0"/>
                            </a:rPr>
                            <m:t>𝑚</m:t>
                          </m:r>
                        </m:sub>
                      </m:sSub>
                      <m:sSup>
                        <m:sSupPr>
                          <m:ctrlPr>
                            <a:rPr lang="en-US" sz="1700" i="1">
                              <a:latin typeface="Cambria Math" panose="02040503050406030204" pitchFamily="18" charset="0"/>
                            </a:rPr>
                          </m:ctrlPr>
                        </m:sSupPr>
                        <m:e>
                          <m:r>
                            <a:rPr lang="en-US" sz="1700" b="0" i="1">
                              <a:latin typeface="Cambria Math" panose="02040503050406030204" pitchFamily="18" charset="0"/>
                            </a:rPr>
                            <m:t>𝑒</m:t>
                          </m:r>
                        </m:e>
                        <m:sup>
                          <m:r>
                            <a:rPr lang="en-US" sz="1700" b="0" i="1">
                              <a:latin typeface="Cambria Math" panose="02040503050406030204" pitchFamily="18" charset="0"/>
                            </a:rPr>
                            <m:t>𝑗</m:t>
                          </m:r>
                          <m:r>
                            <a:rPr lang="en-US" sz="1700" b="0" i="1">
                              <a:latin typeface="Cambria Math" panose="02040503050406030204" pitchFamily="18" charset="0"/>
                            </a:rPr>
                            <m:t>𝜑</m:t>
                          </m:r>
                        </m:sup>
                      </m:sSup>
                      <m:sSup>
                        <m:sSupPr>
                          <m:ctrlPr>
                            <a:rPr lang="en-US" sz="1700" i="1">
                              <a:latin typeface="Cambria Math" panose="02040503050406030204" pitchFamily="18" charset="0"/>
                            </a:rPr>
                          </m:ctrlPr>
                        </m:sSupPr>
                        <m:e>
                          <m:r>
                            <a:rPr lang="en-US" sz="1700" b="0" i="1">
                              <a:latin typeface="Cambria Math" panose="02040503050406030204" pitchFamily="18" charset="0"/>
                            </a:rPr>
                            <m:t>𝑒</m:t>
                          </m:r>
                        </m:e>
                        <m:sup>
                          <m:r>
                            <a:rPr lang="en-US" sz="1700" b="0" i="1">
                              <a:latin typeface="Cambria Math" panose="02040503050406030204" pitchFamily="18" charset="0"/>
                            </a:rPr>
                            <m:t>𝑗</m:t>
                          </m:r>
                          <m:r>
                            <a:rPr lang="en-US" sz="1700" b="0" i="1">
                              <a:latin typeface="Cambria Math" panose="02040503050406030204" pitchFamily="18" charset="0"/>
                            </a:rPr>
                            <m:t>𝜔</m:t>
                          </m:r>
                          <m:r>
                            <a:rPr lang="en-US" sz="1700" b="0" i="1">
                              <a:latin typeface="Cambria Math" panose="02040503050406030204" pitchFamily="18" charset="0"/>
                            </a:rPr>
                            <m:t>𝑡</m:t>
                          </m:r>
                        </m:sup>
                      </m:sSup>
                      <m:r>
                        <a:rPr lang="en-US" sz="1700" b="0" i="0">
                          <a:latin typeface="Cambria Math" panose="02040503050406030204" pitchFamily="18" charset="0"/>
                        </a:rPr>
                        <m:t>]</m:t>
                      </m:r>
                      <m:r>
                        <m:rPr>
                          <m:nor/>
                        </m:rPr>
                        <a:rPr lang="en-US" sz="1700" i="1">
                          <a:latin typeface="Cambria Math" panose="02040503050406030204" pitchFamily="18" charset="0"/>
                        </a:rPr>
                        <m:t> </m:t>
                      </m:r>
                    </m:oMath>
                  </m:oMathPara>
                </a14:m>
                <a:endParaRPr lang="en-US" sz="1700" dirty="0"/>
              </a:p>
            </p:txBody>
          </p:sp>
        </mc:Choice>
        <mc:Fallback xmlns="">
          <p:sp>
            <p:nvSpPr>
              <p:cNvPr id="5" name="Rectangle 4"/>
              <p:cNvSpPr>
                <a:spLocks noRot="1" noChangeAspect="1" noMove="1" noResize="1" noEditPoints="1" noAdjustHandles="1" noChangeArrowheads="1" noChangeShapeType="1" noTextEdit="1"/>
              </p:cNvSpPr>
              <p:nvPr/>
            </p:nvSpPr>
            <p:spPr>
              <a:xfrm>
                <a:off x="2395648" y="1585221"/>
                <a:ext cx="4149085" cy="362728"/>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965065" y="2036961"/>
                <a:ext cx="5356210" cy="3928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smtClean="0">
                              <a:latin typeface="Cambria Math" panose="02040503050406030204" pitchFamily="18" charset="0"/>
                            </a:rPr>
                          </m:ctrlPr>
                        </m:dPr>
                        <m:e>
                          <m:sSub>
                            <m:sSubPr>
                              <m:ctrlPr>
                                <a:rPr lang="en-US" sz="1700" i="1">
                                  <a:latin typeface="Cambria Math" panose="02040503050406030204" pitchFamily="18" charset="0"/>
                                </a:rPr>
                              </m:ctrlPr>
                            </m:sSubPr>
                            <m:e>
                              <m:r>
                                <a:rPr lang="en-US" sz="1700" b="0" i="1">
                                  <a:latin typeface="Cambria Math" panose="02040503050406030204" pitchFamily="18" charset="0"/>
                                </a:rPr>
                                <m:t>𝑦</m:t>
                              </m:r>
                            </m:e>
                            <m:sub>
                              <m:r>
                                <a:rPr lang="en-US" sz="1700" b="0" i="1">
                                  <a:latin typeface="Cambria Math" panose="02040503050406030204" pitchFamily="18" charset="0"/>
                                </a:rPr>
                                <m:t>𝑝</m:t>
                              </m:r>
                            </m:sub>
                          </m:sSub>
                          <m:r>
                            <a:rPr lang="en-US" sz="1700" b="0" i="0">
                              <a:latin typeface="Cambria Math" panose="02040503050406030204" pitchFamily="18" charset="0"/>
                            </a:rPr>
                            <m:t>(</m:t>
                          </m:r>
                          <m:r>
                            <a:rPr lang="en-US" sz="1700" b="0" i="1">
                              <a:latin typeface="Cambria Math" panose="02040503050406030204" pitchFamily="18" charset="0"/>
                            </a:rPr>
                            <m:t>𝑡</m:t>
                          </m:r>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𝐵</m:t>
                              </m:r>
                            </m:e>
                            <m:sub>
                              <m:r>
                                <a:rPr lang="en-US" sz="1700" b="0" i="1">
                                  <a:latin typeface="Cambria Math" panose="02040503050406030204" pitchFamily="18" charset="0"/>
                                </a:rPr>
                                <m:t>𝑚</m:t>
                              </m:r>
                            </m:sub>
                          </m:sSub>
                          <m:r>
                            <m:rPr>
                              <m:sty m:val="p"/>
                            </m:rPr>
                            <a:rPr lang="en-US" sz="1700" b="0" i="0">
                              <a:latin typeface="Cambria Math" panose="02040503050406030204" pitchFamily="18" charset="0"/>
                            </a:rPr>
                            <m:t>cos</m:t>
                          </m:r>
                          <m:r>
                            <a:rPr lang="en-US" sz="1700" b="0" i="0">
                              <a:latin typeface="Cambria Math" panose="02040503050406030204" pitchFamily="18" charset="0"/>
                            </a:rPr>
                            <m:t>(</m:t>
                          </m:r>
                          <m:r>
                            <a:rPr lang="en-US" sz="1700" b="0" i="1">
                              <a:latin typeface="Cambria Math" panose="02040503050406030204" pitchFamily="18" charset="0"/>
                            </a:rPr>
                            <m:t>𝜔</m:t>
                          </m:r>
                          <m:r>
                            <a:rPr lang="en-US" sz="1700" b="0" i="1">
                              <a:latin typeface="Cambria Math" panose="02040503050406030204" pitchFamily="18" charset="0"/>
                            </a:rPr>
                            <m:t>𝑡</m:t>
                          </m:r>
                          <m:r>
                            <a:rPr lang="en-US" sz="1700" b="0" i="0">
                              <a:latin typeface="Cambria Math" panose="02040503050406030204" pitchFamily="18" charset="0"/>
                            </a:rPr>
                            <m:t>+</m:t>
                          </m:r>
                          <m:r>
                            <a:rPr lang="en-US" sz="1700" b="0" i="1">
                              <a:latin typeface="Cambria Math" panose="02040503050406030204" pitchFamily="18" charset="0"/>
                            </a:rPr>
                            <m:t>𝜃</m:t>
                          </m:r>
                          <m:r>
                            <a:rPr lang="en-US" sz="1700" b="0" i="0">
                              <a:latin typeface="Cambria Math" panose="02040503050406030204" pitchFamily="18" charset="0"/>
                            </a:rPr>
                            <m:t>)=</m:t>
                          </m:r>
                          <m:r>
                            <m:rPr>
                              <m:sty m:val="p"/>
                            </m:rPr>
                            <a:rPr lang="en-US" sz="1700">
                              <a:latin typeface="Cambria Math" panose="02040503050406030204" pitchFamily="18" charset="0"/>
                            </a:rPr>
                            <m:t>Re</m:t>
                          </m:r>
                          <m:r>
                            <a:rPr lang="en-US" sz="1700">
                              <a:latin typeface="Cambria Math" panose="02040503050406030204" pitchFamily="18" charset="0"/>
                            </a:rPr>
                            <m:t>[</m:t>
                          </m:r>
                          <m:sSub>
                            <m:sSubPr>
                              <m:ctrlPr>
                                <a:rPr lang="en-US" sz="1700" i="1">
                                  <a:latin typeface="Cambria Math" panose="02040503050406030204" pitchFamily="18" charset="0"/>
                                </a:rPr>
                              </m:ctrlPr>
                            </m:sSubPr>
                            <m:e>
                              <m:r>
                                <a:rPr lang="en-US" sz="1700" b="0" i="1" smtClean="0">
                                  <a:latin typeface="Cambria Math" panose="02040503050406030204" pitchFamily="18" charset="0"/>
                                </a:rPr>
                                <m:t>𝐵</m:t>
                              </m:r>
                            </m:e>
                            <m:sub>
                              <m:r>
                                <a:rPr lang="en-US" sz="1700" i="1">
                                  <a:latin typeface="Cambria Math" panose="02040503050406030204" pitchFamily="18" charset="0"/>
                                </a:rPr>
                                <m:t>𝑚</m:t>
                              </m:r>
                            </m:sub>
                          </m:sSub>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𝜃</m:t>
                              </m:r>
                            </m:sup>
                          </m:sSup>
                          <m:sSup>
                            <m:sSupPr>
                              <m:ctrlPr>
                                <a:rPr lang="en-US" sz="1700" i="1">
                                  <a:latin typeface="Cambria Math" panose="02040503050406030204" pitchFamily="18" charset="0"/>
                                </a:rPr>
                              </m:ctrlPr>
                            </m:sSupPr>
                            <m:e>
                              <m:r>
                                <a:rPr lang="en-US" sz="1700" i="1">
                                  <a:latin typeface="Cambria Math" panose="02040503050406030204" pitchFamily="18" charset="0"/>
                                </a:rPr>
                                <m:t>𝑒</m:t>
                              </m:r>
                            </m:e>
                            <m:sup>
                              <m:r>
                                <a:rPr lang="en-US" sz="1700" i="1">
                                  <a:latin typeface="Cambria Math" panose="02040503050406030204" pitchFamily="18" charset="0"/>
                                </a:rPr>
                                <m:t>𝑗</m:t>
                              </m:r>
                              <m:r>
                                <a:rPr lang="en-US" sz="1700" i="1">
                                  <a:latin typeface="Cambria Math" panose="02040503050406030204" pitchFamily="18" charset="0"/>
                                </a:rPr>
                                <m:t>𝜔</m:t>
                              </m:r>
                              <m:r>
                                <a:rPr lang="en-US" sz="1700" i="1">
                                  <a:latin typeface="Cambria Math" panose="02040503050406030204" pitchFamily="18" charset="0"/>
                                </a:rPr>
                                <m:t>𝑡</m:t>
                              </m:r>
                            </m:sup>
                          </m:sSup>
                          <m:r>
                            <a:rPr lang="en-US" sz="1700" b="0" i="0" smtClean="0">
                              <a:latin typeface="Cambria Math" panose="02040503050406030204" pitchFamily="18" charset="0"/>
                            </a:rPr>
                            <m:t>]=</m:t>
                          </m:r>
                          <m:r>
                            <m:rPr>
                              <m:sty m:val="p"/>
                            </m:rPr>
                            <a:rPr lang="en-US" sz="1700" b="0" i="0">
                              <a:latin typeface="Cambria Math" panose="02040503050406030204" pitchFamily="18" charset="0"/>
                            </a:rPr>
                            <m:t>Re</m:t>
                          </m:r>
                          <m:r>
                            <a:rPr lang="en-US" sz="1700" b="0" i="0">
                              <a:latin typeface="Cambria Math" panose="02040503050406030204" pitchFamily="18" charset="0"/>
                            </a:rPr>
                            <m:t>[</m:t>
                          </m:r>
                          <m:r>
                            <a:rPr lang="en-US" sz="1700" b="0" i="1">
                              <a:latin typeface="Cambria Math" panose="02040503050406030204" pitchFamily="18" charset="0"/>
                            </a:rPr>
                            <m:t>𝐵</m:t>
                          </m:r>
                          <m:sSup>
                            <m:sSupPr>
                              <m:ctrlPr>
                                <a:rPr lang="en-US" sz="1700" i="1">
                                  <a:latin typeface="Cambria Math" panose="02040503050406030204" pitchFamily="18" charset="0"/>
                                </a:rPr>
                              </m:ctrlPr>
                            </m:sSupPr>
                            <m:e>
                              <m:r>
                                <a:rPr lang="en-US" sz="1700" b="0" i="1">
                                  <a:latin typeface="Cambria Math" panose="02040503050406030204" pitchFamily="18" charset="0"/>
                                </a:rPr>
                                <m:t>𝑒</m:t>
                              </m:r>
                            </m:e>
                            <m:sup>
                              <m:r>
                                <a:rPr lang="en-US" sz="1700" b="0" i="1">
                                  <a:latin typeface="Cambria Math" panose="02040503050406030204" pitchFamily="18" charset="0"/>
                                </a:rPr>
                                <m:t>𝑗</m:t>
                              </m:r>
                              <m:r>
                                <a:rPr lang="en-US" sz="1700" b="0" i="1">
                                  <a:latin typeface="Cambria Math" panose="02040503050406030204" pitchFamily="18" charset="0"/>
                                </a:rPr>
                                <m:t>𝜔</m:t>
                              </m:r>
                              <m:r>
                                <a:rPr lang="en-US" sz="1700" b="0" i="1">
                                  <a:latin typeface="Cambria Math" panose="02040503050406030204" pitchFamily="18" charset="0"/>
                                </a:rPr>
                                <m:t>𝑡</m:t>
                              </m:r>
                            </m:sup>
                          </m:sSup>
                        </m:e>
                      </m:d>
                    </m:oMath>
                  </m:oMathPara>
                </a14:m>
                <a:endParaRPr lang="en-US" sz="1700" dirty="0"/>
              </a:p>
            </p:txBody>
          </p:sp>
        </mc:Choice>
        <mc:Fallback xmlns="">
          <p:sp>
            <p:nvSpPr>
              <p:cNvPr id="6" name="Rectangle 5"/>
              <p:cNvSpPr>
                <a:spLocks noRot="1" noChangeAspect="1" noMove="1" noResize="1" noEditPoints="1" noAdjustHandles="1" noChangeArrowheads="1" noChangeShapeType="1" noTextEdit="1"/>
              </p:cNvSpPr>
              <p:nvPr/>
            </p:nvSpPr>
            <p:spPr>
              <a:xfrm>
                <a:off x="1965065" y="2036961"/>
                <a:ext cx="5356210" cy="392864"/>
              </a:xfrm>
              <a:prstGeom prst="rect">
                <a:avLst/>
              </a:prstGeom>
              <a:blipFill>
                <a:blip r:embed="rId5"/>
                <a:stretch>
                  <a:fillRect t="-141538" r="-8874" b="-212308"/>
                </a:stretch>
              </a:blipFill>
            </p:spPr>
            <p:txBody>
              <a:bodyPr/>
              <a:lstStyle/>
              <a:p>
                <a:r>
                  <a:rPr lang="en-US">
                    <a:noFill/>
                  </a:rPr>
                  <a:t> </a:t>
                </a:r>
              </a:p>
            </p:txBody>
          </p:sp>
        </mc:Fallback>
      </mc:AlternateContent>
      <p:sp>
        <p:nvSpPr>
          <p:cNvPr id="7" name="Rectangle 6"/>
          <p:cNvSpPr>
            <a:spLocks noChangeArrowheads="1"/>
          </p:cNvSpPr>
          <p:nvPr/>
        </p:nvSpPr>
        <p:spPr bwMode="auto">
          <a:xfrm>
            <a:off x="3314604" y="2468670"/>
            <a:ext cx="5545109"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sz="1700" dirty="0" smtClean="0">
                <a:latin typeface="Times New Roman" panose="02020603050405020304" pitchFamily="18" charset="0"/>
                <a:ea typeface="Calibri" panose="020F0502020204030204" pitchFamily="34" charset="0"/>
                <a:cs typeface="B Nazanin" panose="00000400000000000000" pitchFamily="2" charset="-78"/>
              </a:rPr>
              <a:t>شکل جواب خصوصی را به صورت مقابل در نظر گرفته و در معادله قرار می دهیم: </a:t>
            </a:r>
            <a:endParaRPr lang="en-US" altLang="en-US" sz="1700" dirty="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685800" y="3016888"/>
                <a:ext cx="7783830" cy="39735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700" i="1" smtClean="0">
                              <a:latin typeface="Cambria Math" panose="02040503050406030204" pitchFamily="18" charset="0"/>
                            </a:rPr>
                          </m:ctrlPr>
                        </m:dPr>
                        <m:e>
                          <m:r>
                            <m:rPr>
                              <m:sty m:val="p"/>
                            </m:rPr>
                            <a:rPr lang="en-US" sz="1700" b="0" i="0">
                              <a:latin typeface="Cambria Math" panose="02040503050406030204" pitchFamily="18" charset="0"/>
                            </a:rPr>
                            <m:t>Re</m:t>
                          </m:r>
                          <m:r>
                            <a:rPr lang="en-US" sz="1700" b="0" i="0">
                              <a:latin typeface="Cambria Math" panose="02040503050406030204" pitchFamily="18" charset="0"/>
                            </a:rPr>
                            <m:t>[(</m:t>
                          </m:r>
                          <m:r>
                            <a:rPr lang="en-US" sz="1700" b="0" i="1">
                              <a:latin typeface="Cambria Math" panose="02040503050406030204" pitchFamily="18" charset="0"/>
                            </a:rPr>
                            <m:t>𝐵</m:t>
                          </m:r>
                          <m:d>
                            <m:dPr>
                              <m:ctrlPr>
                                <a:rPr lang="en-US" sz="1700" i="1">
                                  <a:latin typeface="Cambria Math" panose="02040503050406030204" pitchFamily="18" charset="0"/>
                                </a:rPr>
                              </m:ctrlPr>
                            </m:dPr>
                            <m:e>
                              <m:r>
                                <a:rPr lang="en-US" sz="1700" b="0" i="1">
                                  <a:latin typeface="Cambria Math" panose="02040503050406030204" pitchFamily="18" charset="0"/>
                                </a:rPr>
                                <m:t>𝑗</m:t>
                              </m:r>
                              <m:r>
                                <a:rPr lang="en-US" sz="1700" b="0" i="1">
                                  <a:latin typeface="Cambria Math" panose="02040503050406030204" pitchFamily="18" charset="0"/>
                                </a:rPr>
                                <m:t>𝜔</m:t>
                              </m:r>
                            </m:e>
                          </m:d>
                          <m:r>
                            <a:rPr lang="en-US" sz="1700" b="0" i="1" baseline="30000" smtClean="0">
                              <a:latin typeface="Cambria Math" panose="02040503050406030204" pitchFamily="18" charset="0"/>
                            </a:rPr>
                            <m:t>𝑛</m:t>
                          </m:r>
                          <m:r>
                            <a:rPr lang="en-US" sz="1700" b="0" i="1" smtClean="0">
                              <a:latin typeface="Cambria Math" panose="02040503050406030204" pitchFamily="18" charset="0"/>
                            </a:rPr>
                            <m:t>+ </m:t>
                          </m:r>
                          <m:sSup>
                            <m:sSupPr>
                              <m:ctrlPr>
                                <a:rPr lang="en-US" sz="1700" i="1" smtClean="0">
                                  <a:latin typeface="Cambria Math" panose="02040503050406030204" pitchFamily="18" charset="0"/>
                                </a:rPr>
                              </m:ctrlPr>
                            </m:sSupPr>
                            <m:e>
                              <m:sSub>
                                <m:sSubPr>
                                  <m:ctrlPr>
                                    <a:rPr lang="en-US" sz="1700" i="1">
                                      <a:latin typeface="Cambria Math" panose="02040503050406030204" pitchFamily="18" charset="0"/>
                                    </a:rPr>
                                  </m:ctrlPr>
                                </m:sSubPr>
                                <m:e>
                                  <m:r>
                                    <a:rPr lang="en-US" sz="1700" i="1">
                                      <a:latin typeface="Cambria Math" panose="02040503050406030204" pitchFamily="18" charset="0"/>
                                    </a:rPr>
                                    <m:t>𝑎</m:t>
                                  </m:r>
                                </m:e>
                                <m:sub>
                                  <m:r>
                                    <a:rPr lang="en-US" sz="1700">
                                      <a:latin typeface="Cambria Math" panose="02040503050406030204" pitchFamily="18" charset="0"/>
                                    </a:rPr>
                                    <m:t>1</m:t>
                                  </m:r>
                                </m:sub>
                              </m:sSub>
                              <m:r>
                                <a:rPr lang="en-US" sz="1700" i="1">
                                  <a:latin typeface="Cambria Math" panose="02040503050406030204" pitchFamily="18" charset="0"/>
                                </a:rPr>
                                <m:t>𝐵</m:t>
                              </m:r>
                              <m:d>
                                <m:dPr>
                                  <m:ctrlPr>
                                    <a:rPr lang="en-US" sz="1700" i="1">
                                      <a:latin typeface="Cambria Math" panose="02040503050406030204" pitchFamily="18" charset="0"/>
                                    </a:rPr>
                                  </m:ctrlPr>
                                </m:dPr>
                                <m:e>
                                  <m:r>
                                    <a:rPr lang="en-US" sz="1700" i="1">
                                      <a:latin typeface="Cambria Math" panose="02040503050406030204" pitchFamily="18" charset="0"/>
                                    </a:rPr>
                                    <m:t>𝑗</m:t>
                                  </m:r>
                                  <m:r>
                                    <a:rPr lang="en-US" sz="1700" i="1">
                                      <a:latin typeface="Cambria Math" panose="02040503050406030204" pitchFamily="18" charset="0"/>
                                    </a:rPr>
                                    <m:t>𝜔</m:t>
                                  </m:r>
                                </m:e>
                              </m:d>
                            </m:e>
                            <m:sup>
                              <m:r>
                                <a:rPr lang="en-US" sz="1700" i="1">
                                  <a:latin typeface="Cambria Math" panose="02040503050406030204" pitchFamily="18" charset="0"/>
                                </a:rPr>
                                <m:t>𝑛</m:t>
                              </m:r>
                              <m:r>
                                <a:rPr lang="en-US" sz="1700">
                                  <a:latin typeface="Cambria Math" panose="02040503050406030204" pitchFamily="18" charset="0"/>
                                </a:rPr>
                                <m:t>−</m:t>
                              </m:r>
                              <m:r>
                                <a:rPr lang="en-US" sz="1700">
                                  <a:latin typeface="Cambria Math" panose="02040503050406030204" pitchFamily="18" charset="0"/>
                                </a:rPr>
                                <m:t>1</m:t>
                              </m:r>
                            </m:sup>
                          </m:sSup>
                          <m:r>
                            <a:rPr lang="en-US" sz="1700" b="0" i="1" smtClean="0">
                              <a:latin typeface="Cambria Math" panose="02040503050406030204" pitchFamily="18" charset="0"/>
                            </a:rPr>
                            <m:t>+ </m:t>
                          </m:r>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𝑎</m:t>
                              </m:r>
                            </m:e>
                            <m:sub>
                              <m:r>
                                <a:rPr lang="en-US" sz="1700" b="0" i="1">
                                  <a:latin typeface="Cambria Math" panose="02040503050406030204" pitchFamily="18" charset="0"/>
                                </a:rPr>
                                <m:t>𝑛</m:t>
                              </m:r>
                            </m:sub>
                          </m:sSub>
                          <m:r>
                            <a:rPr lang="en-US" sz="1700" b="0" i="1">
                              <a:latin typeface="Cambria Math" panose="02040503050406030204" pitchFamily="18" charset="0"/>
                            </a:rPr>
                            <m:t>𝐵</m:t>
                          </m:r>
                          <m:r>
                            <a:rPr lang="en-US" sz="1700" b="0" i="0">
                              <a:latin typeface="Cambria Math" panose="02040503050406030204" pitchFamily="18" charset="0"/>
                            </a:rPr>
                            <m:t>)</m:t>
                          </m:r>
                          <m:sSup>
                            <m:sSupPr>
                              <m:ctrlPr>
                                <a:rPr lang="en-US" sz="1700" i="1">
                                  <a:latin typeface="Cambria Math" panose="02040503050406030204" pitchFamily="18" charset="0"/>
                                </a:rPr>
                              </m:ctrlPr>
                            </m:sSupPr>
                            <m:e>
                              <m:r>
                                <a:rPr lang="en-US" sz="1700" b="0" i="1">
                                  <a:latin typeface="Cambria Math" panose="02040503050406030204" pitchFamily="18" charset="0"/>
                                </a:rPr>
                                <m:t>𝑒</m:t>
                              </m:r>
                            </m:e>
                            <m:sup>
                              <m:r>
                                <a:rPr lang="en-US" sz="1700" b="0" i="1">
                                  <a:latin typeface="Cambria Math" panose="02040503050406030204" pitchFamily="18" charset="0"/>
                                </a:rPr>
                                <m:t>𝑗</m:t>
                              </m:r>
                              <m:r>
                                <a:rPr lang="en-US" sz="1700" b="0" i="1">
                                  <a:latin typeface="Cambria Math" panose="02040503050406030204" pitchFamily="18" charset="0"/>
                                </a:rPr>
                                <m:t>𝜔</m:t>
                              </m:r>
                              <m:r>
                                <a:rPr lang="en-US" sz="1700" b="0" i="1">
                                  <a:latin typeface="Cambria Math" panose="02040503050406030204" pitchFamily="18" charset="0"/>
                                </a:rPr>
                                <m:t>𝑡</m:t>
                              </m:r>
                            </m:sup>
                          </m:sSup>
                          <m:r>
                            <a:rPr lang="en-US" sz="1700" b="0" i="0">
                              <a:latin typeface="Cambria Math" panose="02040503050406030204" pitchFamily="18" charset="0"/>
                            </a:rPr>
                            <m:t>]=</m:t>
                          </m:r>
                          <m:r>
                            <m:rPr>
                              <m:sty m:val="p"/>
                            </m:rPr>
                            <a:rPr lang="en-US" sz="1700" b="0" i="0">
                              <a:latin typeface="Cambria Math" panose="02040503050406030204" pitchFamily="18" charset="0"/>
                            </a:rPr>
                            <m:t>Re</m:t>
                          </m:r>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𝑏</m:t>
                              </m:r>
                            </m:e>
                            <m:sub>
                              <m:r>
                                <a:rPr lang="en-US" sz="1700" b="0" i="1">
                                  <a:latin typeface="Cambria Math" panose="02040503050406030204" pitchFamily="18" charset="0"/>
                                </a:rPr>
                                <m:t>𝑜</m:t>
                              </m:r>
                            </m:sub>
                          </m:sSub>
                          <m:r>
                            <a:rPr lang="en-US" sz="1700" b="0" i="1">
                              <a:latin typeface="Cambria Math" panose="02040503050406030204" pitchFamily="18" charset="0"/>
                            </a:rPr>
                            <m:t>𝐴</m:t>
                          </m:r>
                          <m:d>
                            <m:dPr>
                              <m:ctrlPr>
                                <a:rPr lang="en-US" sz="1700" i="1">
                                  <a:latin typeface="Cambria Math" panose="02040503050406030204" pitchFamily="18" charset="0"/>
                                </a:rPr>
                              </m:ctrlPr>
                            </m:dPr>
                            <m:e>
                              <m:r>
                                <a:rPr lang="en-US" sz="1700" b="0" i="1">
                                  <a:latin typeface="Cambria Math" panose="02040503050406030204" pitchFamily="18" charset="0"/>
                                </a:rPr>
                                <m:t>𝑗</m:t>
                              </m:r>
                              <m:r>
                                <a:rPr lang="en-US" sz="1700" b="0" i="1">
                                  <a:latin typeface="Cambria Math" panose="02040503050406030204" pitchFamily="18" charset="0"/>
                                </a:rPr>
                                <m:t>𝜔</m:t>
                              </m:r>
                            </m:e>
                          </m:d>
                          <m:r>
                            <a:rPr lang="en-US" sz="1700" b="0" i="1" baseline="30000" smtClean="0">
                              <a:latin typeface="Cambria Math" panose="02040503050406030204" pitchFamily="18" charset="0"/>
                            </a:rPr>
                            <m:t>𝑚</m:t>
                          </m:r>
                          <m:r>
                            <a:rPr lang="en-US" sz="1700" b="0" i="1" smtClean="0">
                              <a:latin typeface="Cambria Math" panose="02040503050406030204" pitchFamily="18" charset="0"/>
                            </a:rPr>
                            <m:t>+</m:t>
                          </m:r>
                          <m:r>
                            <a:rPr lang="en-US" sz="1700" b="0" i="0">
                              <a:latin typeface="Cambria Math" panose="02040503050406030204" pitchFamily="18" charset="0"/>
                            </a:rPr>
                            <m:t>⋯+</m:t>
                          </m:r>
                          <m:sSub>
                            <m:sSubPr>
                              <m:ctrlPr>
                                <a:rPr lang="en-US" sz="1700" i="1">
                                  <a:latin typeface="Cambria Math" panose="02040503050406030204" pitchFamily="18" charset="0"/>
                                </a:rPr>
                              </m:ctrlPr>
                            </m:sSubPr>
                            <m:e>
                              <m:r>
                                <a:rPr lang="en-US" sz="1700" b="0" i="1">
                                  <a:latin typeface="Cambria Math" panose="02040503050406030204" pitchFamily="18" charset="0"/>
                                </a:rPr>
                                <m:t>𝑏</m:t>
                              </m:r>
                            </m:e>
                            <m:sub>
                              <m:r>
                                <a:rPr lang="en-US" sz="1700" b="0" i="1">
                                  <a:latin typeface="Cambria Math" panose="02040503050406030204" pitchFamily="18" charset="0"/>
                                </a:rPr>
                                <m:t>𝑚</m:t>
                              </m:r>
                            </m:sub>
                          </m:sSub>
                          <m:r>
                            <a:rPr lang="en-US" sz="1700" b="0" i="1">
                              <a:latin typeface="Cambria Math" panose="02040503050406030204" pitchFamily="18" charset="0"/>
                            </a:rPr>
                            <m:t>𝐴</m:t>
                          </m:r>
                          <m:r>
                            <a:rPr lang="en-US" sz="1700" b="0" i="0">
                              <a:latin typeface="Cambria Math" panose="02040503050406030204" pitchFamily="18" charset="0"/>
                            </a:rPr>
                            <m:t>)</m:t>
                          </m:r>
                          <m:sSup>
                            <m:sSupPr>
                              <m:ctrlPr>
                                <a:rPr lang="en-US" sz="1700" i="1">
                                  <a:latin typeface="Cambria Math" panose="02040503050406030204" pitchFamily="18" charset="0"/>
                                </a:rPr>
                              </m:ctrlPr>
                            </m:sSupPr>
                            <m:e>
                              <m:r>
                                <a:rPr lang="en-US" sz="1700" b="0" i="1">
                                  <a:latin typeface="Cambria Math" panose="02040503050406030204" pitchFamily="18" charset="0"/>
                                </a:rPr>
                                <m:t>𝑒</m:t>
                              </m:r>
                            </m:e>
                            <m:sup>
                              <m:r>
                                <a:rPr lang="en-US" sz="1700" b="0" i="1">
                                  <a:latin typeface="Cambria Math" panose="02040503050406030204" pitchFamily="18" charset="0"/>
                                </a:rPr>
                                <m:t>𝑗</m:t>
                              </m:r>
                              <m:r>
                                <a:rPr lang="en-US" sz="1700" b="0" i="1">
                                  <a:latin typeface="Cambria Math" panose="02040503050406030204" pitchFamily="18" charset="0"/>
                                </a:rPr>
                                <m:t>𝜔</m:t>
                              </m:r>
                              <m:r>
                                <a:rPr lang="en-US" sz="1700" b="0" i="1">
                                  <a:latin typeface="Cambria Math" panose="02040503050406030204" pitchFamily="18" charset="0"/>
                                </a:rPr>
                                <m:t>𝑡</m:t>
                              </m:r>
                            </m:sup>
                          </m:sSup>
                        </m:e>
                      </m:d>
                    </m:oMath>
                  </m:oMathPara>
                </a14:m>
                <a:endParaRPr lang="en-US" sz="1700" dirty="0"/>
              </a:p>
            </p:txBody>
          </p:sp>
        </mc:Choice>
        <mc:Fallback xmlns="">
          <p:sp>
            <p:nvSpPr>
              <p:cNvPr id="8" name="Rectangle 7"/>
              <p:cNvSpPr>
                <a:spLocks noRot="1" noChangeAspect="1" noMove="1" noResize="1" noEditPoints="1" noAdjustHandles="1" noChangeArrowheads="1" noChangeShapeType="1" noTextEdit="1"/>
              </p:cNvSpPr>
              <p:nvPr/>
            </p:nvSpPr>
            <p:spPr>
              <a:xfrm>
                <a:off x="685800" y="3016888"/>
                <a:ext cx="7783830" cy="397353"/>
              </a:xfrm>
              <a:prstGeom prst="rect">
                <a:avLst/>
              </a:prstGeom>
              <a:blipFill>
                <a:blip r:embed="rId6"/>
                <a:stretch>
                  <a:fillRect t="-141538" r="-5643" b="-212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373692" y="3511977"/>
                <a:ext cx="4322273" cy="696088"/>
              </a:xfrm>
              <a:prstGeom prst="rect">
                <a:avLst/>
              </a:prstGeom>
              <a:solidFill>
                <a:schemeClr val="accent1">
                  <a:lumMod val="20000"/>
                  <a:lumOff val="80000"/>
                  <a:alpha val="60000"/>
                </a:schemeClr>
              </a:solidFill>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i="1">
                          <a:latin typeface="Cambria Math" panose="02040503050406030204" pitchFamily="18" charset="0"/>
                        </a:rPr>
                        <m:t>𝐵</m:t>
                      </m:r>
                      <m:r>
                        <a:rPr lang="en-US" i="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𝑜</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𝜔</m:t>
                                  </m:r>
                                </m:e>
                              </m:d>
                            </m:e>
                            <m:sup>
                              <m:r>
                                <a:rPr lang="en-US" i="1">
                                  <a:latin typeface="Cambria Math" panose="02040503050406030204" pitchFamily="18" charset="0"/>
                                </a:rPr>
                                <m:t>𝑚</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0">
                                  <a:latin typeface="Cambria Math" panose="02040503050406030204" pitchFamily="18" charset="0"/>
                                </a:rPr>
                                <m:t>1</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𝜔</m:t>
                                  </m:r>
                                </m:e>
                              </m:d>
                            </m:e>
                            <m:sup>
                              <m:r>
                                <a:rPr lang="en-US" i="1">
                                  <a:latin typeface="Cambria Math" panose="02040503050406030204" pitchFamily="18" charset="0"/>
                                </a:rPr>
                                <m:t>𝑚</m:t>
                              </m:r>
                              <m:r>
                                <a:rPr lang="en-US" i="0">
                                  <a:latin typeface="Cambria Math" panose="02040503050406030204" pitchFamily="18" charset="0"/>
                                </a:rPr>
                                <m:t>−</m:t>
                              </m:r>
                              <m:r>
                                <a:rPr lang="en-US" i="0">
                                  <a:latin typeface="Cambria Math" panose="02040503050406030204" pitchFamily="18" charset="0"/>
                                </a:rPr>
                                <m:t>1</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𝑚</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𝜔</m:t>
                                  </m:r>
                                </m:e>
                              </m:d>
                            </m:e>
                            <m:sup>
                              <m:r>
                                <a:rPr lang="en-US" i="1">
                                  <a:latin typeface="Cambria Math" panose="02040503050406030204" pitchFamily="18" charset="0"/>
                                </a:rPr>
                                <m:t>𝑛</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0">
                                  <a:latin typeface="Cambria Math" panose="02040503050406030204" pitchFamily="18" charset="0"/>
                                </a:rPr>
                                <m:t>1</m:t>
                              </m:r>
                            </m:sub>
                          </m:sSub>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𝑗</m:t>
                                  </m:r>
                                  <m:r>
                                    <a:rPr lang="en-US" i="1">
                                      <a:latin typeface="Cambria Math" panose="02040503050406030204" pitchFamily="18" charset="0"/>
                                    </a:rPr>
                                    <m:t>𝜔</m:t>
                                  </m:r>
                                </m:e>
                              </m:d>
                            </m:e>
                            <m:sup>
                              <m:r>
                                <a:rPr lang="en-US" i="1">
                                  <a:latin typeface="Cambria Math" panose="02040503050406030204" pitchFamily="18" charset="0"/>
                                </a:rPr>
                                <m:t>𝑛</m:t>
                              </m:r>
                              <m:r>
                                <a:rPr lang="en-US" i="0">
                                  <a:latin typeface="Cambria Math" panose="02040503050406030204" pitchFamily="18" charset="0"/>
                                </a:rPr>
                                <m:t>−</m:t>
                              </m:r>
                              <m:r>
                                <a:rPr lang="en-US" i="0">
                                  <a:latin typeface="Cambria Math" panose="02040503050406030204" pitchFamily="18" charset="0"/>
                                </a:rPr>
                                <m:t>1</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𝑛</m:t>
                              </m:r>
                            </m:sub>
                          </m:sSub>
                        </m:den>
                      </m:f>
                      <m:r>
                        <a:rPr lang="en-US" i="1">
                          <a:latin typeface="Cambria Math" panose="02040503050406030204" pitchFamily="18" charset="0"/>
                        </a:rPr>
                        <m:t>𝐴</m:t>
                      </m:r>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2373692" y="3511977"/>
                <a:ext cx="4322273" cy="696088"/>
              </a:xfrm>
              <a:prstGeom prst="rect">
                <a:avLst/>
              </a:prstGeom>
              <a:blipFill>
                <a:blip r:embed="rId7"/>
                <a:stretch>
                  <a:fillRect/>
                </a:stretch>
              </a:blipFill>
            </p:spPr>
            <p:txBody>
              <a:bodyPr/>
              <a:lstStyle/>
              <a:p>
                <a:r>
                  <a:rPr lang="en-US">
                    <a:noFill/>
                  </a:rPr>
                  <a:t> </a:t>
                </a:r>
              </a:p>
            </p:txBody>
          </p:sp>
        </mc:Fallback>
      </mc:AlternateContent>
      <p:sp>
        <p:nvSpPr>
          <p:cNvPr id="10" name="Rectangle 9"/>
          <p:cNvSpPr>
            <a:spLocks noChangeArrowheads="1"/>
          </p:cNvSpPr>
          <p:nvPr/>
        </p:nvSpPr>
        <p:spPr bwMode="auto">
          <a:xfrm>
            <a:off x="3434830" y="4297951"/>
            <a:ext cx="5546710"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ü"/>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1: </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مخرج، همان معادله مشخصه است که </a:t>
            </a:r>
            <a:r>
              <a:rPr lang="en-US"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j</a:t>
            </a:r>
            <a:r>
              <a:rPr lang="el-G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ω</a:t>
            </a:r>
            <a:r>
              <a:rPr lang="fa-IR" altLang="en-US" sz="17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بجای </a:t>
            </a:r>
            <a:r>
              <a:rPr lang="en-US"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S</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 قرار گرفته است. </a:t>
            </a:r>
            <a:endParaRPr lang="en-US" altLang="en-US" sz="1700" dirty="0">
              <a:solidFill>
                <a:srgbClr val="0000FF"/>
              </a:solidFill>
              <a:ea typeface="Calibri" panose="020F0502020204030204" pitchFamily="34" charset="0"/>
              <a:cs typeface="Arial" panose="020B0604020202020204" pitchFamily="34" charset="0"/>
            </a:endParaRPr>
          </a:p>
        </p:txBody>
      </p:sp>
      <p:sp>
        <p:nvSpPr>
          <p:cNvPr id="11" name="Rectangle 10"/>
          <p:cNvSpPr>
            <a:spLocks noChangeArrowheads="1"/>
          </p:cNvSpPr>
          <p:nvPr/>
        </p:nvSpPr>
        <p:spPr bwMode="auto">
          <a:xfrm>
            <a:off x="1295400" y="4731213"/>
            <a:ext cx="7680308" cy="39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342900" indent="-342900" algn="just" rtl="1" eaLnBrk="1" hangingPunct="1">
              <a:lnSpc>
                <a:spcPct val="115000"/>
              </a:lnSpc>
              <a:spcAft>
                <a:spcPts val="1000"/>
              </a:spcAft>
              <a:buClr>
                <a:srgbClr val="FF0000"/>
              </a:buClr>
              <a:buFont typeface="Wingdings" panose="05000000000000000000" pitchFamily="2" charset="2"/>
              <a:buChar char="ü"/>
            </a:pPr>
            <a:r>
              <a:rPr lang="fa-IR" altLang="en-US" sz="1700"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نکته 2: </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اگر </a:t>
            </a:r>
            <a:r>
              <a:rPr lang="en-US"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j</a:t>
            </a:r>
            <a:r>
              <a:rPr lang="el-G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ω</a:t>
            </a:r>
            <a:r>
              <a:rPr lang="fa-IR" altLang="en-US" sz="1700" dirty="0">
                <a:solidFill>
                  <a:srgbClr val="0000FF"/>
                </a:solidFill>
                <a:latin typeface="Times New Roman" panose="02020603050405020304" pitchFamily="18" charset="0"/>
                <a:ea typeface="Calibri" panose="020F0502020204030204" pitchFamily="34" charset="0"/>
                <a:cs typeface="B Nazanin" panose="00000400000000000000" pitchFamily="2" charset="-78"/>
              </a:rPr>
              <a:t> </a:t>
            </a:r>
            <a:r>
              <a:rPr lang="fa-IR" altLang="en-US" sz="1700" dirty="0" smtClean="0">
                <a:solidFill>
                  <a:srgbClr val="0000FF"/>
                </a:solidFill>
                <a:latin typeface="Times New Roman" panose="02020603050405020304" pitchFamily="18" charset="0"/>
                <a:ea typeface="Calibri" panose="020F0502020204030204" pitchFamily="34" charset="0"/>
                <a:cs typeface="B Nazanin" panose="00000400000000000000" pitchFamily="2" charset="-78"/>
              </a:rPr>
              <a:t>ریشه معادله مشخصه باشد، در آن صورت شکل پاسخ خصوصی به صورت زیر لحاظ می شود: </a:t>
            </a:r>
            <a:endParaRPr lang="en-US" altLang="en-US" sz="1700" dirty="0">
              <a:solidFill>
                <a:srgbClr val="0000FF"/>
              </a:solidFill>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Rectangle 11"/>
              <p:cNvSpPr/>
              <p:nvPr/>
            </p:nvSpPr>
            <p:spPr>
              <a:xfrm>
                <a:off x="3160889" y="5124398"/>
                <a:ext cx="2618602" cy="3960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1700" b="1" i="1">
                              <a:latin typeface="Cambria Math" panose="02040503050406030204" pitchFamily="18" charset="0"/>
                            </a:rPr>
                          </m:ctrlPr>
                        </m:dPr>
                        <m:e>
                          <m:sSub>
                            <m:sSubPr>
                              <m:ctrlPr>
                                <a:rPr lang="en-US" sz="1700" b="1" i="1">
                                  <a:latin typeface="Cambria Math" panose="02040503050406030204" pitchFamily="18" charset="0"/>
                                </a:rPr>
                              </m:ctrlPr>
                            </m:sSubPr>
                            <m:e>
                              <m:r>
                                <a:rPr lang="en-US" sz="1700" b="1" i="1">
                                  <a:latin typeface="Cambria Math" panose="02040503050406030204" pitchFamily="18" charset="0"/>
                                </a:rPr>
                                <m:t>𝒚</m:t>
                              </m:r>
                            </m:e>
                            <m:sub>
                              <m:r>
                                <a:rPr lang="en-US" sz="1700" b="1" i="1">
                                  <a:latin typeface="Cambria Math" panose="02040503050406030204" pitchFamily="18" charset="0"/>
                                </a:rPr>
                                <m:t>𝒑</m:t>
                              </m:r>
                            </m:sub>
                          </m:sSub>
                          <m:r>
                            <a:rPr lang="en-US" sz="1700" b="1" i="0">
                              <a:latin typeface="Cambria Math" panose="02040503050406030204" pitchFamily="18" charset="0"/>
                            </a:rPr>
                            <m:t>(</m:t>
                          </m:r>
                          <m:r>
                            <a:rPr lang="en-US" sz="1700" b="1" i="1">
                              <a:latin typeface="Cambria Math" panose="02040503050406030204" pitchFamily="18" charset="0"/>
                            </a:rPr>
                            <m:t>𝒕</m:t>
                          </m:r>
                          <m:r>
                            <a:rPr lang="en-US" sz="1700" b="1" i="0">
                              <a:latin typeface="Cambria Math" panose="02040503050406030204" pitchFamily="18" charset="0"/>
                            </a:rPr>
                            <m:t>)=</m:t>
                          </m:r>
                          <m:r>
                            <a:rPr lang="en-US" sz="1700" b="1" i="1">
                              <a:latin typeface="Cambria Math" panose="02040503050406030204" pitchFamily="18" charset="0"/>
                            </a:rPr>
                            <m:t>𝒕</m:t>
                          </m:r>
                          <m:sSub>
                            <m:sSubPr>
                              <m:ctrlPr>
                                <a:rPr lang="en-US" sz="1700" b="1" i="1">
                                  <a:latin typeface="Cambria Math" panose="02040503050406030204" pitchFamily="18" charset="0"/>
                                </a:rPr>
                              </m:ctrlPr>
                            </m:sSubPr>
                            <m:e>
                              <m:r>
                                <a:rPr lang="en-US" sz="1700" b="1" i="1">
                                  <a:latin typeface="Cambria Math" panose="02040503050406030204" pitchFamily="18" charset="0"/>
                                </a:rPr>
                                <m:t>𝑩</m:t>
                              </m:r>
                            </m:e>
                            <m:sub>
                              <m:r>
                                <a:rPr lang="en-US" sz="1700" b="1" i="1">
                                  <a:latin typeface="Cambria Math" panose="02040503050406030204" pitchFamily="18" charset="0"/>
                                </a:rPr>
                                <m:t>𝒎</m:t>
                              </m:r>
                            </m:sub>
                          </m:sSub>
                          <m:r>
                            <a:rPr lang="en-US" sz="1700" b="1" i="0">
                              <a:latin typeface="Cambria Math" panose="02040503050406030204" pitchFamily="18" charset="0"/>
                            </a:rPr>
                            <m:t>𝐜𝐨𝐬</m:t>
                          </m:r>
                          <m:r>
                            <a:rPr lang="en-US" sz="1700" b="1" i="0">
                              <a:latin typeface="Cambria Math" panose="02040503050406030204" pitchFamily="18" charset="0"/>
                            </a:rPr>
                            <m:t>(</m:t>
                          </m:r>
                          <m:r>
                            <a:rPr lang="en-US" sz="1700" b="1" i="1">
                              <a:latin typeface="Cambria Math" panose="02040503050406030204" pitchFamily="18" charset="0"/>
                            </a:rPr>
                            <m:t>𝝎</m:t>
                          </m:r>
                          <m:r>
                            <a:rPr lang="en-US" sz="1700" b="1" i="1">
                              <a:latin typeface="Cambria Math" panose="02040503050406030204" pitchFamily="18" charset="0"/>
                            </a:rPr>
                            <m:t>𝒕</m:t>
                          </m:r>
                          <m:r>
                            <a:rPr lang="en-US" sz="1700" b="1" i="0">
                              <a:latin typeface="Cambria Math" panose="02040503050406030204" pitchFamily="18" charset="0"/>
                            </a:rPr>
                            <m:t>+</m:t>
                          </m:r>
                          <m:r>
                            <a:rPr lang="en-US" sz="1700" b="1" i="1">
                              <a:latin typeface="Cambria Math" panose="02040503050406030204" pitchFamily="18" charset="0"/>
                            </a:rPr>
                            <m:t>𝜽</m:t>
                          </m:r>
                        </m:e>
                      </m:d>
                    </m:oMath>
                  </m:oMathPara>
                </a14:m>
                <a:endParaRPr lang="en-US" sz="1700" b="1" dirty="0"/>
              </a:p>
            </p:txBody>
          </p:sp>
        </mc:Choice>
        <mc:Fallback xmlns="">
          <p:sp>
            <p:nvSpPr>
              <p:cNvPr id="12" name="Rectangle 11"/>
              <p:cNvSpPr>
                <a:spLocks noRot="1" noChangeAspect="1" noMove="1" noResize="1" noEditPoints="1" noAdjustHandles="1" noChangeArrowheads="1" noChangeShapeType="1" noTextEdit="1"/>
              </p:cNvSpPr>
              <p:nvPr/>
            </p:nvSpPr>
            <p:spPr>
              <a:xfrm>
                <a:off x="3160889" y="5124398"/>
                <a:ext cx="2618602" cy="396070"/>
              </a:xfrm>
              <a:prstGeom prst="rect">
                <a:avLst/>
              </a:prstGeom>
              <a:blipFill>
                <a:blip r:embed="rId8"/>
                <a:stretch>
                  <a:fillRect t="-141538" r="-22145" b="-212308"/>
                </a:stretch>
              </a:blipFill>
            </p:spPr>
            <p:txBody>
              <a:bodyPr/>
              <a:lstStyle/>
              <a:p>
                <a:r>
                  <a:rPr lang="en-US">
                    <a:noFill/>
                  </a:rPr>
                  <a:t> </a:t>
                </a:r>
              </a:p>
            </p:txBody>
          </p:sp>
        </mc:Fallback>
      </mc:AlternateContent>
      <p:sp>
        <p:nvSpPr>
          <p:cNvPr id="14" name="Rectangle 13"/>
          <p:cNvSpPr/>
          <p:nvPr/>
        </p:nvSpPr>
        <p:spPr>
          <a:xfrm>
            <a:off x="209020" y="5574846"/>
            <a:ext cx="8737390" cy="652230"/>
          </a:xfrm>
          <a:prstGeom prst="rect">
            <a:avLst/>
          </a:prstGeom>
        </p:spPr>
        <p:txBody>
          <a:bodyPr wrap="square">
            <a:spAutoFit/>
          </a:bodyPr>
          <a:lstStyle/>
          <a:p>
            <a:pPr algn="just" rtl="1">
              <a:lnSpc>
                <a:spcPct val="107000"/>
              </a:lnSpc>
              <a:spcAft>
                <a:spcPts val="800"/>
              </a:spcAft>
            </a:pPr>
            <a:r>
              <a:rPr lang="fa-IR" sz="17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در این شرایط که</a:t>
            </a:r>
            <a:r>
              <a:rPr lang="en-US" sz="17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j</a:t>
            </a:r>
            <a:r>
              <a:rPr lang="el-GR" sz="17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ω</a:t>
            </a:r>
            <a:r>
              <a:rPr lang="el-GR" sz="1700" i="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ریشه معادله مشخصه </a:t>
            </a:r>
            <a:r>
              <a:rPr lang="fa-IR" sz="17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باشد، با توجه به این که</a:t>
            </a:r>
            <a:r>
              <a:rPr lang="en-US" sz="17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j</a:t>
            </a:r>
            <a:r>
              <a:rPr lang="el-GR" sz="17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ω</a:t>
            </a:r>
            <a:r>
              <a:rPr lang="el-GR" sz="1700" i="1"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a:t>
            </a:r>
            <a:r>
              <a:rPr lang="fa-IR" sz="17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یک فرکانس طبیعی </a:t>
            </a:r>
            <a:r>
              <a:rPr lang="fa-IR" sz="17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است، دیگر مدار </a:t>
            </a:r>
            <a:r>
              <a:rPr lang="fa-IR" sz="17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به صورت </a:t>
            </a:r>
            <a:r>
              <a:rPr lang="fa-IR" sz="17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فیزوری </a:t>
            </a:r>
            <a:r>
              <a:rPr lang="fa-IR" sz="17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قابل محاسبه نخواهد بود.</a:t>
            </a:r>
            <a:endParaRPr lang="en-US" sz="1700" kern="100" dirty="0">
              <a:solidFill>
                <a:srgbClr val="0000FF"/>
              </a:solidFill>
              <a:effectLst/>
              <a:latin typeface="Cambria Math" panose="02040503050406030204" pitchFamily="18"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1543835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dirty="0"/>
          </a:p>
        </p:txBody>
      </p:sp>
      <mc:AlternateContent xmlns:mc="http://schemas.openxmlformats.org/markup-compatibility/2006" xmlns:a14="http://schemas.microsoft.com/office/drawing/2010/main">
        <mc:Choice Requires="a14">
          <p:sp>
            <p:nvSpPr>
              <p:cNvPr id="4" name="Rectangle 3"/>
              <p:cNvSpPr/>
              <p:nvPr/>
            </p:nvSpPr>
            <p:spPr>
              <a:xfrm>
                <a:off x="380835" y="152400"/>
                <a:ext cx="8534400" cy="3328091"/>
              </a:xfrm>
              <a:prstGeom prst="rect">
                <a:avLst/>
              </a:prstGeom>
            </p:spPr>
            <p:txBody>
              <a:bodyPr wrap="square">
                <a:spAutoFit/>
              </a:bodyPr>
              <a:lstStyle/>
              <a:p>
                <a:pPr marL="285750" indent="-285750" algn="r" rtl="1">
                  <a:lnSpc>
                    <a:spcPct val="107000"/>
                  </a:lnSpc>
                  <a:spcAft>
                    <a:spcPts val="800"/>
                  </a:spcAft>
                  <a:buFont typeface="Wingdings" panose="05000000000000000000" pitchFamily="2" charset="2"/>
                  <a:buChar char="q"/>
                </a:pPr>
                <a:r>
                  <a:rPr lang="fa-IR" b="1" kern="100" dirty="0" smtClean="0">
                    <a:solidFill>
                      <a:srgbClr val="FF0000"/>
                    </a:solidFill>
                    <a:latin typeface="Calibri" panose="020F0502020204030204" pitchFamily="34" charset="0"/>
                    <a:ea typeface="Times New Roman" panose="02020603050405020304" pitchFamily="18" charset="0"/>
                    <a:cs typeface="B Nazanin" panose="00000400000000000000" pitchFamily="2" charset="-78"/>
                  </a:rPr>
                  <a:t>مثال) </a:t>
                </a:r>
                <a:r>
                  <a:rPr lang="fa-IR" kern="100" dirty="0">
                    <a:latin typeface="Calibri" panose="020F0502020204030204" pitchFamily="34" charset="0"/>
                    <a:ea typeface="Times New Roman" panose="02020603050405020304" pitchFamily="18" charset="0"/>
                    <a:cs typeface="B Nazanin" panose="00000400000000000000" pitchFamily="2" charset="-78"/>
                  </a:rPr>
                  <a:t>جواب خصوصی معادله دیفرانسیل </a:t>
                </a:r>
                <a14:m>
                  <m:oMath xmlns:m="http://schemas.openxmlformats.org/officeDocument/2006/math">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d</m:t>
                            </m:r>
                          </m:e>
                          <m:sup>
                            <m:r>
                              <a:rPr lang="en-US" kern="100">
                                <a:latin typeface="Cambria Math" panose="02040503050406030204" pitchFamily="18" charset="0"/>
                                <a:ea typeface="Times New Roman" panose="02020603050405020304" pitchFamily="18" charset="0"/>
                                <a:cs typeface="B Nazanin" panose="00000400000000000000" pitchFamily="2" charset="-78"/>
                              </a:rPr>
                              <m:t>2</m:t>
                            </m:r>
                          </m:sup>
                        </m:s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y</m:t>
                        </m:r>
                      </m:num>
                      <m:den>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dt</m:t>
                            </m:r>
                          </m:e>
                          <m:sup>
                            <m:r>
                              <a:rPr lang="en-US" kern="100">
                                <a:latin typeface="Cambria Math" panose="02040503050406030204" pitchFamily="18" charset="0"/>
                                <a:ea typeface="Times New Roman" panose="02020603050405020304" pitchFamily="18" charset="0"/>
                                <a:cs typeface="B Nazanin" panose="00000400000000000000" pitchFamily="2" charset="-78"/>
                              </a:rPr>
                              <m:t>2</m:t>
                            </m:r>
                          </m:sup>
                        </m:sSup>
                      </m:den>
                    </m:f>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3</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dy</m:t>
                        </m:r>
                      </m:num>
                      <m:den>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dt</m:t>
                        </m:r>
                      </m:den>
                    </m:f>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y</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dw</m:t>
                        </m:r>
                      </m:num>
                      <m:den>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dt</m:t>
                        </m:r>
                      </m:den>
                    </m:f>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w</m:t>
                    </m:r>
                  </m:oMath>
                </a14:m>
                <a:r>
                  <a:rPr lang="fa-IR" kern="100" dirty="0" smtClean="0">
                    <a:latin typeface="Calibri" panose="020F0502020204030204" pitchFamily="34" charset="0"/>
                    <a:ea typeface="Times New Roman" panose="02020603050405020304" pitchFamily="18" charset="0"/>
                    <a:cs typeface="B Nazanin" panose="00000400000000000000" pitchFamily="2" charset="-78"/>
                  </a:rPr>
                  <a:t> </a:t>
                </a:r>
                <a:r>
                  <a:rPr lang="fa-IR" kern="100" dirty="0">
                    <a:latin typeface="Calibri" panose="020F0502020204030204" pitchFamily="34" charset="0"/>
                    <a:ea typeface="Times New Roman" panose="02020603050405020304" pitchFamily="18" charset="0"/>
                    <a:cs typeface="B Nazanin" panose="00000400000000000000" pitchFamily="2" charset="-78"/>
                  </a:rPr>
                  <a:t>برای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ورودی زیر را </a:t>
                </a:r>
                <a:r>
                  <a:rPr lang="fa-IR" kern="100" dirty="0">
                    <a:latin typeface="Calibri" panose="020F0502020204030204" pitchFamily="34" charset="0"/>
                    <a:ea typeface="Times New Roman" panose="02020603050405020304" pitchFamily="18" charset="0"/>
                    <a:cs typeface="B Nazanin" panose="00000400000000000000" pitchFamily="2" charset="-78"/>
                  </a:rPr>
                  <a:t>تعیین </a:t>
                </a:r>
                <a:r>
                  <a:rPr lang="fa-IR" kern="100" dirty="0" smtClean="0">
                    <a:latin typeface="Calibri" panose="020F0502020204030204" pitchFamily="34" charset="0"/>
                    <a:ea typeface="Times New Roman" panose="02020603050405020304" pitchFamily="18" charset="0"/>
                    <a:cs typeface="B Nazanin" panose="00000400000000000000" pitchFamily="2" charset="-78"/>
                  </a:rPr>
                  <a:t>کنید.</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endParaRPr lang="fa-IR" kern="100" dirty="0" smtClean="0">
                  <a:latin typeface="Calibri" panose="020F0502020204030204" pitchFamily="34" charset="0"/>
                  <a:ea typeface="Times New Roman" panose="02020603050405020304" pitchFamily="18" charset="0"/>
                  <a:cs typeface="B Nazanin" panose="00000400000000000000" pitchFamily="2" charset="-78"/>
                </a:endParaRPr>
              </a:p>
              <a:p>
                <a:pPr algn="r" rtl="1">
                  <a:lnSpc>
                    <a:spcPct val="107000"/>
                  </a:lnSpc>
                  <a:spcAft>
                    <a:spcPts val="800"/>
                  </a:spcAft>
                </a:pPr>
                <a:endParaRPr lang="fa-IR" kern="100" dirty="0" smtClean="0">
                  <a:latin typeface="Calibri" panose="020F0502020204030204" pitchFamily="34" charset="0"/>
                  <a:ea typeface="Times New Roman" panose="02020603050405020304" pitchFamily="18" charset="0"/>
                  <a:cs typeface="B Nazanin" panose="00000400000000000000" pitchFamily="2" charset="-78"/>
                </a:endParaRPr>
              </a:p>
              <a:p>
                <a:pPr algn="r" rtl="1">
                  <a:lnSpc>
                    <a:spcPct val="107000"/>
                  </a:lnSpc>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اگر فیزور </a:t>
                </a:r>
                <a:r>
                  <a:rPr lang="fa-IR" kern="100" dirty="0">
                    <a:latin typeface="Calibri" panose="020F0502020204030204" pitchFamily="34" charset="0"/>
                    <a:ea typeface="Times New Roman" panose="02020603050405020304" pitchFamily="18" charset="0"/>
                    <a:cs typeface="B Nazanin" panose="00000400000000000000" pitchFamily="2" charset="-78"/>
                  </a:rPr>
                  <a:t>جواب خصوصی</a:t>
                </a:r>
                <a14:m>
                  <m:oMath xmlns:m="http://schemas.openxmlformats.org/officeDocument/2006/math">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y</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Re</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B</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2</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sup>
                    </m:sSup>
                    <m:r>
                      <a:rPr lang="en-US" kern="100">
                        <a:latin typeface="Cambria Math" panose="02040503050406030204" pitchFamily="18" charset="0"/>
                        <a:ea typeface="Times New Roman" panose="02020603050405020304" pitchFamily="18" charset="0"/>
                        <a:cs typeface="B Nazanin" panose="00000400000000000000" pitchFamily="2" charset="-78"/>
                      </a:rPr>
                      <m:t>]</m:t>
                    </m:r>
                  </m:oMath>
                </a14:m>
                <a:r>
                  <a:rPr lang="en-US" i="1" kern="100" dirty="0">
                    <a:latin typeface="B Nazanin" panose="00000400000000000000" pitchFamily="2" charset="-78"/>
                    <a:ea typeface="Times New Roman" panose="02020603050405020304" pitchFamily="18" charset="0"/>
                    <a:cs typeface="Arial" panose="020B0604020202020204" pitchFamily="34" charset="0"/>
                  </a:rPr>
                  <a:t> </a:t>
                </a:r>
                <a:r>
                  <a:rPr lang="fa-IR" i="1" kern="100" dirty="0" smtClean="0">
                    <a:latin typeface="B Nazanin" panose="00000400000000000000" pitchFamily="2" charset="-78"/>
                    <a:ea typeface="Times New Roman" panose="02020603050405020304" pitchFamily="18" charset="0"/>
                    <a:cs typeface="Arial" panose="020B0604020202020204" pitchFamily="34" charset="0"/>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فرض شود، داریم:</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a:rPr lang="en-US"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2</m:t>
                          </m:r>
                          <m:r>
                            <a:rPr lang="en-US" kern="100">
                              <a:latin typeface="Cambria Math" panose="02040503050406030204" pitchFamily="18" charset="0"/>
                              <a:ea typeface="Times New Roman" panose="02020603050405020304" pitchFamily="18" charset="0"/>
                              <a:cs typeface="B Nazanin" panose="00000400000000000000" pitchFamily="2" charset="-78"/>
                            </a:rPr>
                            <m:t>)</m:t>
                          </m:r>
                        </m:e>
                        <m:sup>
                          <m:r>
                            <a:rPr lang="en-US" kern="100">
                              <a:latin typeface="Cambria Math" panose="02040503050406030204" pitchFamily="18" charset="0"/>
                              <a:ea typeface="Times New Roman" panose="02020603050405020304" pitchFamily="18" charset="0"/>
                              <a:cs typeface="B Nazanin" panose="00000400000000000000" pitchFamily="2" charset="-78"/>
                            </a:rPr>
                            <m:t>2</m:t>
                          </m:r>
                        </m:sup>
                      </m:sSup>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3</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2</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B</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2</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1</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5</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25</m:t>
                          </m:r>
                        </m:sup>
                      </m:sSup>
                    </m:oMath>
                  </m:oMathPara>
                </a14:m>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14:m>
                  <m:oMathPara xmlns:m="http://schemas.openxmlformats.org/officeDocument/2006/math">
                    <m:oMathParaPr>
                      <m:jc m:val="centerGroup"/>
                    </m:oMathParaPr>
                    <m:oMath xmlns:m="http://schemas.openxmlformats.org/officeDocument/2006/math">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B</m:t>
                      </m:r>
                      <m:r>
                        <a:rPr lang="en-US" kern="100">
                          <a:latin typeface="Cambria Math" panose="02040503050406030204" pitchFamily="18" charset="0"/>
                          <a:ea typeface="Times New Roman" panose="02020603050405020304" pitchFamily="18" charset="0"/>
                          <a:cs typeface="B Nazanin" panose="00000400000000000000" pitchFamily="2" charset="-78"/>
                        </a:rPr>
                        <m:t>=</m:t>
                      </m:r>
                      <m:f>
                        <m:fPr>
                          <m:ctrlPr>
                            <a:rPr lang="en-US" i="1" kern="100">
                              <a:latin typeface="Cambria Math" panose="02040503050406030204" pitchFamily="18" charset="0"/>
                              <a:ea typeface="Times New Roman" panose="02020603050405020304" pitchFamily="18" charset="0"/>
                              <a:cs typeface="B Nazanin" panose="00000400000000000000" pitchFamily="2" charset="-78"/>
                            </a:rPr>
                          </m:ctrlPr>
                        </m:fPr>
                        <m:num>
                          <m:r>
                            <a:rPr lang="en-US" kern="100">
                              <a:latin typeface="Cambria Math" panose="02040503050406030204" pitchFamily="18" charset="0"/>
                              <a:ea typeface="Times New Roman" panose="02020603050405020304" pitchFamily="18" charset="0"/>
                              <a:cs typeface="B Nazanin" panose="00000400000000000000" pitchFamily="2" charset="-78"/>
                            </a:rPr>
                            <m:t>5</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1</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4</m:t>
                          </m:r>
                          <m:r>
                            <a:rPr lang="en-US" kern="100">
                              <a:latin typeface="Cambria Math" panose="02040503050406030204" pitchFamily="18" charset="0"/>
                              <a:ea typeface="Times New Roman" panose="02020603050405020304" pitchFamily="18" charset="0"/>
                              <a:cs typeface="B Nazanin" panose="00000400000000000000" pitchFamily="2" charset="-78"/>
                            </a:rPr>
                            <m:t>)</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sup>
                          </m:sSup>
                          <m:r>
                            <a:rPr lang="en-US" kern="100">
                              <a:latin typeface="Cambria Math" panose="02040503050406030204" pitchFamily="18" charset="0"/>
                              <a:ea typeface="Times New Roman" panose="02020603050405020304" pitchFamily="18" charset="0"/>
                              <a:cs typeface="B Nazanin" panose="00000400000000000000" pitchFamily="2" charset="-78"/>
                            </a:rPr>
                            <m:t>25</m:t>
                          </m:r>
                        </m:num>
                        <m:den>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6</m:t>
                          </m:r>
                        </m:den>
                      </m:f>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3</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259</m:t>
                      </m:r>
                      <m:sSup>
                        <m:sSupPr>
                          <m:ctrlPr>
                            <a:rPr lang="en-US" i="1" kern="100">
                              <a:latin typeface="Cambria Math" panose="02040503050406030204" pitchFamily="18" charset="0"/>
                              <a:ea typeface="Times New Roman" panose="02020603050405020304" pitchFamily="18" charset="0"/>
                              <a:cs typeface="B Nazanin" panose="00000400000000000000" pitchFamily="2" charset="-78"/>
                            </a:rPr>
                          </m:ctrlPr>
                        </m:sSupPr>
                        <m:e>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e</m:t>
                          </m:r>
                        </m:e>
                        <m:sup>
                          <m:r>
                            <a:rPr lang="en-US" i="1"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j</m:t>
                          </m:r>
                          <m:r>
                            <a:rPr lang="en-US" kern="100">
                              <a:latin typeface="Cambria Math" panose="02040503050406030204" pitchFamily="18" charset="0"/>
                              <a:ea typeface="Times New Roman" panose="02020603050405020304" pitchFamily="18" charset="0"/>
                              <a:cs typeface="B Nazanin" panose="00000400000000000000" pitchFamily="2" charset="-78"/>
                            </a:rPr>
                            <m:t>7471</m:t>
                          </m:r>
                        </m:sup>
                      </m:sSup>
                    </m:oMath>
                  </m:oMathPara>
                </a14:m>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fa-IR" kern="100" dirty="0" smtClean="0">
                    <a:latin typeface="Calibri" panose="020F0502020204030204" pitchFamily="34" charset="0"/>
                    <a:ea typeface="Times New Roman" panose="02020603050405020304" pitchFamily="18" charset="0"/>
                    <a:cs typeface="B Nazanin" panose="00000400000000000000" pitchFamily="2" charset="-78"/>
                  </a:rPr>
                  <a:t>بنابراین </a:t>
                </a:r>
                <a:r>
                  <a:rPr lang="fa-IR" kern="100" dirty="0">
                    <a:latin typeface="Calibri" panose="020F0502020204030204" pitchFamily="34" charset="0"/>
                    <a:ea typeface="Times New Roman" panose="02020603050405020304" pitchFamily="18" charset="0"/>
                    <a:cs typeface="B Nazanin" panose="00000400000000000000" pitchFamily="2" charset="-78"/>
                  </a:rPr>
                  <a:t>جواب خصوصی به صورت </a:t>
                </a:r>
                <a14:m>
                  <m:oMath xmlns:m="http://schemas.openxmlformats.org/officeDocument/2006/math">
                    <m:r>
                      <a:rPr lang="en-US" i="1" kern="100">
                        <a:latin typeface="Cambria Math" panose="02040503050406030204" pitchFamily="18" charset="0"/>
                        <a:ea typeface="Times New Roman" panose="02020603050405020304" pitchFamily="18" charset="0"/>
                        <a:cs typeface="B Nazanin" panose="00000400000000000000" pitchFamily="2" charset="-78"/>
                      </a:rPr>
                      <m:t>3</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259</m:t>
                    </m:r>
                    <m:r>
                      <m:rPr>
                        <m:sty m:val="p"/>
                      </m:rPr>
                      <a:rPr lang="en-US" i="0" kern="100">
                        <a:latin typeface="Cambria Math" panose="02040503050406030204" pitchFamily="18" charset="0"/>
                        <a:ea typeface="Times New Roman" panose="02020603050405020304" pitchFamily="18" charset="0"/>
                        <a:cs typeface="B Nazanin" panose="00000400000000000000" pitchFamily="2" charset="-78"/>
                      </a:rPr>
                      <m:t>Cos</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2</m:t>
                    </m:r>
                    <m:r>
                      <a:rPr lang="en-US" i="1" kern="100">
                        <a:latin typeface="Cambria Math" panose="02040503050406030204" pitchFamily="18" charset="0"/>
                        <a:ea typeface="Times New Roman" panose="02020603050405020304" pitchFamily="18" charset="0"/>
                        <a:cs typeface="B Nazanin" panose="00000400000000000000" pitchFamily="2" charset="-78"/>
                      </a:rPr>
                      <m:t>𝑡</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7</m:t>
                    </m:r>
                    <m:r>
                      <a:rPr lang="en-US" i="1" kern="100">
                        <a:latin typeface="Cambria Math" panose="02040503050406030204" pitchFamily="18" charset="0"/>
                        <a:ea typeface="Times New Roman" panose="02020603050405020304" pitchFamily="18" charset="0"/>
                        <a:cs typeface="B Nazanin" panose="00000400000000000000" pitchFamily="2" charset="-78"/>
                      </a:rPr>
                      <m:t>.</m:t>
                    </m:r>
                    <m:r>
                      <a:rPr lang="en-US" i="1" kern="100">
                        <a:latin typeface="Cambria Math" panose="02040503050406030204" pitchFamily="18" charset="0"/>
                        <a:ea typeface="Times New Roman" panose="02020603050405020304" pitchFamily="18" charset="0"/>
                        <a:cs typeface="B Nazanin" panose="00000400000000000000" pitchFamily="2" charset="-78"/>
                      </a:rPr>
                      <m:t>471</m:t>
                    </m:r>
                    <m:r>
                      <a:rPr lang="en-US" i="1"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a:t>
                </a:r>
                <a:r>
                  <a:rPr lang="fa-IR" kern="100" dirty="0" smtClean="0">
                    <a:latin typeface="Calibri" panose="020F0502020204030204" pitchFamily="34" charset="0"/>
                    <a:ea typeface="Times New Roman" panose="02020603050405020304" pitchFamily="18" charset="0"/>
                    <a:cs typeface="B Nazanin" panose="00000400000000000000" pitchFamily="2" charset="-78"/>
                  </a:rPr>
                  <a:t>است.</a:t>
                </a:r>
                <a:endParaRPr lang="en-US" sz="1200" kern="1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80835" y="152400"/>
                <a:ext cx="8534400" cy="3328091"/>
              </a:xfrm>
              <a:prstGeom prst="rect">
                <a:avLst/>
              </a:prstGeom>
              <a:blipFill>
                <a:blip r:embed="rId3"/>
                <a:stretch>
                  <a:fillRect r="-643"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971800" y="838200"/>
                <a:ext cx="2403222" cy="369332"/>
              </a:xfrm>
              <a:prstGeom prst="rect">
                <a:avLst/>
              </a:prstGeom>
            </p:spPr>
            <p:txBody>
              <a:bodyPr wrap="none">
                <a:spAutoFit/>
              </a:bodyPr>
              <a:lstStyle/>
              <a:p>
                <a14:m>
                  <m:oMath xmlns:m="http://schemas.openxmlformats.org/officeDocument/2006/math">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w</m:t>
                    </m:r>
                    <m:r>
                      <a:rPr lang="en-US" kern="100">
                        <a:latin typeface="Cambria Math" panose="02040503050406030204" pitchFamily="18" charset="0"/>
                        <a:ea typeface="Times New Roman" panose="02020603050405020304" pitchFamily="18" charset="0"/>
                        <a:cs typeface="B Nazanin" panose="00000400000000000000" pitchFamily="2" charset="-78"/>
                      </a:rPr>
                      <m:t>(</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5</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Cos</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m:t>
                    </m:r>
                    <m:r>
                      <m:rPr>
                        <m:sty m:val="p"/>
                      </m:rPr>
                      <a:rPr lang="en-US" kern="100">
                        <a:latin typeface="Cambria Math" panose="02040503050406030204" pitchFamily="18" charset="0"/>
                        <a:ea typeface="Times New Roman" panose="02020603050405020304" pitchFamily="18" charset="0"/>
                        <a:cs typeface="B Nazanin" panose="00000400000000000000" pitchFamily="2" charset="-78"/>
                      </a:rPr>
                      <m:t>t</m:t>
                    </m:r>
                    <m:r>
                      <a:rPr lang="en-US" kern="100">
                        <a:latin typeface="Cambria Math" panose="02040503050406030204" pitchFamily="18" charset="0"/>
                        <a:ea typeface="Times New Roman" panose="02020603050405020304" pitchFamily="18" charset="0"/>
                        <a:cs typeface="B Nazanin" panose="00000400000000000000" pitchFamily="2" charset="-78"/>
                      </a:rPr>
                      <m:t>+</m:t>
                    </m:r>
                    <m:r>
                      <a:rPr lang="en-US" kern="100">
                        <a:latin typeface="Cambria Math" panose="02040503050406030204" pitchFamily="18" charset="0"/>
                        <a:ea typeface="Times New Roman" panose="02020603050405020304" pitchFamily="18" charset="0"/>
                        <a:cs typeface="B Nazanin" panose="00000400000000000000" pitchFamily="2" charset="-78"/>
                      </a:rPr>
                      <m:t>25</m:t>
                    </m:r>
                    <m:r>
                      <a:rPr lang="en-US" kern="100">
                        <a:latin typeface="Cambria Math" panose="02040503050406030204" pitchFamily="18" charset="0"/>
                        <a:ea typeface="Times New Roman" panose="02020603050405020304" pitchFamily="18" charset="0"/>
                        <a:cs typeface="B Nazanin" panose="00000400000000000000" pitchFamily="2" charset="-78"/>
                      </a:rPr>
                      <m:t>)</m:t>
                    </m:r>
                  </m:oMath>
                </a14:m>
                <a:r>
                  <a:rPr lang="fa-IR" kern="100" dirty="0">
                    <a:latin typeface="Calibri" panose="020F0502020204030204" pitchFamily="34" charset="0"/>
                    <a:ea typeface="Times New Roman" panose="02020603050405020304" pitchFamily="18" charset="0"/>
                    <a:cs typeface="B Nazanin" panose="00000400000000000000" pitchFamily="2" charset="-78"/>
                  </a:rPr>
                  <a:t> </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2971800" y="838200"/>
                <a:ext cx="2403222" cy="369332"/>
              </a:xfrm>
              <a:prstGeom prst="rect">
                <a:avLst/>
              </a:prstGeom>
              <a:blipFill>
                <a:blip r:embed="rId4"/>
                <a:stretch>
                  <a:fillRect t="-6667" r="-761" b="-28333"/>
                </a:stretch>
              </a:blipFill>
            </p:spPr>
            <p:txBody>
              <a:bodyPr/>
              <a:lstStyle/>
              <a:p>
                <a:r>
                  <a:rPr lang="en-US">
                    <a:noFill/>
                  </a:rPr>
                  <a:t> </a:t>
                </a:r>
              </a:p>
            </p:txBody>
          </p:sp>
        </mc:Fallback>
      </mc:AlternateContent>
      <p:sp>
        <p:nvSpPr>
          <p:cNvPr id="6" name="Rectangle 5"/>
          <p:cNvSpPr/>
          <p:nvPr/>
        </p:nvSpPr>
        <p:spPr>
          <a:xfrm>
            <a:off x="8089368" y="1207532"/>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sp>
        <p:nvSpPr>
          <p:cNvPr id="7" name="Rectangle 6"/>
          <p:cNvSpPr/>
          <p:nvPr/>
        </p:nvSpPr>
        <p:spPr>
          <a:xfrm>
            <a:off x="1381756" y="3480491"/>
            <a:ext cx="6532558" cy="369332"/>
          </a:xfrm>
          <a:prstGeom prst="rect">
            <a:avLst/>
          </a:prstGeom>
        </p:spPr>
        <p:txBody>
          <a:bodyPr wrap="none">
            <a:spAutoFit/>
          </a:bodyPr>
          <a:lstStyle/>
          <a:p>
            <a:r>
              <a:rPr lang="en-US" b="1" kern="100" dirty="0" smtClean="0">
                <a:solidFill>
                  <a:srgbClr val="00B050"/>
                </a:solidFill>
                <a:latin typeface="Calibri" panose="020F0502020204030204" pitchFamily="34" charset="0"/>
                <a:ea typeface="Calibri" panose="020F0502020204030204" pitchFamily="34" charset="0"/>
                <a:cs typeface="B Nazanin" panose="00000400000000000000" pitchFamily="2" charset="-78"/>
              </a:rPr>
              <a:t>*******************************************************</a:t>
            </a:r>
            <a:endParaRPr lang="en-US" dirty="0">
              <a:solidFill>
                <a:srgbClr val="00B050"/>
              </a:solidFill>
            </a:endParaRPr>
          </a:p>
        </p:txBody>
      </p:sp>
      <p:sp>
        <p:nvSpPr>
          <p:cNvPr id="8" name="Rectangle 7"/>
          <p:cNvSpPr/>
          <p:nvPr/>
        </p:nvSpPr>
        <p:spPr>
          <a:xfrm>
            <a:off x="4368173" y="3801576"/>
            <a:ext cx="4572000" cy="410882"/>
          </a:xfrm>
          <a:prstGeom prst="rect">
            <a:avLst/>
          </a:prstGeom>
        </p:spPr>
        <p:txBody>
          <a:bodyPr>
            <a:spAutoFit/>
          </a:bodyPr>
          <a:lstStyle/>
          <a:p>
            <a:pPr marL="342900" indent="-342900" algn="just" rtl="1">
              <a:lnSpc>
                <a:spcPct val="115000"/>
              </a:lnSpc>
              <a:spcAft>
                <a:spcPts val="1000"/>
              </a:spcAft>
              <a:buClr>
                <a:srgbClr val="FF0000"/>
              </a:buClr>
              <a:buFont typeface="Wingdings" panose="05000000000000000000" pitchFamily="2" charset="2"/>
              <a:buChar char="q"/>
            </a:pPr>
            <a:r>
              <a:rPr lang="fa-IR" altLang="en-US" b="1" dirty="0" smtClean="0">
                <a:solidFill>
                  <a:srgbClr val="FF0000"/>
                </a:solidFill>
                <a:latin typeface="Times New Roman" panose="02020603050405020304" pitchFamily="18" charset="0"/>
                <a:ea typeface="Calibri" panose="020F0502020204030204" pitchFamily="34" charset="0"/>
                <a:cs typeface="B Nazanin" panose="00000400000000000000" pitchFamily="2" charset="-78"/>
              </a:rPr>
              <a:t>مثال) </a:t>
            </a:r>
            <a:r>
              <a:rPr lang="fa-IR" altLang="en-US" dirty="0">
                <a:latin typeface="Times New Roman" panose="02020603050405020304" pitchFamily="18" charset="0"/>
                <a:ea typeface="Calibri" panose="020F0502020204030204" pitchFamily="34" charset="0"/>
                <a:cs typeface="B Nazanin" panose="00000400000000000000" pitchFamily="2" charset="-78"/>
              </a:rPr>
              <a:t>پاسخ کامل متغیر </a:t>
            </a:r>
            <a:r>
              <a:rPr lang="en-US" altLang="en-US" dirty="0" err="1">
                <a:latin typeface="Times New Roman" panose="02020603050405020304" pitchFamily="18" charset="0"/>
                <a:ea typeface="Calibri" panose="020F0502020204030204" pitchFamily="34" charset="0"/>
                <a:cs typeface="B Nazanin" panose="00000400000000000000" pitchFamily="2" charset="-78"/>
              </a:rPr>
              <a:t>i</a:t>
            </a:r>
            <a:r>
              <a:rPr lang="en-US" altLang="en-US" baseline="-25000" dirty="0" err="1">
                <a:latin typeface="Times New Roman" panose="02020603050405020304" pitchFamily="18" charset="0"/>
                <a:ea typeface="Calibri" panose="020F0502020204030204" pitchFamily="34" charset="0"/>
                <a:cs typeface="B Nazanin" panose="00000400000000000000" pitchFamily="2" charset="-78"/>
              </a:rPr>
              <a:t>L</a:t>
            </a:r>
            <a:r>
              <a:rPr lang="fa-IR" altLang="en-US" dirty="0">
                <a:latin typeface="Times New Roman" panose="02020603050405020304" pitchFamily="18" charset="0"/>
                <a:ea typeface="Calibri" panose="020F0502020204030204" pitchFamily="34" charset="0"/>
                <a:cs typeface="B Nazanin" panose="00000400000000000000" pitchFamily="2" charset="-78"/>
              </a:rPr>
              <a:t> را در مدار مقابل تعیین کنید. </a:t>
            </a:r>
            <a:endParaRPr lang="en-US" altLang="en-US" dirty="0">
              <a:ea typeface="Calibri" panose="020F050202020403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228600" y="3932990"/>
            <a:ext cx="4375740" cy="1424714"/>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126318" y="5506931"/>
                <a:ext cx="2988481" cy="3700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𝐶</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r>
                        <a:rPr lang="en-US" i="0">
                          <a:latin typeface="Cambria Math" panose="02040503050406030204" pitchFamily="18" charset="0"/>
                        </a:rPr>
                        <m:t>2</m:t>
                      </m:r>
                      <m:sSup>
                        <m:sSupPr>
                          <m:ctrlPr>
                            <a:rPr lang="en-US" i="1">
                              <a:latin typeface="Cambria Math" panose="02040503050406030204" pitchFamily="18" charset="0"/>
                            </a:rPr>
                          </m:ctrlPr>
                        </m:sSupPr>
                        <m:e>
                          <m:r>
                            <m:rPr>
                              <m:nor/>
                            </m:rPr>
                            <a:rPr lang="en-US" i="1">
                              <a:latin typeface="Cambria Math" panose="02040503050406030204" pitchFamily="18" charset="0"/>
                            </a:rPr>
                            <m:t> </m:t>
                          </m:r>
                        </m:e>
                        <m:sup>
                          <m:r>
                            <a:rPr lang="en-US" i="1">
                              <a:latin typeface="Cambria Math" panose="02040503050406030204" pitchFamily="18" charset="0"/>
                            </a:rPr>
                            <m:t>𝑉</m:t>
                          </m:r>
                        </m:sup>
                      </m:sSup>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a:latin typeface="Cambria Math" panose="02040503050406030204" pitchFamily="18" charset="0"/>
                            </a:rPr>
                            <m:t>−</m:t>
                          </m:r>
                        </m:sup>
                      </m:sSup>
                      <m:r>
                        <a:rPr lang="en-US" i="0">
                          <a:latin typeface="Cambria Math" panose="02040503050406030204" pitchFamily="18" charset="0"/>
                        </a:rPr>
                        <m:t>)=</m:t>
                      </m:r>
                      <m:r>
                        <a:rPr lang="en-US" i="0">
                          <a:latin typeface="Cambria Math" panose="02040503050406030204" pitchFamily="18" charset="0"/>
                        </a:rPr>
                        <m:t>1</m:t>
                      </m:r>
                      <m:sSup>
                        <m:sSupPr>
                          <m:ctrlPr>
                            <a:rPr lang="en-US" i="1">
                              <a:latin typeface="Cambria Math" panose="02040503050406030204" pitchFamily="18" charset="0"/>
                            </a:rPr>
                          </m:ctrlPr>
                        </m:sSupPr>
                        <m:e>
                          <m:r>
                            <m:rPr>
                              <m:nor/>
                            </m:rPr>
                            <a:rPr lang="en-US" i="1">
                              <a:latin typeface="Cambria Math" panose="02040503050406030204" pitchFamily="18" charset="0"/>
                            </a:rPr>
                            <m:t> </m:t>
                          </m:r>
                        </m:e>
                        <m:sup>
                          <m:r>
                            <a:rPr lang="en-US" i="1">
                              <a:latin typeface="Cambria Math" panose="02040503050406030204" pitchFamily="18" charset="0"/>
                            </a:rPr>
                            <m:t>𝐴</m:t>
                          </m:r>
                        </m:sup>
                      </m:sSup>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126318" y="5506931"/>
                <a:ext cx="2988481" cy="370038"/>
              </a:xfrm>
              <a:prstGeom prst="rect">
                <a:avLst/>
              </a:prstGeom>
              <a:blipFill>
                <a:blip r:embed="rId6"/>
                <a:stretch>
                  <a:fillRect b="-147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865586" y="4833521"/>
                <a:ext cx="2732799" cy="52418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𝐿𝐶</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𝐿</m:t>
                        </m:r>
                      </m:num>
                      <m:den>
                        <m:r>
                          <a:rPr lang="en-US" i="1">
                            <a:latin typeface="Cambria Math" panose="02040503050406030204" pitchFamily="18" charset="0"/>
                          </a:rPr>
                          <m:t>𝑅</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𝑠</m:t>
                        </m:r>
                      </m:sub>
                    </m:sSub>
                    <m:r>
                      <a:rPr lang="en-US">
                        <a:latin typeface="Cambria Math" panose="02040503050406030204" pitchFamily="18" charset="0"/>
                      </a:rPr>
                      <m:t>(</m:t>
                    </m:r>
                    <m:r>
                      <a:rPr lang="en-US" i="1">
                        <a:latin typeface="Cambria Math" panose="02040503050406030204" pitchFamily="18" charset="0"/>
                      </a:rPr>
                      <m:t>𝑡</m:t>
                    </m:r>
                  </m:oMath>
                </a14:m>
                <a:r>
                  <a:rPr lang="fa-IR" dirty="0" smtClean="0"/>
                  <a:t>(</a:t>
                </a:r>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4865586" y="4833521"/>
                <a:ext cx="2732799" cy="524182"/>
              </a:xfrm>
              <a:prstGeom prst="rect">
                <a:avLst/>
              </a:prstGeom>
              <a:blipFill>
                <a:blip r:embed="rId7"/>
                <a:stretch>
                  <a:fillRect r="-893" b="-58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861737" y="5843803"/>
                <a:ext cx="2472408" cy="6392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fa-IR" b="0" i="0" smtClean="0">
                              <a:latin typeface="Cambria Math" panose="02040503050406030204" pitchFamily="18" charset="0"/>
                            </a:rPr>
                            <m:t>+</m:t>
                          </m:r>
                        </m:sup>
                      </m:sSup>
                      <m:r>
                        <a:rPr lang="en-US" i="0">
                          <a:latin typeface="Cambria Math" panose="02040503050406030204" pitchFamily="18" charset="0"/>
                        </a:rPr>
                        <m:t>)=</m:t>
                      </m:r>
                      <m:f>
                        <m:fPr>
                          <m:ctrlPr>
                            <a:rPr lang="en-US" i="1">
                              <a:latin typeface="Cambria Math" panose="02040503050406030204" pitchFamily="18" charset="0"/>
                            </a:rPr>
                          </m:ctrlPr>
                        </m:fPr>
                        <m:num>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𝐶</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fa-IR" b="0" i="0" smtClean="0">
                                      <a:latin typeface="Cambria Math" panose="02040503050406030204" pitchFamily="18" charset="0"/>
                                    </a:rPr>
                                    <m:t>+</m:t>
                                  </m:r>
                                </m:sup>
                              </m:sSup>
                            </m:e>
                          </m:d>
                        </m:num>
                        <m:den>
                          <m:r>
                            <a:rPr lang="en-US" i="1">
                              <a:latin typeface="Cambria Math" panose="02040503050406030204" pitchFamily="18" charset="0"/>
                            </a:rPr>
                            <m:t>𝐿</m:t>
                          </m:r>
                        </m:den>
                      </m:f>
                      <m:r>
                        <a:rPr lang="en-US" i="0">
                          <a:latin typeface="Cambria Math" panose="02040503050406030204" pitchFamily="18" charset="0"/>
                        </a:rPr>
                        <m:t>=</m:t>
                      </m:r>
                      <m:r>
                        <a:rPr lang="en-US" i="0">
                          <a:latin typeface="Cambria Math" panose="02040503050406030204" pitchFamily="18" charset="0"/>
                        </a:rPr>
                        <m:t>2</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4861737" y="5843803"/>
                <a:ext cx="2472408" cy="63927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861737" y="5420589"/>
                <a:ext cx="22308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fa-IR" b="0" i="0" smtClean="0">
                              <a:latin typeface="Cambria Math" panose="02040503050406030204" pitchFamily="18" charset="0"/>
                            </a:rPr>
                            <m:t>+</m:t>
                          </m:r>
                        </m:sup>
                      </m:sSup>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i="0">
                              <a:latin typeface="Cambria Math" panose="02040503050406030204" pitchFamily="18" charset="0"/>
                            </a:rPr>
                            <m:t>0</m:t>
                          </m:r>
                        </m:e>
                        <m:sup>
                          <m:r>
                            <a:rPr lang="en-US" i="0" smtClean="0">
                              <a:latin typeface="Cambria Math" panose="02040503050406030204" pitchFamily="18" charset="0"/>
                            </a:rPr>
                            <m:t>−</m:t>
                          </m:r>
                        </m:sup>
                      </m:sSup>
                      <m:r>
                        <a:rPr lang="en-US" i="0">
                          <a:latin typeface="Cambria Math" panose="02040503050406030204" pitchFamily="18" charset="0"/>
                        </a:rPr>
                        <m:t>)=</m:t>
                      </m:r>
                      <m:r>
                        <a:rPr lang="en-US" i="0">
                          <a:latin typeface="Cambria Math" panose="02040503050406030204" pitchFamily="18" charset="0"/>
                        </a:rPr>
                        <m:t>1</m:t>
                      </m:r>
                    </m:oMath>
                  </m:oMathPara>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4861737" y="5420589"/>
                <a:ext cx="2230804" cy="369332"/>
              </a:xfrm>
              <a:prstGeom prst="rect">
                <a:avLst/>
              </a:prstGeom>
              <a:blipFill>
                <a:blip r:embed="rId9"/>
                <a:stretch>
                  <a:fillRect b="-13115"/>
                </a:stretch>
              </a:blipFill>
            </p:spPr>
            <p:txBody>
              <a:bodyPr/>
              <a:lstStyle/>
              <a:p>
                <a:r>
                  <a:rPr lang="en-US">
                    <a:noFill/>
                  </a:rPr>
                  <a:t> </a:t>
                </a:r>
              </a:p>
            </p:txBody>
          </p:sp>
        </mc:Fallback>
      </mc:AlternateContent>
      <p:sp>
        <p:nvSpPr>
          <p:cNvPr id="14" name="Rectangle 13"/>
          <p:cNvSpPr/>
          <p:nvPr/>
        </p:nvSpPr>
        <p:spPr>
          <a:xfrm>
            <a:off x="8089367" y="4348877"/>
            <a:ext cx="825867" cy="369332"/>
          </a:xfrm>
          <a:prstGeom prst="rect">
            <a:avLst/>
          </a:prstGeom>
        </p:spPr>
        <p:txBody>
          <a:bodyPr wrap="none">
            <a:spAutoFit/>
          </a:bodyPr>
          <a:lstStyle/>
          <a:p>
            <a:pPr marL="285750" indent="-285750" algn="r" rtl="1">
              <a:buFont typeface="Times New Roman" panose="02020603050405020304" pitchFamily="18" charset="0"/>
              <a:buChar char="■"/>
            </a:pPr>
            <a:r>
              <a:rPr lang="ar-SA"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حل</a:t>
            </a:r>
            <a:r>
              <a:rPr lang="fa-IR" b="1" dirty="0" smtClean="0">
                <a:solidFill>
                  <a:srgbClr val="FF0000"/>
                </a:solidFill>
                <a:latin typeface="Calibri" panose="020F0502020204030204" pitchFamily="34" charset="0"/>
                <a:ea typeface="Calibri" panose="020F0502020204030204" pitchFamily="34" charset="0"/>
                <a:cs typeface="B Nazanin" panose="00000400000000000000" pitchFamily="2" charset="-78"/>
              </a:rPr>
              <a:t>)</a:t>
            </a:r>
            <a:endParaRPr lang="en-US" b="1" dirty="0">
              <a:solidFill>
                <a:srgbClr val="FF0000"/>
              </a:solidFill>
            </a:endParaRPr>
          </a:p>
        </p:txBody>
      </p:sp>
    </p:spTree>
    <p:extLst>
      <p:ext uri="{BB962C8B-B14F-4D97-AF65-F5344CB8AC3E}">
        <p14:creationId xmlns:p14="http://schemas.microsoft.com/office/powerpoint/2010/main" val="3042006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dirty="0"/>
          </a:p>
        </p:txBody>
      </p:sp>
      <mc:AlternateContent xmlns:mc="http://schemas.openxmlformats.org/markup-compatibility/2006" xmlns:a14="http://schemas.microsoft.com/office/drawing/2010/main">
        <mc:Choice Requires="a14">
          <p:sp>
            <p:nvSpPr>
              <p:cNvPr id="3" name="Rectangle 2"/>
              <p:cNvSpPr/>
              <p:nvPr/>
            </p:nvSpPr>
            <p:spPr>
              <a:xfrm>
                <a:off x="1884390" y="349026"/>
                <a:ext cx="3221010" cy="524182"/>
              </a:xfrm>
              <a:prstGeom prst="rect">
                <a:avLst/>
              </a:prstGeom>
            </p:spPr>
            <p:txBody>
              <a:bodyPr wrap="none">
                <a:spAutoFit/>
              </a:bodyPr>
              <a:lstStyle/>
              <a:p>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𝑑</m:t>
                            </m:r>
                          </m:e>
                          <m:sup>
                            <m:r>
                              <a:rPr lang="en-US">
                                <a:latin typeface="Cambria Math" panose="02040503050406030204" pitchFamily="18" charset="0"/>
                              </a:rPr>
                              <m:t>2</m:t>
                            </m:r>
                          </m:sup>
                        </m:sSup>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a:latin typeface="Cambria Math" panose="02040503050406030204" pitchFamily="18" charset="0"/>
                              </a:rPr>
                              <m:t>2</m:t>
                            </m:r>
                          </m:sup>
                        </m:sSup>
                      </m:den>
                    </m:f>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3</m:t>
                        </m:r>
                      </m:num>
                      <m:den>
                        <m:r>
                          <a:rPr lang="en-US">
                            <a:latin typeface="Cambria Math" panose="02040503050406030204" pitchFamily="18" charset="0"/>
                          </a:rPr>
                          <m:t>2</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a:latin typeface="Cambria Math" panose="02040503050406030204" pitchFamily="18" charset="0"/>
                      </a:rPr>
                      <m:t>=</m:t>
                    </m:r>
                    <m:r>
                      <m:rPr>
                        <m:sty m:val="p"/>
                      </m:rPr>
                      <a:rPr lang="en-US">
                        <a:latin typeface="Cambria Math" panose="02040503050406030204" pitchFamily="18" charset="0"/>
                      </a:rPr>
                      <m:t>cos</m:t>
                    </m:r>
                    <m:r>
                      <a:rPr lang="en-US">
                        <a:latin typeface="Cambria Math" panose="02040503050406030204" pitchFamily="18" charset="0"/>
                      </a:rPr>
                      <m:t>2</m:t>
                    </m:r>
                    <m:r>
                      <a:rPr lang="en-US" i="1">
                        <a:latin typeface="Cambria Math" panose="02040503050406030204" pitchFamily="18" charset="0"/>
                      </a:rPr>
                      <m:t>𝑡</m:t>
                    </m:r>
                    <m:r>
                      <a:rPr lang="en-US">
                        <a:latin typeface="Cambria Math" panose="02040503050406030204" pitchFamily="18" charset="0"/>
                      </a:rPr>
                      <m:t>⋅</m:t>
                    </m:r>
                    <m:r>
                      <a:rPr lang="en-US" i="1">
                        <a:latin typeface="Cambria Math" panose="02040503050406030204" pitchFamily="18" charset="0"/>
                      </a:rPr>
                      <m:t>𝑢</m:t>
                    </m:r>
                    <m:r>
                      <a:rPr lang="en-US">
                        <a:latin typeface="Cambria Math" panose="02040503050406030204" pitchFamily="18" charset="0"/>
                      </a:rPr>
                      <m:t>(</m:t>
                    </m:r>
                    <m:r>
                      <a:rPr lang="en-US" i="1">
                        <a:latin typeface="Cambria Math" panose="02040503050406030204" pitchFamily="18" charset="0"/>
                      </a:rPr>
                      <m:t>𝑡</m:t>
                    </m:r>
                  </m:oMath>
                </a14:m>
                <a:r>
                  <a:rPr lang="en-US" dirty="0" smtClean="0"/>
                  <a:t>)</a:t>
                </a:r>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1884390" y="349026"/>
                <a:ext cx="3221010" cy="524182"/>
              </a:xfrm>
              <a:prstGeom prst="rect">
                <a:avLst/>
              </a:prstGeom>
              <a:blipFill>
                <a:blip r:embed="rId3"/>
                <a:stretch>
                  <a:fillRect r="-756" b="-69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512238" y="983599"/>
                <a:ext cx="2047548"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1</m:t>
                          </m:r>
                        </m:num>
                        <m:den>
                          <m:r>
                            <a:rPr lang="en-US" i="0">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𝑆</m:t>
                          </m:r>
                        </m:e>
                        <m:sup>
                          <m:r>
                            <a:rPr lang="en-US" i="0">
                              <a:latin typeface="Cambria Math" panose="02040503050406030204" pitchFamily="18" charset="0"/>
                            </a:rPr>
                            <m:t>2</m:t>
                          </m:r>
                        </m:sup>
                      </m:s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num>
                        <m:den>
                          <m:r>
                            <a:rPr lang="en-US" i="0">
                              <a:latin typeface="Cambria Math" panose="02040503050406030204" pitchFamily="18" charset="0"/>
                            </a:rPr>
                            <m:t>2</m:t>
                          </m:r>
                        </m:den>
                      </m:f>
                      <m:r>
                        <a:rPr lang="en-US" i="1">
                          <a:latin typeface="Cambria Math" panose="02040503050406030204" pitchFamily="18" charset="0"/>
                        </a:rPr>
                        <m:t>𝑆</m:t>
                      </m:r>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0</m:t>
                      </m:r>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1512238" y="983599"/>
                <a:ext cx="2047548" cy="61093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105400" y="460158"/>
                <a:ext cx="1924181"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r>
                        <a:rPr lang="en-US" i="1">
                          <a:latin typeface="Cambria Math" panose="02040503050406030204" pitchFamily="18" charset="0"/>
                        </a:rPr>
                        <m:t>𝑡</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h</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𝑝</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105400" y="460158"/>
                <a:ext cx="1924181" cy="390748"/>
              </a:xfrm>
              <a:prstGeom prst="rect">
                <a:avLst/>
              </a:prstGeom>
              <a:blipFill>
                <a:blip r:embed="rId5"/>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470578" y="1115552"/>
                <a:ext cx="17921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𝑆</m:t>
                      </m:r>
                      <m:r>
                        <a:rPr lang="en-US" i="0">
                          <a:latin typeface="Cambria Math" panose="02040503050406030204" pitchFamily="18" charset="0"/>
                        </a:rPr>
                        <m:t>=−</m:t>
                      </m:r>
                      <m:r>
                        <a:rPr lang="en-US" i="0">
                          <a:latin typeface="Cambria Math" panose="02040503050406030204" pitchFamily="18" charset="0"/>
                        </a:rPr>
                        <m:t>1</m:t>
                      </m:r>
                      <m:r>
                        <m:rPr>
                          <m:nor/>
                        </m:rPr>
                        <a:rPr lang="en-US" i="1">
                          <a:latin typeface="Cambria Math" panose="02040503050406030204" pitchFamily="18" charset="0"/>
                        </a:rPr>
                        <m:t> </m:t>
                      </m:r>
                      <m:r>
                        <a:rPr lang="en-US" i="0">
                          <a:latin typeface="Cambria Math" panose="02040503050406030204" pitchFamily="18" charset="0"/>
                        </a:rPr>
                        <m:t>,</m:t>
                      </m:r>
                      <m:r>
                        <m:rPr>
                          <m:nor/>
                        </m:rPr>
                        <a:rPr lang="en-US" i="1">
                          <a:latin typeface="Cambria Math" panose="02040503050406030204" pitchFamily="18" charset="0"/>
                        </a:rPr>
                        <m:t> </m:t>
                      </m:r>
                      <m:r>
                        <a:rPr lang="en-US" i="0">
                          <a:latin typeface="Cambria Math" panose="02040503050406030204" pitchFamily="18" charset="0"/>
                        </a:rPr>
                        <m:t>−</m:t>
                      </m:r>
                      <m:r>
                        <a:rPr lang="en-US" i="0">
                          <a:latin typeface="Cambria Math" panose="02040503050406030204" pitchFamily="18" charset="0"/>
                        </a:rPr>
                        <m:t>2</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470578" y="1115552"/>
                <a:ext cx="1792157"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319209" y="1104401"/>
                <a:ext cx="256615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h</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𝑡</m:t>
                          </m:r>
                        </m:sup>
                      </m:sSup>
                      <m:r>
                        <m:rPr>
                          <m:nor/>
                        </m:rPr>
                        <a:rPr lang="en-US" i="1">
                          <a:latin typeface="Cambria Math" panose="02040503050406030204" pitchFamily="18" charset="0"/>
                        </a:rPr>
                        <m:t> </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0">
                              <a:latin typeface="Cambria Math" panose="02040503050406030204" pitchFamily="18" charset="0"/>
                            </a:rPr>
                            <m:t>2</m:t>
                          </m:r>
                        </m:sub>
                      </m:sSub>
                      <m:r>
                        <a:rPr lang="en-US" i="1">
                          <a:latin typeface="Cambria Math" panose="02040503050406030204" pitchFamily="18" charset="0"/>
                        </a:rPr>
                        <m:t>𝑒</m:t>
                      </m:r>
                      <m:sSup>
                        <m:sSupPr>
                          <m:ctrlPr>
                            <a:rPr lang="en-US" i="1">
                              <a:latin typeface="Cambria Math" panose="02040503050406030204" pitchFamily="18" charset="0"/>
                            </a:rPr>
                          </m:ctrlPr>
                        </m:sSupPr>
                        <m:e>
                          <m:r>
                            <m:rPr>
                              <m:nor/>
                            </m:rPr>
                            <a:rPr lang="en-US" i="1">
                              <a:latin typeface="Cambria Math" panose="02040503050406030204" pitchFamily="18" charset="0"/>
                            </a:rPr>
                            <m:t> </m:t>
                          </m:r>
                        </m:e>
                        <m:sup>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sup>
                      </m:sSup>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5319209" y="1104401"/>
                <a:ext cx="2566152"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06130" y="1786068"/>
                <a:ext cx="2191241"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𝑝</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𝑚</m:t>
                              </m:r>
                            </m:sub>
                          </m:sSub>
                          <m:r>
                            <m:rPr>
                              <m:sty m:val="p"/>
                            </m:rPr>
                            <a:rPr lang="en-US" i="0">
                              <a:latin typeface="Cambria Math" panose="02040503050406030204" pitchFamily="18" charset="0"/>
                            </a:rPr>
                            <m:t>cos</m:t>
                          </m:r>
                          <m:r>
                            <a:rPr lang="en-US" i="0">
                              <a:latin typeface="Cambria Math" panose="02040503050406030204" pitchFamily="18" charset="0"/>
                            </a:rPr>
                            <m:t>(</m:t>
                          </m:r>
                          <m:r>
                            <a:rPr lang="en-US" i="0">
                              <a:latin typeface="Cambria Math" panose="02040503050406030204" pitchFamily="18" charset="0"/>
                            </a:rPr>
                            <m:t>2</m:t>
                          </m:r>
                          <m:r>
                            <a:rPr lang="en-US" i="1">
                              <a:latin typeface="Cambria Math" panose="02040503050406030204" pitchFamily="18" charset="0"/>
                            </a:rPr>
                            <m:t>𝑡</m:t>
                          </m:r>
                          <m:r>
                            <a:rPr lang="en-US" i="0">
                              <a:latin typeface="Cambria Math" panose="02040503050406030204" pitchFamily="18" charset="0"/>
                            </a:rPr>
                            <m:t>+</m:t>
                          </m:r>
                          <m:r>
                            <a:rPr lang="en-US" i="1">
                              <a:latin typeface="Cambria Math" panose="02040503050406030204" pitchFamily="18" charset="0"/>
                            </a:rPr>
                            <m:t>𝜃</m:t>
                          </m:r>
                        </m:e>
                      </m:d>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3106130" y="1786068"/>
                <a:ext cx="2191241" cy="410497"/>
              </a:xfrm>
              <a:prstGeom prst="rect">
                <a:avLst/>
              </a:prstGeom>
              <a:blipFill>
                <a:blip r:embed="rId8"/>
                <a:stretch>
                  <a:fillRect t="-153731" r="-28412" b="-2283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09960" y="2336815"/>
                <a:ext cx="7675394" cy="8344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a-IR" b="0" i="0" smtClean="0">
                          <a:solidFill>
                            <a:srgbClr val="0000FF"/>
                          </a:solidFill>
                          <a:latin typeface="Cambria Math" panose="02040503050406030204" pitchFamily="18" charset="0"/>
                        </a:rPr>
                        <m:t>⇒</m:t>
                      </m:r>
                      <m:r>
                        <a:rPr lang="en-US" i="1">
                          <a:latin typeface="Cambria Math" panose="02040503050406030204" pitchFamily="18" charset="0"/>
                        </a:rPr>
                        <m:t>𝐵</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2</m:t>
                              </m:r>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𝑗</m:t>
                                  </m:r>
                                  <m:r>
                                    <a:rPr lang="en-US" i="0">
                                      <a:latin typeface="Cambria Math" panose="02040503050406030204" pitchFamily="18" charset="0"/>
                                    </a:rPr>
                                    <m:t>2</m:t>
                                  </m:r>
                                </m:e>
                              </m:d>
                            </m:e>
                            <m:sup>
                              <m:r>
                                <a:rPr lang="en-US" b="0" i="1" smtClean="0">
                                  <a:latin typeface="Cambria Math" panose="02040503050406030204" pitchFamily="18" charset="0"/>
                                </a:rPr>
                                <m:t>2</m:t>
                              </m:r>
                            </m:sup>
                          </m:s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num>
                            <m:den>
                              <m:r>
                                <a:rPr lang="en-US" i="0">
                                  <a:latin typeface="Cambria Math" panose="02040503050406030204" pitchFamily="18" charset="0"/>
                                </a:rPr>
                                <m:t>2</m:t>
                              </m:r>
                            </m:den>
                          </m:f>
                          <m:r>
                            <a:rPr lang="en-US" i="0">
                              <a:latin typeface="Cambria Math" panose="02040503050406030204" pitchFamily="18" charset="0"/>
                            </a:rPr>
                            <m:t>(</m:t>
                          </m:r>
                          <m:r>
                            <a:rPr lang="en-US" i="1">
                              <a:latin typeface="Cambria Math" panose="02040503050406030204" pitchFamily="18" charset="0"/>
                            </a:rPr>
                            <m:t>𝑗</m:t>
                          </m:r>
                          <m:r>
                            <a:rPr lang="en-US" i="0">
                              <a:latin typeface="Cambria Math" panose="02040503050406030204" pitchFamily="18" charset="0"/>
                            </a:rPr>
                            <m:t>2</m:t>
                          </m:r>
                          <m:r>
                            <a:rPr lang="en-US" i="0">
                              <a:latin typeface="Cambria Math" panose="02040503050406030204" pitchFamily="18" charset="0"/>
                            </a:rPr>
                            <m:t>)+</m:t>
                          </m:r>
                          <m:r>
                            <a:rPr lang="en-US" i="0">
                              <a:latin typeface="Cambria Math" panose="02040503050406030204" pitchFamily="18" charset="0"/>
                            </a:rPr>
                            <m:t>1</m:t>
                          </m:r>
                        </m:den>
                      </m:f>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m:t>
                          </m:r>
                          <m:r>
                            <a:rPr lang="en-US" i="0">
                              <a:latin typeface="Cambria Math" panose="02040503050406030204" pitchFamily="18" charset="0"/>
                            </a:rPr>
                            <m:t>1</m:t>
                          </m:r>
                          <m:r>
                            <a:rPr lang="en-US" i="0">
                              <a:latin typeface="Cambria Math" panose="02040503050406030204" pitchFamily="18" charset="0"/>
                            </a:rPr>
                            <m:t>+</m:t>
                          </m:r>
                          <m:r>
                            <a:rPr lang="en-US" i="0">
                              <a:latin typeface="Cambria Math" panose="02040503050406030204" pitchFamily="18" charset="0"/>
                            </a:rPr>
                            <m:t>3</m:t>
                          </m:r>
                          <m:r>
                            <a:rPr lang="en-US" i="1">
                              <a:latin typeface="Cambria Math" panose="02040503050406030204" pitchFamily="18" charset="0"/>
                            </a:rPr>
                            <m:t>𝑗</m:t>
                          </m:r>
                        </m:den>
                      </m:f>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0">
                                  <a:latin typeface="Cambria Math" panose="02040503050406030204" pitchFamily="18" charset="0"/>
                                </a:rPr>
                                <m:t>10</m:t>
                              </m:r>
                            </m:e>
                          </m:rad>
                        </m:den>
                      </m:f>
                      <m:sSup>
                        <m:sSupPr>
                          <m:ctrlPr>
                            <a:rPr lang="en-US" i="1">
                              <a:latin typeface="Cambria Math" panose="02040503050406030204" pitchFamily="18" charset="0"/>
                            </a:rPr>
                          </m:ctrlPr>
                        </m:sSupPr>
                        <m:e>
                          <m:r>
                            <a:rPr lang="en-US" i="1">
                              <a:latin typeface="Cambria Math" panose="02040503050406030204" pitchFamily="18" charset="0"/>
                            </a:rPr>
                            <m:t>𝑒</m:t>
                          </m:r>
                        </m:e>
                        <m:sup>
                          <m:d>
                            <m:dPr>
                              <m:begChr m:val=""/>
                              <m:ctrlPr>
                                <a:rPr lang="en-US" i="1">
                                  <a:latin typeface="Cambria Math" panose="02040503050406030204" pitchFamily="18" charset="0"/>
                                </a:rPr>
                              </m:ctrlPr>
                            </m:dPr>
                            <m:e>
                              <m:r>
                                <a:rPr lang="en-US" i="0">
                                  <a:latin typeface="Cambria Math" panose="02040503050406030204" pitchFamily="18" charset="0"/>
                                </a:rPr>
                                <m:t>−</m:t>
                              </m:r>
                              <m:r>
                                <a:rPr lang="en-US" i="1">
                                  <a:latin typeface="Cambria Math" panose="02040503050406030204" pitchFamily="18" charset="0"/>
                                </a:rPr>
                                <m:t>𝑗</m:t>
                              </m:r>
                              <m:sSup>
                                <m:sSupPr>
                                  <m:ctrlPr>
                                    <a:rPr lang="en-US" i="1">
                                      <a:latin typeface="Cambria Math" panose="02040503050406030204" pitchFamily="18" charset="0"/>
                                    </a:rPr>
                                  </m:ctrlPr>
                                </m:sSupPr>
                                <m:e>
                                  <m:r>
                                    <m:rPr>
                                      <m:sty m:val="p"/>
                                    </m:rPr>
                                    <a:rPr lang="en-US" i="0">
                                      <a:latin typeface="Cambria Math" panose="02040503050406030204" pitchFamily="18" charset="0"/>
                                    </a:rPr>
                                    <m:t>tan</m:t>
                                  </m:r>
                                </m:e>
                                <m:sup>
                                  <m:r>
                                    <a:rPr lang="en-US" i="0">
                                      <a:latin typeface="Cambria Math" panose="02040503050406030204" pitchFamily="18" charset="0"/>
                                    </a:rPr>
                                    <m:t>−</m:t>
                                  </m:r>
                                  <m:r>
                                    <a:rPr lang="en-US" i="0">
                                      <a:latin typeface="Cambria Math" panose="02040503050406030204" pitchFamily="18" charset="0"/>
                                    </a:rPr>
                                    <m:t>1</m:t>
                                  </m:r>
                                </m:sup>
                              </m:s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3</m:t>
                                  </m:r>
                                </m:num>
                                <m:den>
                                  <m:r>
                                    <a:rPr lang="en-US" i="0">
                                      <a:latin typeface="Cambria Math" panose="02040503050406030204" pitchFamily="18" charset="0"/>
                                    </a:rPr>
                                    <m:t>−</m:t>
                                  </m:r>
                                  <m:r>
                                    <a:rPr lang="en-US" i="0">
                                      <a:latin typeface="Cambria Math" panose="02040503050406030204" pitchFamily="18" charset="0"/>
                                    </a:rPr>
                                    <m:t>1</m:t>
                                  </m:r>
                                </m:den>
                              </m:f>
                            </m:e>
                          </m:d>
                        </m:sup>
                      </m:sSup>
                      <m:r>
                        <a:rPr lang="en-US" i="0">
                          <a:latin typeface="Cambria Math" panose="02040503050406030204" pitchFamily="18" charset="0"/>
                        </a:rPr>
                        <m:t>=</m:t>
                      </m:r>
                      <m:f>
                        <m:fPr>
                          <m:ctrlPr>
                            <a:rPr lang="en-US" i="1">
                              <a:latin typeface="Cambria Math" panose="02040503050406030204" pitchFamily="18" charset="0"/>
                            </a:rPr>
                          </m:ctrlPr>
                        </m:fPr>
                        <m:num>
                          <m:r>
                            <a:rPr lang="en-US" i="0">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0">
                                  <a:latin typeface="Cambria Math" panose="02040503050406030204" pitchFamily="18" charset="0"/>
                                </a:rPr>
                                <m:t>10</m:t>
                              </m:r>
                            </m:e>
                          </m:rad>
                        </m:den>
                      </m:f>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r>
                            <a:rPr lang="en-US" i="1">
                              <a:latin typeface="Cambria Math" panose="02040503050406030204" pitchFamily="18" charset="0"/>
                            </a:rPr>
                            <m:t>𝑗</m:t>
                          </m:r>
                          <m:sSup>
                            <m:sSupPr>
                              <m:ctrlPr>
                                <a:rPr lang="en-US" i="1">
                                  <a:latin typeface="Cambria Math" panose="02040503050406030204" pitchFamily="18" charset="0"/>
                                </a:rPr>
                              </m:ctrlPr>
                            </m:sSupPr>
                            <m:e>
                              <m:r>
                                <a:rPr lang="en-US" i="0">
                                  <a:latin typeface="Cambria Math" panose="02040503050406030204" pitchFamily="18" charset="0"/>
                                </a:rPr>
                                <m:t>108</m:t>
                              </m:r>
                            </m:e>
                            <m:sup>
                              <m:r>
                                <a:rPr lang="en-US" i="0">
                                  <a:latin typeface="Cambria Math" panose="02040503050406030204" pitchFamily="18" charset="0"/>
                                </a:rPr>
                                <m:t>∘</m:t>
                              </m:r>
                            </m:sup>
                          </m:sSup>
                        </m:sup>
                      </m:sSup>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1009960" y="2336815"/>
                <a:ext cx="7675394" cy="83445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438400" y="3263530"/>
                <a:ext cx="4542205" cy="501227"/>
              </a:xfrm>
              <a:prstGeom prst="rect">
                <a:avLst/>
              </a:prstGeom>
            </p:spPr>
            <p:txBody>
              <a:bodyPr wrap="none">
                <a:spAutoFit/>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a:latin typeface="Cambria Math" panose="02040503050406030204" pitchFamily="18" charset="0"/>
                      </a:rPr>
                      <m:t>(</m:t>
                    </m:r>
                    <m:r>
                      <a:rPr lang="en-US" i="1">
                        <a:latin typeface="Cambria Math" panose="02040503050406030204" pitchFamily="18" charset="0"/>
                      </a:rPr>
                      <m:t>𝑡</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1</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r>
                          <a:rPr lang="en-US" i="1">
                            <a:latin typeface="Cambria Math" panose="02040503050406030204" pitchFamily="18" charset="0"/>
                          </a:rPr>
                          <m:t>𝑡</m:t>
                        </m:r>
                      </m:sup>
                    </m:sSup>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a:latin typeface="Cambria Math" panose="02040503050406030204" pitchFamily="18" charset="0"/>
                          </a:rPr>
                          <m:t>2</m:t>
                        </m:r>
                      </m:sub>
                    </m:sSub>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𝑡</m:t>
                        </m:r>
                      </m:sup>
                    </m:sSup>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ad>
                          <m:radPr>
                            <m:degHide m:val="on"/>
                            <m:ctrlPr>
                              <a:rPr lang="en-US" i="1">
                                <a:latin typeface="Cambria Math" panose="02040503050406030204" pitchFamily="18" charset="0"/>
                              </a:rPr>
                            </m:ctrlPr>
                          </m:radPr>
                          <m:deg/>
                          <m:e>
                            <m:r>
                              <a:rPr lang="en-US">
                                <a:latin typeface="Cambria Math" panose="02040503050406030204" pitchFamily="18" charset="0"/>
                              </a:rPr>
                              <m:t>10</m:t>
                            </m:r>
                          </m:e>
                        </m:rad>
                      </m:den>
                    </m:f>
                    <m:r>
                      <m:rPr>
                        <m:sty m:val="p"/>
                      </m:rPr>
                      <a:rPr lang="en-US">
                        <a:latin typeface="Cambria Math" panose="02040503050406030204" pitchFamily="18" charset="0"/>
                      </a:rPr>
                      <m:t>cos</m:t>
                    </m:r>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𝑡</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108</m:t>
                        </m:r>
                      </m:e>
                      <m:sup>
                        <m:r>
                          <a:rPr lang="en-US">
                            <a:latin typeface="Cambria Math" panose="02040503050406030204" pitchFamily="18" charset="0"/>
                          </a:rPr>
                          <m:t>∘</m:t>
                        </m:r>
                      </m:sup>
                    </m:sSup>
                  </m:oMath>
                </a14:m>
                <a:r>
                  <a:rPr lang="en-US" dirty="0" smtClean="0"/>
                  <a:t>)</a:t>
                </a:r>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2438400" y="3263530"/>
                <a:ext cx="4542205" cy="501227"/>
              </a:xfrm>
              <a:prstGeom prst="rect">
                <a:avLst/>
              </a:prstGeom>
              <a:blipFill>
                <a:blip r:embed="rId10"/>
                <a:stretch>
                  <a:fillRect r="-134" b="-3614"/>
                </a:stretch>
              </a:blipFill>
            </p:spPr>
            <p:txBody>
              <a:bodyPr/>
              <a:lstStyle/>
              <a:p>
                <a:r>
                  <a:rPr lang="en-US">
                    <a:noFill/>
                  </a:rPr>
                  <a:t> </a:t>
                </a:r>
              </a:p>
            </p:txBody>
          </p:sp>
        </mc:Fallback>
      </mc:AlternateContent>
      <p:sp>
        <p:nvSpPr>
          <p:cNvPr id="11" name="Rectangle 10"/>
          <p:cNvSpPr>
            <a:spLocks noChangeArrowheads="1"/>
          </p:cNvSpPr>
          <p:nvPr/>
        </p:nvSpPr>
        <p:spPr bwMode="auto">
          <a:xfrm>
            <a:off x="5011957" y="3758093"/>
            <a:ext cx="3937296"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lnSpc>
                <a:spcPct val="115000"/>
              </a:lnSpc>
              <a:spcAft>
                <a:spcPts val="1000"/>
              </a:spcAft>
              <a:buClr>
                <a:srgbClr val="FF0000"/>
              </a:buClr>
            </a:pPr>
            <a:r>
              <a:rPr lang="fa-IR" altLang="en-US" dirty="0" err="1" smtClean="0">
                <a:latin typeface="Cambria Math" panose="02040503050406030204" pitchFamily="18" charset="0"/>
                <a:ea typeface="Calibri" panose="020F0502020204030204" pitchFamily="34" charset="0"/>
                <a:cs typeface="B Nazanin" panose="00000400000000000000" pitchFamily="2" charset="-78"/>
              </a:rPr>
              <a:t>ضرایب</a:t>
            </a:r>
            <a:r>
              <a:rPr lang="fa-IR" altLang="en-US" dirty="0" smtClean="0">
                <a:latin typeface="Cambria Math" panose="02040503050406030204" pitchFamily="18" charset="0"/>
                <a:ea typeface="Calibri" panose="020F0502020204030204" pitchFamily="34" charset="0"/>
                <a:cs typeface="B Nazanin" panose="00000400000000000000" pitchFamily="2" charset="-78"/>
              </a:rPr>
              <a:t> </a:t>
            </a:r>
            <a:r>
              <a:rPr lang="en-US" altLang="en-US" dirty="0" smtClean="0">
                <a:latin typeface="Cambria Math" panose="02040503050406030204" pitchFamily="18" charset="0"/>
                <a:ea typeface="Calibri" panose="020F0502020204030204" pitchFamily="34" charset="0"/>
                <a:cs typeface="B Nazanin" panose="00000400000000000000" pitchFamily="2" charset="-78"/>
              </a:rPr>
              <a:t>k</a:t>
            </a:r>
            <a:r>
              <a:rPr lang="en-US" altLang="en-US" baseline="-25000" dirty="0" smtClean="0">
                <a:latin typeface="Cambria Math" panose="02040503050406030204" pitchFamily="18" charset="0"/>
                <a:ea typeface="Calibri" panose="020F0502020204030204" pitchFamily="34" charset="0"/>
                <a:cs typeface="B Nazanin" panose="00000400000000000000" pitchFamily="2" charset="-78"/>
              </a:rPr>
              <a:t>1</a:t>
            </a:r>
            <a:r>
              <a:rPr lang="fa-IR" altLang="en-US" dirty="0" smtClean="0">
                <a:latin typeface="Cambria Math" panose="02040503050406030204" pitchFamily="18" charset="0"/>
                <a:ea typeface="Calibri" panose="020F0502020204030204" pitchFamily="34" charset="0"/>
                <a:cs typeface="B Nazanin" panose="00000400000000000000" pitchFamily="2" charset="-78"/>
              </a:rPr>
              <a:t> و </a:t>
            </a:r>
            <a:r>
              <a:rPr lang="en-US" altLang="en-US" dirty="0" smtClean="0">
                <a:latin typeface="Cambria Math" panose="02040503050406030204" pitchFamily="18" charset="0"/>
                <a:ea typeface="Calibri" panose="020F0502020204030204" pitchFamily="34" charset="0"/>
                <a:cs typeface="B Nazanin" panose="00000400000000000000" pitchFamily="2" charset="-78"/>
              </a:rPr>
              <a:t>k</a:t>
            </a:r>
            <a:r>
              <a:rPr lang="en-US" altLang="en-US" baseline="-25000" dirty="0" smtClean="0">
                <a:latin typeface="Cambria Math" panose="02040503050406030204" pitchFamily="18" charset="0"/>
                <a:ea typeface="Calibri" panose="020F0502020204030204" pitchFamily="34" charset="0"/>
                <a:cs typeface="B Nazanin" panose="00000400000000000000" pitchFamily="2" charset="-78"/>
              </a:rPr>
              <a:t>2</a:t>
            </a:r>
            <a:r>
              <a:rPr lang="fa-IR" altLang="en-US" dirty="0" smtClean="0">
                <a:latin typeface="Cambria Math" panose="02040503050406030204" pitchFamily="18" charset="0"/>
                <a:ea typeface="Calibri" panose="020F0502020204030204" pitchFamily="34" charset="0"/>
                <a:cs typeface="B Nazanin" panose="00000400000000000000" pitchFamily="2" charset="-78"/>
              </a:rPr>
              <a:t> از روی شرایط اولیه تعیین می شوند. </a:t>
            </a:r>
            <a:endParaRPr lang="en-US" altLang="en-US" dirty="0">
              <a:latin typeface="Cambria Math" panose="02040503050406030204" pitchFamily="18" charset="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4" name="Rectangle 13"/>
              <p:cNvSpPr/>
              <p:nvPr/>
            </p:nvSpPr>
            <p:spPr>
              <a:xfrm>
                <a:off x="4102968" y="5440862"/>
                <a:ext cx="4953215" cy="501227"/>
              </a:xfrm>
              <a:prstGeom prst="rect">
                <a:avLst/>
              </a:prstGeom>
            </p:spPr>
            <p:txBody>
              <a:bodyPr wrap="none">
                <a:spAutoFit/>
              </a:bodyPr>
              <a:lstStyle/>
              <a:p>
                <a14:m>
                  <m:oMath xmlns:m="http://schemas.openxmlformats.org/officeDocument/2006/math">
                    <m:r>
                      <a:rPr lang="fa-IR">
                        <a:solidFill>
                          <a:srgbClr val="0000FF"/>
                        </a:solidFill>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d>
                      <m:dPr>
                        <m:ctrlPr>
                          <a:rPr lang="en-US" i="1">
                            <a:latin typeface="Cambria Math" panose="02040503050406030204" pitchFamily="18" charset="0"/>
                          </a:rPr>
                        </m:ctrlPr>
                      </m:dPr>
                      <m:e>
                        <m:r>
                          <a:rPr lang="en-US" i="1">
                            <a:latin typeface="Cambria Math" panose="02040503050406030204" pitchFamily="18" charset="0"/>
                          </a:rPr>
                          <m:t>𝑡</m:t>
                        </m:r>
                      </m:e>
                    </m:d>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6</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r>
                          <a:rPr lang="en-US" i="1">
                            <a:latin typeface="Cambria Math" panose="02040503050406030204" pitchFamily="18" charset="0"/>
                          </a:rPr>
                          <m:t>𝑡</m:t>
                        </m:r>
                      </m:sup>
                    </m:sSup>
                    <m:r>
                      <a:rPr lang="fa-IR" b="0" i="0" smtClean="0">
                        <a:latin typeface="Cambria Math" panose="02040503050406030204" pitchFamily="18" charset="0"/>
                      </a:rPr>
                      <m:t>−</m:t>
                    </m:r>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5</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𝑡</m:t>
                        </m:r>
                      </m:sup>
                    </m:sSup>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ad>
                          <m:radPr>
                            <m:degHide m:val="on"/>
                            <m:ctrlPr>
                              <a:rPr lang="en-US" i="1">
                                <a:latin typeface="Cambria Math" panose="02040503050406030204" pitchFamily="18" charset="0"/>
                              </a:rPr>
                            </m:ctrlPr>
                          </m:radPr>
                          <m:deg/>
                          <m:e>
                            <m:r>
                              <a:rPr lang="en-US">
                                <a:latin typeface="Cambria Math" panose="02040503050406030204" pitchFamily="18" charset="0"/>
                              </a:rPr>
                              <m:t>10</m:t>
                            </m:r>
                          </m:e>
                        </m:rad>
                      </m:den>
                    </m:f>
                    <m:r>
                      <m:rPr>
                        <m:sty m:val="p"/>
                      </m:rPr>
                      <a:rPr lang="en-US">
                        <a:latin typeface="Cambria Math" panose="02040503050406030204" pitchFamily="18" charset="0"/>
                      </a:rPr>
                      <m:t>cos</m:t>
                    </m:r>
                    <m:r>
                      <a:rPr lang="en-US">
                        <a:latin typeface="Cambria Math" panose="02040503050406030204" pitchFamily="18" charset="0"/>
                      </a:rPr>
                      <m:t>(</m:t>
                    </m:r>
                    <m:r>
                      <a:rPr lang="en-US">
                        <a:latin typeface="Cambria Math" panose="02040503050406030204" pitchFamily="18" charset="0"/>
                      </a:rPr>
                      <m:t>2</m:t>
                    </m:r>
                    <m:r>
                      <a:rPr lang="en-US" i="1">
                        <a:latin typeface="Cambria Math" panose="02040503050406030204" pitchFamily="18" charset="0"/>
                      </a:rPr>
                      <m:t>𝑡</m:t>
                    </m:r>
                    <m:r>
                      <a:rPr lang="en-US">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108</m:t>
                        </m:r>
                      </m:e>
                      <m:sup>
                        <m:r>
                          <a:rPr lang="en-US">
                            <a:latin typeface="Cambria Math" panose="02040503050406030204" pitchFamily="18" charset="0"/>
                          </a:rPr>
                          <m:t>∘</m:t>
                        </m:r>
                      </m:sup>
                    </m:sSup>
                  </m:oMath>
                </a14:m>
                <a:r>
                  <a:rPr lang="fa-IR" dirty="0" smtClean="0"/>
                  <a:t>(</a:t>
                </a:r>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4102968" y="5440862"/>
                <a:ext cx="4953215" cy="501227"/>
              </a:xfrm>
              <a:prstGeom prst="rect">
                <a:avLst/>
              </a:prstGeom>
              <a:blipFill>
                <a:blip r:embed="rId13"/>
                <a:stretch>
                  <a:fillRect r="-123" b="-3659"/>
                </a:stretch>
              </a:blipFill>
            </p:spPr>
            <p:txBody>
              <a:bodyPr/>
              <a:lstStyle/>
              <a:p>
                <a:r>
                  <a:rPr lang="en-US">
                    <a:noFill/>
                  </a:rPr>
                  <a:t> </a:t>
                </a:r>
              </a:p>
            </p:txBody>
          </p:sp>
        </mc:Fallback>
      </mc:AlternateContent>
      <p:pic>
        <p:nvPicPr>
          <p:cNvPr id="15" name="Picture 14"/>
          <p:cNvPicPr>
            <a:picLocks noChangeAspect="1"/>
          </p:cNvPicPr>
          <p:nvPr/>
        </p:nvPicPr>
        <p:blipFill rotWithShape="1">
          <a:blip r:embed="rId14"/>
          <a:srcRect l="3112" t="5200" r="7520" b="462"/>
          <a:stretch/>
        </p:blipFill>
        <p:spPr>
          <a:xfrm>
            <a:off x="68194" y="3827382"/>
            <a:ext cx="4090235" cy="1691921"/>
          </a:xfrm>
          <a:prstGeom prst="rect">
            <a:avLst/>
          </a:prstGeom>
        </p:spPr>
      </p:pic>
      <p:sp>
        <p:nvSpPr>
          <p:cNvPr id="16" name="Rectangle 15"/>
          <p:cNvSpPr>
            <a:spLocks noChangeArrowheads="1"/>
          </p:cNvSpPr>
          <p:nvPr/>
        </p:nvSpPr>
        <p:spPr bwMode="auto">
          <a:xfrm>
            <a:off x="1009960" y="6036247"/>
            <a:ext cx="79015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just" rtl="1" eaLnBrk="1" hangingPunct="1">
              <a:spcAft>
                <a:spcPts val="0"/>
              </a:spcAft>
              <a:buClr>
                <a:srgbClr val="FF0000"/>
              </a:buClr>
            </a:pPr>
            <a:r>
              <a:rPr lang="fa-IR" altLang="en-US" b="1" dirty="0" smtClean="0">
                <a:solidFill>
                  <a:srgbClr val="FF0000"/>
                </a:solidFill>
                <a:ea typeface="Calibri" panose="020F0502020204030204" pitchFamily="34" charset="0"/>
                <a:cs typeface="B Nazanin" panose="00000400000000000000" pitchFamily="2" charset="-78"/>
              </a:rPr>
              <a:t>تبصره: </a:t>
            </a:r>
            <a:r>
              <a:rPr lang="fa-IR" altLang="en-US" dirty="0" smtClean="0">
                <a:ea typeface="Calibri" panose="020F0502020204030204" pitchFamily="34" charset="0"/>
                <a:cs typeface="B Nazanin" panose="00000400000000000000" pitchFamily="2" charset="-78"/>
              </a:rPr>
              <a:t>در بعضی مدارها می توان شرایط اولیه را به نحوی تعیین کرد که حالت گذرا متحد با صفر شود. </a:t>
            </a:r>
            <a:endParaRPr lang="en-US" altLang="en-US" dirty="0">
              <a:ea typeface="Calibri" panose="020F0502020204030204" pitchFamily="34" charset="0"/>
              <a:cs typeface="B Nazanin" panose="00000400000000000000" pitchFamily="2" charset="-78"/>
            </a:endParaRPr>
          </a:p>
        </p:txBody>
      </p:sp>
      <mc:AlternateContent xmlns:mc="http://schemas.openxmlformats.org/markup-compatibility/2006" xmlns:a14="http://schemas.microsoft.com/office/drawing/2010/main">
        <mc:Choice Requires="a14">
          <p:sp>
            <p:nvSpPr>
              <p:cNvPr id="17" name="Rectangle 16"/>
              <p:cNvSpPr/>
              <p:nvPr/>
            </p:nvSpPr>
            <p:spPr>
              <a:xfrm>
                <a:off x="2113312" y="3326155"/>
                <a:ext cx="4379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a-IR">
                          <a:solidFill>
                            <a:srgbClr val="0000FF"/>
                          </a:solidFill>
                          <a:latin typeface="Cambria Math" panose="02040503050406030204" pitchFamily="18" charset="0"/>
                        </a:rPr>
                        <m:t>⇒</m:t>
                      </m:r>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113312" y="3326155"/>
                <a:ext cx="437940" cy="369332"/>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371102" y="4715650"/>
                <a:ext cx="1477136" cy="61824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num>
                        <m:den>
                          <m:r>
                            <a:rPr lang="en-US" i="1">
                              <a:latin typeface="Cambria Math" panose="02040503050406030204" pitchFamily="18" charset="0"/>
                            </a:rPr>
                            <m:t>𝑑𝑡</m:t>
                          </m:r>
                        </m:den>
                      </m:f>
                      <m:r>
                        <a:rPr lang="en-US" i="0">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fa-IR" b="0" i="0" smtClean="0">
                              <a:latin typeface="Cambria Math" panose="02040503050406030204" pitchFamily="18" charset="0"/>
                            </a:rPr>
                            <m:t>+</m:t>
                          </m:r>
                        </m:sup>
                      </m:sSup>
                      <m:r>
                        <a:rPr lang="en-US" i="0">
                          <a:latin typeface="Cambria Math" panose="02040503050406030204" pitchFamily="18" charset="0"/>
                        </a:rPr>
                        <m:t>)=</m:t>
                      </m:r>
                      <m:r>
                        <a:rPr lang="en-US" i="0">
                          <a:latin typeface="Cambria Math" panose="02040503050406030204" pitchFamily="18" charset="0"/>
                        </a:rPr>
                        <m:t>2</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5371102" y="4715650"/>
                <a:ext cx="1477136" cy="61824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5371102" y="4278567"/>
                <a:ext cx="12983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𝑖</m:t>
                          </m:r>
                        </m:e>
                        <m:sub>
                          <m:r>
                            <a:rPr lang="en-US" i="1">
                              <a:latin typeface="Cambria Math" panose="02040503050406030204" pitchFamily="18" charset="0"/>
                            </a:rPr>
                            <m:t>𝐿</m:t>
                          </m:r>
                        </m:sub>
                      </m:sSub>
                      <m:r>
                        <a:rPr lang="en-US" i="0">
                          <a:latin typeface="Cambria Math" panose="02040503050406030204" pitchFamily="18" charset="0"/>
                        </a:rPr>
                        <m:t>(</m:t>
                      </m:r>
                      <m:sSup>
                        <m:sSupPr>
                          <m:ctrlPr>
                            <a:rPr lang="en-US" i="1">
                              <a:latin typeface="Cambria Math" panose="02040503050406030204" pitchFamily="18" charset="0"/>
                            </a:rPr>
                          </m:ctrlPr>
                        </m:sSupPr>
                        <m:e>
                          <m:r>
                            <a:rPr lang="en-US">
                              <a:latin typeface="Cambria Math" panose="02040503050406030204" pitchFamily="18" charset="0"/>
                            </a:rPr>
                            <m:t>0</m:t>
                          </m:r>
                        </m:e>
                        <m:sup>
                          <m:r>
                            <a:rPr lang="fa-IR" b="0" i="0" smtClean="0">
                              <a:latin typeface="Cambria Math" panose="02040503050406030204" pitchFamily="18" charset="0"/>
                            </a:rPr>
                            <m:t>+</m:t>
                          </m:r>
                        </m:sup>
                      </m:sSup>
                      <m:r>
                        <a:rPr lang="en-US" i="0" smtClean="0">
                          <a:latin typeface="Cambria Math" panose="02040503050406030204" pitchFamily="18" charset="0"/>
                        </a:rPr>
                        <m:t>)</m:t>
                      </m:r>
                      <m:r>
                        <a:rPr lang="en-US" i="0">
                          <a:latin typeface="Cambria Math" panose="02040503050406030204" pitchFamily="18" charset="0"/>
                        </a:rPr>
                        <m:t>=</m:t>
                      </m:r>
                      <m:r>
                        <a:rPr lang="en-US" i="0">
                          <a:latin typeface="Cambria Math" panose="02040503050406030204" pitchFamily="18" charset="0"/>
                        </a:rPr>
                        <m:t>1</m:t>
                      </m:r>
                    </m:oMath>
                  </m:oMathPara>
                </a14:m>
                <a:endParaRPr lang="en-US" dirty="0"/>
              </a:p>
            </p:txBody>
          </p:sp>
        </mc:Choice>
        <mc:Fallback xmlns="">
          <p:sp>
            <p:nvSpPr>
              <p:cNvPr id="19" name="Rectangle 18"/>
              <p:cNvSpPr>
                <a:spLocks noRot="1" noChangeAspect="1" noMove="1" noResize="1" noEditPoints="1" noAdjustHandles="1" noChangeArrowheads="1" noChangeShapeType="1" noTextEdit="1"/>
              </p:cNvSpPr>
              <p:nvPr/>
            </p:nvSpPr>
            <p:spPr>
              <a:xfrm>
                <a:off x="5371102" y="4278567"/>
                <a:ext cx="1298304" cy="369332"/>
              </a:xfrm>
              <a:prstGeom prst="rect">
                <a:avLst/>
              </a:prstGeom>
              <a:blipFill>
                <a:blip r:embed="rId17"/>
                <a:stretch>
                  <a:fillRect b="-13333"/>
                </a:stretch>
              </a:blipFill>
            </p:spPr>
            <p:txBody>
              <a:bodyPr/>
              <a:lstStyle/>
              <a:p>
                <a:r>
                  <a:rPr lang="en-US">
                    <a:noFill/>
                  </a:rPr>
                  <a:t> </a:t>
                </a:r>
              </a:p>
            </p:txBody>
          </p:sp>
        </mc:Fallback>
      </mc:AlternateContent>
    </p:spTree>
    <p:extLst>
      <p:ext uri="{BB962C8B-B14F-4D97-AF65-F5344CB8AC3E}">
        <p14:creationId xmlns:p14="http://schemas.microsoft.com/office/powerpoint/2010/main" val="246040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dirty="0"/>
          </a:p>
        </p:txBody>
      </p:sp>
      <p:sp>
        <p:nvSpPr>
          <p:cNvPr id="3" name="Rectangle 2"/>
          <p:cNvSpPr/>
          <p:nvPr/>
        </p:nvSpPr>
        <p:spPr>
          <a:xfrm>
            <a:off x="1143000" y="152400"/>
            <a:ext cx="7818167" cy="400110"/>
          </a:xfrm>
          <a:prstGeom prst="rect">
            <a:avLst/>
          </a:prstGeom>
        </p:spPr>
        <p:txBody>
          <a:bodyPr wrap="none">
            <a:spAutoFit/>
          </a:bodyPr>
          <a:lstStyle/>
          <a:p>
            <a:pPr algn="r" rtl="1">
              <a:spcBef>
                <a:spcPts val="600"/>
              </a:spcBef>
              <a:tabLst>
                <a:tab pos="4464050" algn="l"/>
              </a:tabLst>
            </a:pPr>
            <a:r>
              <a:rPr lang="fa-IR" sz="2000" b="1" dirty="0" smtClean="0">
                <a:solidFill>
                  <a:srgbClr val="00B050"/>
                </a:solidFill>
                <a:latin typeface="Times New Roman" panose="02020603050405020304" pitchFamily="18" charset="0"/>
                <a:ea typeface="Times New Roman" panose="02020603050405020304" pitchFamily="18" charset="0"/>
                <a:cs typeface="B Titr" panose="00000700000000000000" pitchFamily="2" charset="-78"/>
              </a:rPr>
              <a:t>4-2- تحلیل یک مدار در حالت دائم سینوسی (پاسخ حالت دائمی با ورودی سینوسی)</a:t>
            </a:r>
            <a:endParaRPr lang="fa-IR" sz="2000" b="1" dirty="0">
              <a:solidFill>
                <a:srgbClr val="00B050"/>
              </a:solidFill>
              <a:latin typeface="Times New Roman" panose="02020603050405020304" pitchFamily="18" charset="0"/>
              <a:ea typeface="Times New Roman" panose="02020603050405020304" pitchFamily="18" charset="0"/>
              <a:cs typeface="B Titr" panose="00000700000000000000" pitchFamily="2" charset="-78"/>
            </a:endParaRPr>
          </a:p>
        </p:txBody>
      </p:sp>
      <mc:AlternateContent xmlns:mc="http://schemas.openxmlformats.org/markup-compatibility/2006" xmlns:a14="http://schemas.microsoft.com/office/drawing/2010/main">
        <mc:Choice Requires="a14">
          <p:sp>
            <p:nvSpPr>
              <p:cNvPr id="5" name="Rectangle 4"/>
              <p:cNvSpPr/>
              <p:nvPr/>
            </p:nvSpPr>
            <p:spPr>
              <a:xfrm>
                <a:off x="228600" y="580961"/>
                <a:ext cx="8631180" cy="6219460"/>
              </a:xfrm>
              <a:prstGeom prst="rect">
                <a:avLst/>
              </a:prstGeom>
            </p:spPr>
            <p:txBody>
              <a:bodyPr wrap="square">
                <a:spAutoFit/>
              </a:bodyPr>
              <a:lstStyle/>
              <a:p>
                <a:pPr marL="285750" indent="-285750" algn="just" rtl="1">
                  <a:lnSpc>
                    <a:spcPct val="107000"/>
                  </a:lnSpc>
                  <a:buFont typeface="Wingdings" panose="05000000000000000000" pitchFamily="2" charset="2"/>
                  <a:buChar char="q"/>
                </a:pP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برای حل یک مدار با ورودی سینوسی در حالت دائمی با یک ورودی سینوسی، مدار با را استفاده از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روش فیزوری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تحلیل می کنیم. در همین راستا باید به نکات زیر توجه شود:</a:t>
                </a:r>
              </a:p>
              <a:p>
                <a:pPr marL="342900" indent="-342900" algn="just" rtl="1">
                  <a:lnSpc>
                    <a:spcPct val="107000"/>
                  </a:lnSpc>
                  <a:buFont typeface="+mj-lt"/>
                  <a:buAutoNum type="arabicParenR"/>
                </a:pP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اگر </a:t>
                </a:r>
                <a:r>
                  <a:rPr lang="fa-IR" sz="1600" kern="0" dirty="0">
                    <a:latin typeface="Cambria Math" panose="02040503050406030204" pitchFamily="18" charset="0"/>
                    <a:ea typeface="Times New Roman" panose="02020603050405020304" pitchFamily="18" charset="0"/>
                    <a:cs typeface="B Nazanin" panose="00000400000000000000" pitchFamily="2" charset="-78"/>
                  </a:rPr>
                  <a:t>مدار داده شده </a:t>
                </a:r>
                <a:r>
                  <a:rPr lang="fa-IR" sz="1600" b="1" kern="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پایدار</a:t>
                </a:r>
                <a:r>
                  <a:rPr lang="fa-IR" sz="1600" kern="0" dirty="0">
                    <a:latin typeface="Cambria Math" panose="02040503050406030204" pitchFamily="18" charset="0"/>
                    <a:ea typeface="Times New Roman" panose="02020603050405020304" pitchFamily="18" charset="0"/>
                    <a:cs typeface="B Nazanin" panose="00000400000000000000" pitchFamily="2" charset="-78"/>
                  </a:rPr>
                  <a:t>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باشد (یعنی </a:t>
                </a:r>
                <a:r>
                  <a:rPr lang="fa-IR" sz="1600" kern="0" dirty="0">
                    <a:latin typeface="Cambria Math" panose="02040503050406030204" pitchFamily="18" charset="0"/>
                    <a:ea typeface="Times New Roman" panose="02020603050405020304" pitchFamily="18" charset="0"/>
                    <a:cs typeface="B Nazanin" panose="00000400000000000000" pitchFamily="2" charset="-78"/>
                  </a:rPr>
                  <a:t>تمامی فرکانس های طبیعی آن در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نیم صفحه چپ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باشند)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پاسخ همگن آن برای </a:t>
                </a:r>
                <a14:m>
                  <m:oMath xmlns:m="http://schemas.openxmlformats.org/officeDocument/2006/math">
                    <m:r>
                      <a:rPr lang="en-US" sz="1600" b="1" i="1" kern="0">
                        <a:latin typeface="Cambria Math" panose="02040503050406030204" pitchFamily="18" charset="0"/>
                        <a:ea typeface="Times New Roman" panose="02020603050405020304" pitchFamily="18" charset="0"/>
                        <a:cs typeface="B Nazanin" panose="00000400000000000000" pitchFamily="2" charset="-78"/>
                      </a:rPr>
                      <m:t>𝒕</m:t>
                    </m:r>
                    <m:r>
                      <a:rPr lang="en-US" sz="1600" b="1" i="1" kern="0">
                        <a:latin typeface="Cambria Math" panose="02040503050406030204" pitchFamily="18" charset="0"/>
                        <a:ea typeface="Times New Roman" panose="02020603050405020304" pitchFamily="18" charset="0"/>
                        <a:cs typeface="B Nazanin" panose="00000400000000000000" pitchFamily="2" charset="-78"/>
                      </a:rPr>
                      <m:t>⟹</m:t>
                    </m:r>
                    <m:r>
                      <a:rPr lang="en-US" sz="1600" b="1" i="1" kern="0">
                        <a:latin typeface="Cambria Math" panose="02040503050406030204" pitchFamily="18" charset="0"/>
                        <a:ea typeface="Times New Roman" panose="02020603050405020304" pitchFamily="18" charset="0"/>
                        <a:cs typeface="B Nazanin" panose="00000400000000000000" pitchFamily="2" charset="-78"/>
                      </a:rPr>
                      <m:t>∞</m:t>
                    </m:r>
                  </m:oMath>
                </a14:m>
                <a:r>
                  <a:rPr lang="fa-IR" sz="1600" b="1" kern="0" dirty="0">
                    <a:latin typeface="Cambria Math" panose="02040503050406030204" pitchFamily="18" charset="0"/>
                    <a:ea typeface="Times New Roman" panose="02020603050405020304" pitchFamily="18" charset="0"/>
                    <a:cs typeface="B Nazanin" panose="00000400000000000000" pitchFamily="2" charset="-78"/>
                  </a:rPr>
                  <a:t> همواره به صفر میل خواهد کرد و بنابراین جواب حالت دائمی همان پاسخ خصوصی می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باشد</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 پس،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در مدارهای </a:t>
                </a:r>
                <a:r>
                  <a:rPr lang="fa-IR" sz="1600" b="1" kern="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پایدار با ورودی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سینوسی</a:t>
                </a:r>
                <a:r>
                  <a:rPr lang="fa-IR" sz="1600"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 </a:t>
                </a:r>
                <a:r>
                  <a:rPr lang="fa-IR" sz="1600" b="1" kern="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پاسخ حالت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دائمی، </a:t>
                </a:r>
                <a:r>
                  <a:rPr lang="fa-IR" sz="1600" b="1" kern="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همان پاسخ خصوصی معادله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دیفرانسیل </a:t>
                </a:r>
                <a:r>
                  <a:rPr lang="fa-IR" sz="1600" b="1" kern="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مربوطه است.</a:t>
                </a:r>
                <a:endParaRPr lang="en-US" sz="1600" b="1" kern="100" dirty="0">
                  <a:solidFill>
                    <a:srgbClr val="FF0000"/>
                  </a:solidFill>
                  <a:effectLst/>
                  <a:latin typeface="Cambria Math" panose="02040503050406030204" pitchFamily="18" charset="0"/>
                  <a:ea typeface="Calibri" panose="020F0502020204030204" pitchFamily="34" charset="0"/>
                  <a:cs typeface="Arial" panose="020B0604020202020204" pitchFamily="34" charset="0"/>
                </a:endParaRPr>
              </a:p>
              <a:p>
                <a:pPr marL="342900" indent="-342900" algn="just" rtl="1">
                  <a:lnSpc>
                    <a:spcPct val="107000"/>
                  </a:lnSpc>
                  <a:buFont typeface="+mj-lt"/>
                  <a:buAutoNum type="arabicParenR"/>
                </a:pP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شرایط </a:t>
                </a:r>
                <a:r>
                  <a:rPr lang="fa-IR" sz="1600" kern="0" dirty="0">
                    <a:latin typeface="Cambria Math" panose="02040503050406030204" pitchFamily="18" charset="0"/>
                    <a:ea typeface="Times New Roman" panose="02020603050405020304" pitchFamily="18" charset="0"/>
                    <a:cs typeface="B Nazanin" panose="00000400000000000000" pitchFamily="2" charset="-78"/>
                  </a:rPr>
                  <a:t>اولیه فقط در تعیین ثابت های </a:t>
                </a:r>
                <a14:m>
                  <m:oMath xmlns:m="http://schemas.openxmlformats.org/officeDocument/2006/math">
                    <m:sSub>
                      <m:sSubPr>
                        <m:ctrlPr>
                          <a:rPr lang="en-US" sz="1600" i="1" kern="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0">
                            <a:latin typeface="Cambria Math" panose="02040503050406030204" pitchFamily="18" charset="0"/>
                            <a:ea typeface="Times New Roman" panose="02020603050405020304" pitchFamily="18" charset="0"/>
                            <a:cs typeface="B Nazanin" panose="00000400000000000000" pitchFamily="2" charset="-78"/>
                          </a:rPr>
                          <m:t>𝑘</m:t>
                        </m:r>
                      </m:e>
                      <m:sub>
                        <m:r>
                          <a:rPr lang="en-US" sz="1600" b="0" i="1" kern="0" smtClean="0">
                            <a:latin typeface="Cambria Math" panose="02040503050406030204" pitchFamily="18" charset="0"/>
                            <a:ea typeface="Times New Roman" panose="02020603050405020304" pitchFamily="18" charset="0"/>
                            <a:cs typeface="B Nazanin" panose="00000400000000000000" pitchFamily="2" charset="-78"/>
                          </a:rPr>
                          <m:t>2</m:t>
                        </m:r>
                      </m:sub>
                    </m:sSub>
                    <m:r>
                      <a:rPr lang="en-US" sz="1600" i="1" kern="0">
                        <a:latin typeface="Cambria Math" panose="02040503050406030204" pitchFamily="18" charset="0"/>
                        <a:ea typeface="Times New Roman" panose="02020603050405020304" pitchFamily="18" charset="0"/>
                        <a:cs typeface="B Nazanin" panose="00000400000000000000" pitchFamily="2" charset="-78"/>
                      </a:rPr>
                      <m:t>  </m:t>
                    </m:r>
                    <m:r>
                      <a:rPr lang="fa-IR" sz="1600" kern="0">
                        <a:latin typeface="Cambria Math" panose="02040503050406030204" pitchFamily="18" charset="0"/>
                        <a:ea typeface="Times New Roman" panose="02020603050405020304" pitchFamily="18" charset="0"/>
                        <a:cs typeface="B Nazanin" panose="00000400000000000000" pitchFamily="2" charset="-78"/>
                      </a:rPr>
                      <m:t>و</m:t>
                    </m:r>
                    <m:r>
                      <a:rPr lang="en-US" sz="1600" i="1" kern="0">
                        <a:latin typeface="Cambria Math" panose="02040503050406030204" pitchFamily="18" charset="0"/>
                        <a:ea typeface="Times New Roman" panose="02020603050405020304" pitchFamily="18" charset="0"/>
                        <a:cs typeface="B Nazanin" panose="00000400000000000000" pitchFamily="2" charset="-78"/>
                      </a:rPr>
                      <m:t>  </m:t>
                    </m:r>
                    <m:sSub>
                      <m:sSubPr>
                        <m:ctrlPr>
                          <a:rPr lang="en-US" sz="1600" i="1" kern="0">
                            <a:latin typeface="Cambria Math" panose="02040503050406030204" pitchFamily="18" charset="0"/>
                            <a:ea typeface="Times New Roman" panose="02020603050405020304" pitchFamily="18" charset="0"/>
                            <a:cs typeface="B Nazanin" panose="00000400000000000000" pitchFamily="2" charset="-78"/>
                          </a:rPr>
                        </m:ctrlPr>
                      </m:sSubPr>
                      <m:e>
                        <m:r>
                          <a:rPr lang="en-US" sz="1600" i="1" kern="0">
                            <a:latin typeface="Cambria Math" panose="02040503050406030204" pitchFamily="18" charset="0"/>
                            <a:ea typeface="Times New Roman" panose="02020603050405020304" pitchFamily="18" charset="0"/>
                            <a:cs typeface="B Nazanin" panose="00000400000000000000" pitchFamily="2" charset="-78"/>
                          </a:rPr>
                          <m:t>𝑘</m:t>
                        </m:r>
                      </m:e>
                      <m:sub>
                        <m:r>
                          <a:rPr lang="en-US" sz="1600" b="0" i="1" kern="0" smtClean="0">
                            <a:latin typeface="Cambria Math" panose="02040503050406030204" pitchFamily="18" charset="0"/>
                            <a:ea typeface="Times New Roman" panose="02020603050405020304" pitchFamily="18" charset="0"/>
                            <a:cs typeface="B Nazanin" panose="00000400000000000000" pitchFamily="2" charset="-78"/>
                          </a:rPr>
                          <m:t>1</m:t>
                        </m:r>
                      </m:sub>
                    </m:sSub>
                  </m:oMath>
                </a14:m>
                <a:r>
                  <a:rPr lang="fa-IR" sz="1600" kern="0" dirty="0">
                    <a:latin typeface="Cambria Math" panose="02040503050406030204" pitchFamily="18" charset="0"/>
                    <a:ea typeface="Times New Roman" panose="02020603050405020304" pitchFamily="18" charset="0"/>
                    <a:cs typeface="B Nazanin" panose="00000400000000000000" pitchFamily="2" charset="-78"/>
                  </a:rPr>
                  <a:t>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 و ... نقش </a:t>
                </a:r>
                <a:r>
                  <a:rPr lang="fa-IR" sz="1600" kern="0" dirty="0">
                    <a:latin typeface="Cambria Math" panose="02040503050406030204" pitchFamily="18" charset="0"/>
                    <a:ea typeface="Times New Roman" panose="02020603050405020304" pitchFamily="18" charset="0"/>
                    <a:cs typeface="B Nazanin" panose="00000400000000000000" pitchFamily="2" charset="-78"/>
                  </a:rPr>
                  <a:t>دارند و وقتی پاسخ حالت دائمی مطرح می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شود، </a:t>
                </a:r>
                <a:r>
                  <a:rPr lang="fa-IR" sz="1600" kern="0" dirty="0">
                    <a:latin typeface="Cambria Math" panose="02040503050406030204" pitchFamily="18" charset="0"/>
                    <a:ea typeface="Times New Roman" panose="02020603050405020304" pitchFamily="18" charset="0"/>
                    <a:cs typeface="B Nazanin" panose="00000400000000000000" pitchFamily="2" charset="-78"/>
                  </a:rPr>
                  <a:t>کل پاسخ همگن به سوی صفر می رود و اثر شرایط اولیه از بین خواهد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رفت. یعنی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در تعیین پاسخ حالت دائمی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سینوسی،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شرایط اولیه موجود در مدار نقشی را ایفا نمی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کند.</a:t>
                </a:r>
                <a:endParaRPr lang="en-US" sz="1600" b="1" kern="100" dirty="0">
                  <a:effectLst/>
                  <a:latin typeface="Cambria Math" panose="02040503050406030204" pitchFamily="18" charset="0"/>
                  <a:ea typeface="Calibri" panose="020F0502020204030204" pitchFamily="34" charset="0"/>
                  <a:cs typeface="Arial" panose="020B0604020202020204" pitchFamily="34" charset="0"/>
                </a:endParaRPr>
              </a:p>
              <a:p>
                <a:pPr marL="342900" indent="-342900" algn="just" rtl="1">
                  <a:lnSpc>
                    <a:spcPct val="107000"/>
                  </a:lnSpc>
                  <a:buFont typeface="+mj-lt"/>
                  <a:buAutoNum type="arabicParenR"/>
                </a:pP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اگر </a:t>
                </a:r>
                <a:r>
                  <a:rPr lang="fa-IR" sz="1600" kern="0" dirty="0">
                    <a:latin typeface="Cambria Math" panose="02040503050406030204" pitchFamily="18" charset="0"/>
                    <a:ea typeface="Times New Roman" panose="02020603050405020304" pitchFamily="18" charset="0"/>
                    <a:cs typeface="B Nazanin" panose="00000400000000000000" pitchFamily="2" charset="-78"/>
                  </a:rPr>
                  <a:t>یک یا چند فرکانس طبیعی مدار در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نیم صفحه راست </a:t>
                </a:r>
                <a:r>
                  <a:rPr lang="fa-IR" sz="1600" kern="0" dirty="0">
                    <a:latin typeface="Cambria Math" panose="02040503050406030204" pitchFamily="18" charset="0"/>
                    <a:ea typeface="Times New Roman" panose="02020603050405020304" pitchFamily="18" charset="0"/>
                    <a:cs typeface="B Nazanin" panose="00000400000000000000" pitchFamily="2" charset="-78"/>
                  </a:rPr>
                  <a:t>باشد مدار</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ناپایدار</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می شود و </a:t>
                </a:r>
                <a:r>
                  <a:rPr lang="fa-IR" sz="1600" kern="0" dirty="0">
                    <a:latin typeface="Cambria Math" panose="02040503050406030204" pitchFamily="18" charset="0"/>
                    <a:ea typeface="Times New Roman" panose="02020603050405020304" pitchFamily="18" charset="0"/>
                    <a:cs typeface="B Nazanin" panose="00000400000000000000" pitchFamily="2" charset="-78"/>
                  </a:rPr>
                  <a:t>بنابراین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پاسخ حالت دائمی سینوسی وجود نخواهد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داشت.</a:t>
                </a:r>
                <a:endParaRPr lang="en-US" sz="1600" b="1" kern="100" dirty="0">
                  <a:effectLst/>
                  <a:latin typeface="Cambria Math" panose="02040503050406030204" pitchFamily="18" charset="0"/>
                  <a:ea typeface="Calibri" panose="020F0502020204030204" pitchFamily="34" charset="0"/>
                  <a:cs typeface="Arial" panose="020B0604020202020204" pitchFamily="34" charset="0"/>
                </a:endParaRPr>
              </a:p>
              <a:p>
                <a:pPr marL="342900" indent="-342900" algn="just" rtl="1">
                  <a:lnSpc>
                    <a:spcPct val="107000"/>
                  </a:lnSpc>
                  <a:buFont typeface="+mj-lt"/>
                  <a:buAutoNum type="arabicParenR"/>
                </a:pP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اگر</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 </a:t>
                </a:r>
                <a:r>
                  <a:rPr lang="fa-IR" sz="1600" b="1" kern="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فرکانس سینوسی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ورودی، جزء </a:t>
                </a:r>
                <a:r>
                  <a:rPr lang="fa-IR" sz="1600" b="1" kern="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یکی از فرکانس های طبیعی مدار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باشد،</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 </a:t>
                </a:r>
                <a:r>
                  <a:rPr lang="fa-IR" sz="1600" kern="0" dirty="0">
                    <a:latin typeface="Cambria Math" panose="02040503050406030204" pitchFamily="18" charset="0"/>
                    <a:ea typeface="Times New Roman" panose="02020603050405020304" pitchFamily="18" charset="0"/>
                    <a:cs typeface="B Nazanin" panose="00000400000000000000" pitchFamily="2" charset="-78"/>
                  </a:rPr>
                  <a:t>پاسخ خصوصی به صورت </a:t>
                </a:r>
                <a14:m>
                  <m:oMath xmlns:m="http://schemas.openxmlformats.org/officeDocument/2006/math">
                    <m:r>
                      <m:rPr>
                        <m:sty m:val="p"/>
                      </m:rPr>
                      <a:rPr lang="en-US" sz="1600" kern="0">
                        <a:latin typeface="Cambria Math" panose="02040503050406030204" pitchFamily="18" charset="0"/>
                        <a:ea typeface="Times New Roman" panose="02020603050405020304" pitchFamily="18" charset="0"/>
                        <a:cs typeface="B Nazanin" panose="00000400000000000000" pitchFamily="2" charset="-78"/>
                      </a:rPr>
                      <m:t>k</m:t>
                    </m:r>
                    <m:r>
                      <a:rPr lang="en-US" sz="1600" i="1" kern="0">
                        <a:latin typeface="Cambria Math" panose="02040503050406030204" pitchFamily="18" charset="0"/>
                        <a:ea typeface="Times New Roman" panose="02020603050405020304" pitchFamily="18" charset="0"/>
                        <a:cs typeface="B Nazanin" panose="00000400000000000000" pitchFamily="2" charset="-78"/>
                      </a:rPr>
                      <m:t>𝑡𝐶𝑜𝑠</m:t>
                    </m:r>
                    <m:r>
                      <a:rPr lang="en-US" sz="1600" i="1" kern="0">
                        <a:latin typeface="Cambria Math" panose="02040503050406030204" pitchFamily="18" charset="0"/>
                        <a:ea typeface="Times New Roman" panose="02020603050405020304" pitchFamily="18" charset="0"/>
                        <a:cs typeface="B Nazanin" panose="00000400000000000000" pitchFamily="2" charset="-78"/>
                      </a:rPr>
                      <m:t>(</m:t>
                    </m:r>
                    <m:r>
                      <a:rPr lang="en-US" sz="1600" i="1" kern="0">
                        <a:latin typeface="Cambria Math" panose="02040503050406030204" pitchFamily="18" charset="0"/>
                        <a:ea typeface="Times New Roman" panose="02020603050405020304" pitchFamily="18" charset="0"/>
                        <a:cs typeface="B Nazanin" panose="00000400000000000000" pitchFamily="2" charset="-78"/>
                      </a:rPr>
                      <m:t>𝜔</m:t>
                    </m:r>
                    <m:r>
                      <a:rPr lang="en-US" sz="1600" i="1" kern="0">
                        <a:latin typeface="Cambria Math" panose="02040503050406030204" pitchFamily="18" charset="0"/>
                        <a:ea typeface="Times New Roman" panose="02020603050405020304" pitchFamily="18" charset="0"/>
                        <a:cs typeface="B Nazanin" panose="00000400000000000000" pitchFamily="2" charset="-78"/>
                      </a:rPr>
                      <m:t>𝑡</m:t>
                    </m:r>
                    <m:r>
                      <a:rPr lang="en-US" sz="1600" i="1" kern="0">
                        <a:latin typeface="Cambria Math" panose="02040503050406030204" pitchFamily="18" charset="0"/>
                        <a:ea typeface="Times New Roman" panose="02020603050405020304" pitchFamily="18" charset="0"/>
                        <a:cs typeface="B Nazanin" panose="00000400000000000000" pitchFamily="2" charset="-78"/>
                      </a:rPr>
                      <m:t>+</m:t>
                    </m:r>
                    <m:r>
                      <a:rPr lang="en-US" sz="1600" i="1" kern="0">
                        <a:latin typeface="Cambria Math" panose="02040503050406030204" pitchFamily="18" charset="0"/>
                        <a:ea typeface="Times New Roman" panose="02020603050405020304" pitchFamily="18" charset="0"/>
                        <a:cs typeface="B Nazanin" panose="00000400000000000000" pitchFamily="2" charset="-78"/>
                      </a:rPr>
                      <m:t>𝜑</m:t>
                    </m:r>
                    <m:r>
                      <a:rPr lang="en-US" sz="1600" i="1" kern="0">
                        <a:latin typeface="Cambria Math" panose="02040503050406030204" pitchFamily="18" charset="0"/>
                        <a:ea typeface="Times New Roman" panose="02020603050405020304" pitchFamily="18" charset="0"/>
                        <a:cs typeface="B Nazanin" panose="00000400000000000000" pitchFamily="2" charset="-78"/>
                      </a:rPr>
                      <m:t>)</m:t>
                    </m:r>
                  </m:oMath>
                </a14:m>
                <a:r>
                  <a:rPr lang="en-US" sz="1600" i="1" kern="0" dirty="0">
                    <a:latin typeface="Cambria Math" panose="02040503050406030204" pitchFamily="18" charset="0"/>
                    <a:ea typeface="Times New Roman" panose="02020603050405020304" pitchFamily="18" charset="0"/>
                    <a:cs typeface="Arial" panose="020B0604020202020204" pitchFamily="34" charset="0"/>
                  </a:rPr>
                  <a:t> </a:t>
                </a:r>
                <a:r>
                  <a:rPr lang="fa-IR" sz="1600" kern="0" dirty="0">
                    <a:latin typeface="Cambria Math" panose="02040503050406030204" pitchFamily="18" charset="0"/>
                    <a:ea typeface="Times New Roman" panose="02020603050405020304" pitchFamily="18" charset="0"/>
                    <a:cs typeface="B Nazanin" panose="00000400000000000000" pitchFamily="2" charset="-78"/>
                  </a:rPr>
                  <a:t>خواهد بود که برای</a:t>
                </a:r>
                <a:r>
                  <a:rPr lang="fa-IR" sz="1600" i="1" kern="0" dirty="0">
                    <a:latin typeface="Cambria Math" panose="02040503050406030204" pitchFamily="18" charset="0"/>
                    <a:ea typeface="Times New Roman" panose="02020603050405020304" pitchFamily="18" charset="0"/>
                    <a:cs typeface="Cambria Math" panose="02040503050406030204" pitchFamily="18" charset="0"/>
                  </a:rPr>
                  <a:t> </a:t>
                </a:r>
                <a14:m>
                  <m:oMath xmlns:m="http://schemas.openxmlformats.org/officeDocument/2006/math">
                    <m:r>
                      <a:rPr lang="en-US" sz="1600" i="1" kern="0">
                        <a:latin typeface="Cambria Math" panose="02040503050406030204" pitchFamily="18" charset="0"/>
                        <a:ea typeface="Times New Roman" panose="02020603050405020304" pitchFamily="18" charset="0"/>
                        <a:cs typeface="B Nazanin" panose="00000400000000000000" pitchFamily="2" charset="-78"/>
                      </a:rPr>
                      <m:t>𝑡</m:t>
                    </m:r>
                    <m:r>
                      <a:rPr lang="en-US" sz="1600" i="1" kern="0">
                        <a:latin typeface="Cambria Math" panose="02040503050406030204" pitchFamily="18" charset="0"/>
                        <a:ea typeface="Times New Roman" panose="02020603050405020304" pitchFamily="18" charset="0"/>
                        <a:cs typeface="B Nazanin" panose="00000400000000000000" pitchFamily="2" charset="-78"/>
                      </a:rPr>
                      <m:t>⟹</m:t>
                    </m:r>
                    <m:r>
                      <a:rPr lang="en-US" sz="1600" i="1" kern="0">
                        <a:latin typeface="Cambria Math" panose="02040503050406030204" pitchFamily="18" charset="0"/>
                        <a:ea typeface="Times New Roman" panose="02020603050405020304" pitchFamily="18" charset="0"/>
                        <a:cs typeface="B Nazanin" panose="00000400000000000000" pitchFamily="2" charset="-78"/>
                      </a:rPr>
                      <m:t>∞</m:t>
                    </m:r>
                  </m:oMath>
                </a14:m>
                <a:r>
                  <a:rPr lang="fa-IR" sz="1600" kern="0" dirty="0">
                    <a:latin typeface="Cambria Math" panose="02040503050406030204" pitchFamily="18" charset="0"/>
                    <a:ea typeface="Times New Roman" panose="02020603050405020304" pitchFamily="18" charset="0"/>
                    <a:cs typeface="B Nazanin" panose="00000400000000000000" pitchFamily="2" charset="-78"/>
                  </a:rPr>
                  <a:t> به سوی بی نهایت می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رود.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بنابراین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پاسخ حالت سینوسی وجود نخواهد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داشت.</a:t>
                </a:r>
                <a:endParaRPr lang="en-US" sz="1600" b="1" kern="100" dirty="0">
                  <a:effectLst/>
                  <a:latin typeface="Cambria Math" panose="02040503050406030204" pitchFamily="18" charset="0"/>
                  <a:ea typeface="Calibri" panose="020F0502020204030204" pitchFamily="34" charset="0"/>
                  <a:cs typeface="Arial" panose="020B0604020202020204" pitchFamily="34" charset="0"/>
                </a:endParaRPr>
              </a:p>
              <a:p>
                <a:pPr marL="342900" indent="-342900" algn="just" rtl="1">
                  <a:lnSpc>
                    <a:spcPct val="107000"/>
                  </a:lnSpc>
                  <a:buFont typeface="+mj-lt"/>
                  <a:buAutoNum type="arabicParenR"/>
                </a:pP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اگر </a:t>
                </a:r>
                <a:r>
                  <a:rPr lang="fa-IR" sz="1600" kern="0" dirty="0">
                    <a:latin typeface="Cambria Math" panose="02040503050406030204" pitchFamily="18" charset="0"/>
                    <a:ea typeface="Times New Roman" panose="02020603050405020304" pitchFamily="18" charset="0"/>
                    <a:cs typeface="B Nazanin" panose="00000400000000000000" pitchFamily="2" charset="-78"/>
                  </a:rPr>
                  <a:t>مدار دارای </a:t>
                </a:r>
                <a:r>
                  <a:rPr lang="fa-IR" sz="1600" b="1" kern="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یک جفت فرکانس طبیعی روی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محور</a:t>
                </a:r>
                <a:r>
                  <a:rPr lang="en-US" sz="1600" b="1" kern="0" dirty="0" err="1"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jω</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 باشد </a:t>
                </a:r>
                <a:r>
                  <a:rPr lang="fa-IR" sz="1600" b="1" kern="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که فرکانس آن با فرکانس سیگنال ورودی متفاوت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باشد</a:t>
                </a:r>
                <a:r>
                  <a:rPr lang="fa-IR" sz="1600"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 </a:t>
                </a:r>
                <a:r>
                  <a:rPr lang="fa-IR" sz="1600" kern="0" dirty="0">
                    <a:latin typeface="Cambria Math" panose="02040503050406030204" pitchFamily="18" charset="0"/>
                    <a:ea typeface="Times New Roman" panose="02020603050405020304" pitchFamily="18" charset="0"/>
                    <a:cs typeface="B Nazanin" panose="00000400000000000000" pitchFamily="2" charset="-78"/>
                  </a:rPr>
                  <a:t>پاسخ حالت دائمی به صورت مجموع دو سینوسی با فرکانس های مختلف خواهد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بود.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یعنی مدار پاسخ حالت دائمی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دارد، لکن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این پاسخ سینوسی نمی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باشد.</a:t>
                </a:r>
                <a:endParaRPr lang="en-US" sz="1600" b="1" kern="100" dirty="0">
                  <a:effectLst/>
                  <a:latin typeface="Cambria Math" panose="02040503050406030204" pitchFamily="18" charset="0"/>
                  <a:ea typeface="Calibri" panose="020F0502020204030204" pitchFamily="34" charset="0"/>
                  <a:cs typeface="Arial" panose="020B0604020202020204" pitchFamily="34" charset="0"/>
                </a:endParaRPr>
              </a:p>
              <a:p>
                <a:pPr marL="342900" indent="-342900" algn="just" rtl="1">
                  <a:lnSpc>
                    <a:spcPct val="107000"/>
                  </a:lnSpc>
                  <a:buFont typeface="+mj-lt"/>
                  <a:buAutoNum type="arabicParenR"/>
                </a:pP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اگر </a:t>
                </a:r>
                <a:r>
                  <a:rPr lang="fa-IR" sz="1600" kern="0" dirty="0">
                    <a:latin typeface="Cambria Math" panose="02040503050406030204" pitchFamily="18" charset="0"/>
                    <a:ea typeface="Times New Roman" panose="02020603050405020304" pitchFamily="18" charset="0"/>
                    <a:cs typeface="B Nazanin" panose="00000400000000000000" pitchFamily="2" charset="-78"/>
                  </a:rPr>
                  <a:t>مدار دارای </a:t>
                </a:r>
                <a:r>
                  <a:rPr lang="fa-IR" sz="1600" b="1" kern="0" dirty="0">
                    <a:solidFill>
                      <a:srgbClr val="FF0000"/>
                    </a:solidFill>
                    <a:latin typeface="Cambria Math" panose="02040503050406030204" pitchFamily="18" charset="0"/>
                    <a:ea typeface="Times New Roman" panose="02020603050405020304" pitchFamily="18" charset="0"/>
                    <a:cs typeface="B Nazanin" panose="00000400000000000000" pitchFamily="2" charset="-78"/>
                  </a:rPr>
                  <a:t>فرکانس های طبیعی مکرر روی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محور</a:t>
                </a:r>
                <a:r>
                  <a:rPr lang="en-US" sz="1600" b="1" kern="0" dirty="0" err="1"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jω</a:t>
                </a:r>
                <a:r>
                  <a:rPr lang="en-US" sz="1600" b="1" i="1" kern="0" dirty="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a:t> </a:t>
                </a:r>
                <a:r>
                  <a:rPr lang="fa-IR" sz="1600" b="1" i="1" kern="0" dirty="0" smtClean="0">
                    <a:solidFill>
                      <a:srgbClr val="FF0000"/>
                    </a:solidFill>
                    <a:latin typeface="Cambria Math" panose="02040503050406030204" pitchFamily="18" charset="0"/>
                    <a:ea typeface="Times New Roman" panose="02020603050405020304" pitchFamily="18" charset="0"/>
                    <a:cs typeface="Arial" panose="020B0604020202020204" pitchFamily="34" charset="0"/>
                  </a:rPr>
                  <a:t> </a:t>
                </a:r>
                <a:r>
                  <a:rPr lang="fa-IR" sz="1600" b="1"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باشد</a:t>
                </a:r>
                <a:r>
                  <a:rPr lang="fa-IR" sz="1600" kern="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 </a:t>
                </a:r>
                <a:r>
                  <a:rPr lang="fa-IR" sz="1600" kern="0" dirty="0">
                    <a:latin typeface="Cambria Math" panose="02040503050406030204" pitchFamily="18" charset="0"/>
                    <a:ea typeface="Times New Roman" panose="02020603050405020304" pitchFamily="18" charset="0"/>
                    <a:cs typeface="B Nazanin" panose="00000400000000000000" pitchFamily="2" charset="-78"/>
                  </a:rPr>
                  <a:t>پاسخ همگن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دارای </a:t>
                </a:r>
                <a:r>
                  <a:rPr lang="fa-IR" sz="1600" kern="0" dirty="0">
                    <a:latin typeface="Cambria Math" panose="02040503050406030204" pitchFamily="18" charset="0"/>
                    <a:ea typeface="Times New Roman" panose="02020603050405020304" pitchFamily="18" charset="0"/>
                    <a:cs typeface="B Nazanin" panose="00000400000000000000" pitchFamily="2" charset="-78"/>
                  </a:rPr>
                  <a:t>جمله ای به صورت </a:t>
                </a:r>
                <a14:m>
                  <m:oMath xmlns:m="http://schemas.openxmlformats.org/officeDocument/2006/math">
                    <m:r>
                      <m:rPr>
                        <m:sty m:val="p"/>
                      </m:rPr>
                      <a:rPr lang="en-US" sz="1600" kern="0">
                        <a:latin typeface="Cambria Math" panose="02040503050406030204" pitchFamily="18" charset="0"/>
                        <a:ea typeface="Times New Roman" panose="02020603050405020304" pitchFamily="18" charset="0"/>
                        <a:cs typeface="B Nazanin" panose="00000400000000000000" pitchFamily="2" charset="-78"/>
                      </a:rPr>
                      <m:t>k</m:t>
                    </m:r>
                    <m:r>
                      <a:rPr lang="en-US" sz="1600" i="1" kern="0">
                        <a:latin typeface="Cambria Math" panose="02040503050406030204" pitchFamily="18" charset="0"/>
                        <a:ea typeface="Times New Roman" panose="02020603050405020304" pitchFamily="18" charset="0"/>
                        <a:cs typeface="B Nazanin" panose="00000400000000000000" pitchFamily="2" charset="-78"/>
                      </a:rPr>
                      <m:t>𝑡𝐶𝑜𝑠</m:t>
                    </m:r>
                    <m:r>
                      <a:rPr lang="en-US" sz="1600" i="1" kern="0">
                        <a:latin typeface="Cambria Math" panose="02040503050406030204" pitchFamily="18" charset="0"/>
                        <a:ea typeface="Times New Roman" panose="02020603050405020304" pitchFamily="18" charset="0"/>
                        <a:cs typeface="B Nazanin" panose="00000400000000000000" pitchFamily="2" charset="-78"/>
                      </a:rPr>
                      <m:t>(</m:t>
                    </m:r>
                    <m:r>
                      <a:rPr lang="en-US" sz="1600" i="1" kern="0">
                        <a:latin typeface="Cambria Math" panose="02040503050406030204" pitchFamily="18" charset="0"/>
                        <a:ea typeface="Times New Roman" panose="02020603050405020304" pitchFamily="18" charset="0"/>
                        <a:cs typeface="B Nazanin" panose="00000400000000000000" pitchFamily="2" charset="-78"/>
                      </a:rPr>
                      <m:t>𝜔</m:t>
                    </m:r>
                    <m:r>
                      <a:rPr lang="en-US" sz="1600" i="1" kern="0">
                        <a:latin typeface="Cambria Math" panose="02040503050406030204" pitchFamily="18" charset="0"/>
                        <a:ea typeface="Times New Roman" panose="02020603050405020304" pitchFamily="18" charset="0"/>
                        <a:cs typeface="B Nazanin" panose="00000400000000000000" pitchFamily="2" charset="-78"/>
                      </a:rPr>
                      <m:t>𝑡</m:t>
                    </m:r>
                    <m:r>
                      <a:rPr lang="en-US" sz="1600" i="1" kern="0">
                        <a:latin typeface="Cambria Math" panose="02040503050406030204" pitchFamily="18" charset="0"/>
                        <a:ea typeface="Times New Roman" panose="02020603050405020304" pitchFamily="18" charset="0"/>
                        <a:cs typeface="B Nazanin" panose="00000400000000000000" pitchFamily="2" charset="-78"/>
                      </a:rPr>
                      <m:t>+</m:t>
                    </m:r>
                    <m:r>
                      <a:rPr lang="en-US" sz="1600" i="1" kern="0">
                        <a:latin typeface="Cambria Math" panose="02040503050406030204" pitchFamily="18" charset="0"/>
                        <a:ea typeface="Times New Roman" panose="02020603050405020304" pitchFamily="18" charset="0"/>
                        <a:cs typeface="B Nazanin" panose="00000400000000000000" pitchFamily="2" charset="-78"/>
                      </a:rPr>
                      <m:t>𝜑</m:t>
                    </m:r>
                    <m:r>
                      <a:rPr lang="en-US" sz="1600" i="1" kern="0">
                        <a:latin typeface="Cambria Math" panose="02040503050406030204" pitchFamily="18" charset="0"/>
                        <a:ea typeface="Times New Roman" panose="02020603050405020304" pitchFamily="18" charset="0"/>
                        <a:cs typeface="B Nazanin" panose="00000400000000000000" pitchFamily="2" charset="-78"/>
                      </a:rPr>
                      <m:t>)</m:t>
                    </m:r>
                  </m:oMath>
                </a14:m>
                <a:r>
                  <a:rPr lang="en-US" sz="1600" i="1" kern="0" dirty="0">
                    <a:latin typeface="Cambria Math" panose="02040503050406030204" pitchFamily="18" charset="0"/>
                    <a:ea typeface="Times New Roman" panose="02020603050405020304" pitchFamily="18" charset="0"/>
                    <a:cs typeface="Arial" panose="020B0604020202020204" pitchFamily="34" charset="0"/>
                  </a:rPr>
                  <a:t> </a:t>
                </a:r>
                <a:r>
                  <a:rPr lang="fa-IR" sz="1600" i="1" kern="0" dirty="0" smtClean="0">
                    <a:latin typeface="Cambria Math" panose="02040503050406030204" pitchFamily="18" charset="0"/>
                    <a:ea typeface="Times New Roman" panose="02020603050405020304" pitchFamily="18" charset="0"/>
                    <a:cs typeface="Arial" panose="020B0604020202020204" pitchFamily="34" charset="0"/>
                  </a:rPr>
                  <a:t>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بوده و بنابراین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مدار ناپایدار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است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و پاسخ حالت دائمی وجود نخواهد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داشت.</a:t>
                </a:r>
                <a:endParaRPr lang="en-US" sz="1600" b="1" kern="100" dirty="0">
                  <a:effectLst/>
                  <a:latin typeface="Cambria Math" panose="02040503050406030204" pitchFamily="18" charset="0"/>
                  <a:ea typeface="Calibri" panose="020F0502020204030204" pitchFamily="34" charset="0"/>
                  <a:cs typeface="Arial" panose="020B0604020202020204" pitchFamily="34" charset="0"/>
                </a:endParaRPr>
              </a:p>
              <a:p>
                <a:pPr marL="342900" indent="-342900" algn="just" rtl="1">
                  <a:lnSpc>
                    <a:spcPct val="107000"/>
                  </a:lnSpc>
                  <a:buFont typeface="+mj-lt"/>
                  <a:buAutoNum type="arabicParenR"/>
                </a:pP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پاسخ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حالت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دائمی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سینوسی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اگر </a:t>
                </a:r>
                <a:r>
                  <a:rPr lang="fa-IR" sz="1600" kern="0" dirty="0">
                    <a:latin typeface="Cambria Math" panose="02040503050406030204" pitchFamily="18" charset="0"/>
                    <a:ea typeface="Times New Roman" panose="02020603050405020304" pitchFamily="18" charset="0"/>
                    <a:cs typeface="B Nazanin" panose="00000400000000000000" pitchFamily="2" charset="-78"/>
                  </a:rPr>
                  <a:t>وجود داشته </a:t>
                </a:r>
                <a:r>
                  <a:rPr lang="fa-IR" sz="1600" kern="0" dirty="0" smtClean="0">
                    <a:latin typeface="Cambria Math" panose="02040503050406030204" pitchFamily="18" charset="0"/>
                    <a:ea typeface="Times New Roman" panose="02020603050405020304" pitchFamily="18" charset="0"/>
                    <a:cs typeface="B Nazanin" panose="00000400000000000000" pitchFamily="2" charset="-78"/>
                  </a:rPr>
                  <a:t>باشد، </a:t>
                </a:r>
                <a:r>
                  <a:rPr lang="fa-IR" sz="1600" kern="0" dirty="0">
                    <a:latin typeface="Cambria Math" panose="02040503050406030204" pitchFamily="18" charset="0"/>
                    <a:ea typeface="Times New Roman" panose="02020603050405020304" pitchFamily="18" charset="0"/>
                    <a:cs typeface="B Nazanin" panose="00000400000000000000" pitchFamily="2" charset="-78"/>
                  </a:rPr>
                  <a:t>همواره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همان فرکانس سیگنال ورودی </a:t>
                </a:r>
                <a:r>
                  <a:rPr lang="fa-IR" sz="1600" kern="0" dirty="0">
                    <a:latin typeface="Cambria Math" panose="02040503050406030204" pitchFamily="18" charset="0"/>
                    <a:ea typeface="Times New Roman" panose="02020603050405020304" pitchFamily="18" charset="0"/>
                    <a:cs typeface="B Nazanin" panose="00000400000000000000" pitchFamily="2" charset="-78"/>
                  </a:rPr>
                  <a:t>را خواهد داشت و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روش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فیزوری، </a:t>
                </a:r>
                <a:r>
                  <a:rPr lang="fa-IR" sz="1600" b="1" kern="0" dirty="0">
                    <a:latin typeface="Cambria Math" panose="02040503050406030204" pitchFamily="18" charset="0"/>
                    <a:ea typeface="Times New Roman" panose="02020603050405020304" pitchFamily="18" charset="0"/>
                    <a:cs typeface="B Nazanin" panose="00000400000000000000" pitchFamily="2" charset="-78"/>
                  </a:rPr>
                  <a:t>مناسب ترین روش محاسبه پاسخ حالت دائمی سینوسی </a:t>
                </a:r>
                <a:r>
                  <a:rPr lang="fa-IR" sz="1600" b="1" kern="0" dirty="0" smtClean="0">
                    <a:latin typeface="Cambria Math" panose="02040503050406030204" pitchFamily="18" charset="0"/>
                    <a:ea typeface="Times New Roman" panose="02020603050405020304" pitchFamily="18" charset="0"/>
                    <a:cs typeface="B Nazanin" panose="00000400000000000000" pitchFamily="2" charset="-78"/>
                  </a:rPr>
                  <a:t>است.</a:t>
                </a:r>
              </a:p>
              <a:p>
                <a:pPr algn="just" rtl="1">
                  <a:lnSpc>
                    <a:spcPct val="107000"/>
                  </a:lnSpc>
                </a:pPr>
                <a:endParaRPr lang="en-US" sz="1600" b="1" kern="100" dirty="0">
                  <a:effectLst/>
                  <a:latin typeface="Cambria Math" panose="02040503050406030204" pitchFamily="18" charset="0"/>
                  <a:ea typeface="Calibri" panose="020F0502020204030204" pitchFamily="34" charset="0"/>
                  <a:cs typeface="Arial" panose="020B0604020202020204" pitchFamily="34" charset="0"/>
                </a:endParaRPr>
              </a:p>
              <a:p>
                <a:pPr marL="285750" indent="-285750" algn="just" rtl="1">
                  <a:buFont typeface="Wingdings" panose="05000000000000000000" pitchFamily="2" charset="2"/>
                  <a:buChar char="v"/>
                </a:pPr>
                <a:r>
                  <a:rPr lang="fa-IR" sz="1600" b="1" kern="100" dirty="0" smtClean="0">
                    <a:solidFill>
                      <a:srgbClr val="FF0000"/>
                    </a:solidFill>
                    <a:latin typeface="Cambria Math" panose="02040503050406030204" pitchFamily="18" charset="0"/>
                    <a:ea typeface="Times New Roman" panose="02020603050405020304" pitchFamily="18" charset="0"/>
                    <a:cs typeface="B Nazanin" panose="00000400000000000000" pitchFamily="2" charset="-78"/>
                  </a:rPr>
                  <a:t>نکته: </a:t>
                </a:r>
                <a:r>
                  <a:rPr lang="fa-IR" sz="16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در </a:t>
                </a:r>
                <a:r>
                  <a:rPr lang="fa-IR" sz="16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مدارهای </a:t>
                </a:r>
                <a:r>
                  <a:rPr lang="fa-IR" sz="16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خطی </a:t>
                </a:r>
                <a:r>
                  <a:rPr lang="fa-IR" sz="16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تغییرپذیر </a:t>
                </a:r>
                <a:r>
                  <a:rPr lang="fa-IR" sz="16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با زمان و یا مدار های </a:t>
                </a:r>
                <a:r>
                  <a:rPr lang="fa-IR" sz="16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غیرخطی، </a:t>
                </a:r>
                <a:r>
                  <a:rPr lang="fa-IR" sz="16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پاسخ حالت دائمی به یک ورودی سینوسی (اگر وجود داشته باشد</a:t>
                </a:r>
                <a:r>
                  <a:rPr lang="fa-IR" sz="16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 معمولاً </a:t>
                </a:r>
                <a:r>
                  <a:rPr lang="fa-IR" sz="16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سینوسی نخواهد </a:t>
                </a:r>
                <a:r>
                  <a:rPr lang="fa-IR" sz="16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بود. این پاسخ ممکن </a:t>
                </a:r>
                <a:r>
                  <a:rPr lang="fa-IR" sz="16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است شامل چند سینوسی </a:t>
                </a:r>
                <a:r>
                  <a:rPr lang="fa-IR" sz="16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باشد و یا </a:t>
                </a:r>
                <a:r>
                  <a:rPr lang="fa-IR" sz="16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حتی سینوسی </a:t>
                </a:r>
                <a:r>
                  <a:rPr lang="fa-IR" sz="16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هایی </a:t>
                </a:r>
                <a:r>
                  <a:rPr lang="fa-IR" sz="16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داشته باشد که فرکانس </a:t>
                </a:r>
                <a:r>
                  <a:rPr lang="fa-IR" sz="16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آن، </a:t>
                </a:r>
                <a:r>
                  <a:rPr lang="fa-IR" sz="1600" kern="1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کسری از فرکانس ورودی </a:t>
                </a:r>
                <a:r>
                  <a:rPr lang="fa-IR" sz="1600" kern="1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باشد. </a:t>
                </a:r>
                <a:r>
                  <a:rPr lang="fa-IR" sz="16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در مدار های </a:t>
                </a:r>
                <a:r>
                  <a:rPr lang="fa-IR" sz="16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غیرخطی، </a:t>
                </a:r>
                <a:r>
                  <a:rPr lang="fa-IR" sz="16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ممکن است هارمونیکها </a:t>
                </a:r>
                <a:r>
                  <a:rPr lang="en-US" sz="16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a:t>
                </a:r>
                <a:r>
                  <a:rPr lang="en-US" sz="1600" dirty="0" err="1">
                    <a:solidFill>
                      <a:srgbClr val="0000FF"/>
                    </a:solidFill>
                    <a:latin typeface="Cambria Math" panose="02040503050406030204" pitchFamily="18" charset="0"/>
                    <a:ea typeface="Times New Roman" panose="02020603050405020304" pitchFamily="18" charset="0"/>
                    <a:cs typeface="B Nazanin" panose="00000400000000000000" pitchFamily="2" charset="-78"/>
                  </a:rPr>
                  <a:t>nω</a:t>
                </a:r>
                <a:r>
                  <a:rPr lang="en-US" sz="16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a:t>
                </a:r>
                <a:r>
                  <a:rPr lang="fa-IR" sz="16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و </a:t>
                </a:r>
                <a:r>
                  <a:rPr lang="fa-IR" sz="16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زیرهامونیکها </a:t>
                </a:r>
                <a14:m>
                  <m:oMath xmlns:m="http://schemas.openxmlformats.org/officeDocument/2006/math">
                    <m:r>
                      <a:rPr lang="en-US" sz="1600"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f>
                      <m:fPr>
                        <m:ctrlPr>
                          <a:rPr lang="en-US" sz="1600" i="1">
                            <a:solidFill>
                              <a:srgbClr val="0000FF"/>
                            </a:solidFill>
                            <a:latin typeface="Cambria Math" panose="02040503050406030204" pitchFamily="18" charset="0"/>
                            <a:ea typeface="Times New Roman" panose="02020603050405020304" pitchFamily="18" charset="0"/>
                            <a:cs typeface="B Nazanin" panose="00000400000000000000" pitchFamily="2" charset="-78"/>
                          </a:rPr>
                        </m:ctrlPr>
                      </m:fPr>
                      <m:num>
                        <m:r>
                          <a:rPr lang="en-US" sz="1600"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𝜔</m:t>
                        </m:r>
                      </m:num>
                      <m:den>
                        <m:r>
                          <a:rPr lang="en-US" sz="1600"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𝑛</m:t>
                        </m:r>
                      </m:den>
                    </m:f>
                    <m:r>
                      <a:rPr lang="en-US" sz="1600" i="1">
                        <a:solidFill>
                          <a:srgbClr val="0000FF"/>
                        </a:solidFill>
                        <a:latin typeface="Cambria Math" panose="02040503050406030204" pitchFamily="18" charset="0"/>
                        <a:ea typeface="Times New Roman" panose="02020603050405020304" pitchFamily="18" charset="0"/>
                        <a:cs typeface="B Nazanin" panose="00000400000000000000" pitchFamily="2" charset="-78"/>
                      </a:rPr>
                      <m:t>)</m:t>
                    </m:r>
                  </m:oMath>
                </a14:m>
                <a:r>
                  <a:rPr lang="fa-IR" sz="1600" dirty="0">
                    <a:solidFill>
                      <a:srgbClr val="0000FF"/>
                    </a:solidFill>
                    <a:latin typeface="Cambria Math" panose="02040503050406030204" pitchFamily="18" charset="0"/>
                    <a:ea typeface="Times New Roman" panose="02020603050405020304" pitchFamily="18" charset="0"/>
                    <a:cs typeface="B Nazanin" panose="00000400000000000000" pitchFamily="2" charset="-78"/>
                  </a:rPr>
                  <a:t> در پاسخ ظاهر </a:t>
                </a:r>
                <a:r>
                  <a:rPr lang="fa-IR" sz="1600" dirty="0" smtClean="0">
                    <a:solidFill>
                      <a:srgbClr val="0000FF"/>
                    </a:solidFill>
                    <a:latin typeface="Cambria Math" panose="02040503050406030204" pitchFamily="18" charset="0"/>
                    <a:ea typeface="Times New Roman" panose="02020603050405020304" pitchFamily="18" charset="0"/>
                    <a:cs typeface="B Nazanin" panose="00000400000000000000" pitchFamily="2" charset="-78"/>
                  </a:rPr>
                  <a:t>شوند.</a:t>
                </a:r>
                <a:endParaRPr lang="en-US" sz="1600" dirty="0">
                  <a:solidFill>
                    <a:srgbClr val="0000FF"/>
                  </a:solidFill>
                  <a:latin typeface="Cambria Math" panose="020405030504060302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28600" y="580961"/>
                <a:ext cx="8631180" cy="6219460"/>
              </a:xfrm>
              <a:prstGeom prst="rect">
                <a:avLst/>
              </a:prstGeom>
              <a:blipFill>
                <a:blip r:embed="rId3"/>
                <a:stretch>
                  <a:fillRect l="-1060" t="-294" r="-424"/>
                </a:stretch>
              </a:blipFill>
            </p:spPr>
            <p:txBody>
              <a:bodyPr/>
              <a:lstStyle/>
              <a:p>
                <a:r>
                  <a:rPr lang="en-US">
                    <a:noFill/>
                  </a:rPr>
                  <a:t> </a:t>
                </a:r>
              </a:p>
            </p:txBody>
          </p:sp>
        </mc:Fallback>
      </mc:AlternateContent>
    </p:spTree>
    <p:extLst>
      <p:ext uri="{BB962C8B-B14F-4D97-AF65-F5344CB8AC3E}">
        <p14:creationId xmlns:p14="http://schemas.microsoft.com/office/powerpoint/2010/main" val="3953576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23955</TotalTime>
  <Words>22253</Words>
  <Application>Microsoft Office PowerPoint</Application>
  <PresentationFormat>On-screen Show (4:3)</PresentationFormat>
  <Paragraphs>941</Paragraphs>
  <Slides>59</Slides>
  <Notes>46</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74" baseType="lpstr">
      <vt:lpstr>Aptos</vt:lpstr>
      <vt:lpstr>Arabic Typesetting</vt:lpstr>
      <vt:lpstr>Arial</vt:lpstr>
      <vt:lpstr>B Lotus</vt:lpstr>
      <vt:lpstr>B Nazanin</vt:lpstr>
      <vt:lpstr>B Titr</vt:lpstr>
      <vt:lpstr>Calibri</vt:lpstr>
      <vt:lpstr>Cambria</vt:lpstr>
      <vt:lpstr>Cambria Math</vt:lpstr>
      <vt:lpstr>Symbol</vt:lpstr>
      <vt:lpstr>Times New Roman</vt:lpstr>
      <vt:lpstr>Wingdings</vt:lpstr>
      <vt:lpstr>Wingdings 3</vt: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علیرضا خوش سعادت</dc:creator>
  <cp:lastModifiedBy>علیرضا خوش سعادت</cp:lastModifiedBy>
  <cp:revision>1428</cp:revision>
  <dcterms:created xsi:type="dcterms:W3CDTF">2006-08-16T00:00:00Z</dcterms:created>
  <dcterms:modified xsi:type="dcterms:W3CDTF">2025-06-02T04:28:33Z</dcterms:modified>
</cp:coreProperties>
</file>